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9" r:id="rId3"/>
    <p:sldId id="270" r:id="rId4"/>
    <p:sldId id="262" r:id="rId5"/>
    <p:sldId id="260" r:id="rId6"/>
    <p:sldId id="265" r:id="rId7"/>
    <p:sldId id="266" r:id="rId8"/>
    <p:sldId id="263" r:id="rId9"/>
    <p:sldId id="261" r:id="rId10"/>
    <p:sldId id="267" r:id="rId11"/>
    <p:sldId id="271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D7AF170E-C6EF-47B7-8055-847E90B05D8E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4DB2833-A6CB-4866-B6F0-6656D83003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7808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170E-C6EF-47B7-8055-847E90B05D8E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2833-A6CB-4866-B6F0-6656D83003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383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AF170E-C6EF-47B7-8055-847E90B05D8E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4DB2833-A6CB-4866-B6F0-6656D83003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441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170E-C6EF-47B7-8055-847E90B05D8E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2833-A6CB-4866-B6F0-6656D83003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866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AF170E-C6EF-47B7-8055-847E90B05D8E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4DB2833-A6CB-4866-B6F0-6656D83003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096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AF170E-C6EF-47B7-8055-847E90B05D8E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4DB2833-A6CB-4866-B6F0-6656D83003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8972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AF170E-C6EF-47B7-8055-847E90B05D8E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4DB2833-A6CB-4866-B6F0-6656D83003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92002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170E-C6EF-47B7-8055-847E90B05D8E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2833-A6CB-4866-B6F0-6656D83003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978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AF170E-C6EF-47B7-8055-847E90B05D8E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4DB2833-A6CB-4866-B6F0-6656D83003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739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170E-C6EF-47B7-8055-847E90B05D8E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2833-A6CB-4866-B6F0-6656D83003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6566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AF170E-C6EF-47B7-8055-847E90B05D8E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4DB2833-A6CB-4866-B6F0-6656D83003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881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F170E-C6EF-47B7-8055-847E90B05D8E}" type="datetimeFigureOut">
              <a:rPr lang="en-IN" smtClean="0"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B2833-A6CB-4866-B6F0-6656D83003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528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B2C10-A16B-44CA-AFE1-2B6EDA224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908313"/>
          </a:xfrm>
        </p:spPr>
        <p:txBody>
          <a:bodyPr/>
          <a:lstStyle/>
          <a:p>
            <a:r>
              <a:rPr lang="en-US" dirty="0"/>
              <a:t>Structure And Composition of egg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7D7D89-A49C-4730-984D-E9800B435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279374"/>
            <a:ext cx="12192000" cy="4578626"/>
          </a:xfrm>
        </p:spPr>
        <p:txBody>
          <a:bodyPr/>
          <a:lstStyle/>
          <a:p>
            <a:pPr algn="r"/>
            <a:r>
              <a:rPr lang="en-US" dirty="0"/>
              <a:t>	</a:t>
            </a:r>
          </a:p>
          <a:p>
            <a:pPr algn="r"/>
            <a:endParaRPr lang="en-US" dirty="0"/>
          </a:p>
          <a:p>
            <a:pPr algn="r"/>
            <a:endParaRPr lang="en-US" dirty="0"/>
          </a:p>
          <a:p>
            <a:r>
              <a:rPr lang="en-US" dirty="0"/>
              <a:t>	</a:t>
            </a:r>
            <a:r>
              <a:rPr lang="en-US" sz="2400" dirty="0"/>
              <a:t>      By-</a:t>
            </a:r>
          </a:p>
          <a:p>
            <a:r>
              <a:rPr lang="en-US" sz="2400" dirty="0"/>
              <a:t>                                               Dr. SUSHMA  KUMARI</a:t>
            </a:r>
          </a:p>
          <a:p>
            <a:r>
              <a:rPr lang="en-US" sz="2400" dirty="0"/>
              <a:t>                                                     </a:t>
            </a:r>
            <a:r>
              <a:rPr lang="en-US" sz="2400" dirty="0" err="1"/>
              <a:t>Asst.Prof</a:t>
            </a:r>
            <a:r>
              <a:rPr lang="en-US" sz="2400" dirty="0"/>
              <a:t>., Dept. of LPT, BVC</a:t>
            </a:r>
          </a:p>
          <a:p>
            <a:r>
              <a:rPr lang="en-US" sz="2400" dirty="0"/>
              <a:t>                                                Bihar Animal Sciences University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614226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F91B2-E956-4E9E-8A11-3063C6734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1046922"/>
            <a:ext cx="10515600" cy="636105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A411D-9AA9-4E0B-BC55-4E1793AE0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730" y="0"/>
            <a:ext cx="7739270" cy="6857999"/>
          </a:xfrm>
        </p:spPr>
        <p:txBody>
          <a:bodyPr/>
          <a:lstStyle/>
          <a:p>
            <a:endParaRPr lang="en-US" dirty="0"/>
          </a:p>
          <a:p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A37DBB-21FD-4F32-9CA1-B1D813284845}"/>
              </a:ext>
            </a:extLst>
          </p:cNvPr>
          <p:cNvSpPr txBox="1"/>
          <p:nvPr/>
        </p:nvSpPr>
        <p:spPr>
          <a:xfrm>
            <a:off x="657474" y="2266122"/>
            <a:ext cx="39759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IN" dirty="0"/>
          </a:p>
        </p:txBody>
      </p:sp>
      <p:pic>
        <p:nvPicPr>
          <p:cNvPr id="10242" name="Picture 2" descr="Structure of an Egg&#10;• The air cell rests between the outer and inner membranes at&#10;the eggs larger end.&#10;• As the egg ages, ...">
            <a:extLst>
              <a:ext uri="{FF2B5EF4-FFF2-40B4-BE49-F238E27FC236}">
                <a16:creationId xmlns:a16="http://schemas.microsoft.com/office/drawing/2014/main" id="{B5989E42-6414-455F-9579-78392E510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941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86D58-0622-4633-9070-1BFAA844C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Composition of egg</a:t>
            </a:r>
            <a:br>
              <a:rPr lang="en-US" altLang="en-US" dirty="0">
                <a:solidFill>
                  <a:schemeClr val="tx1"/>
                </a:solidFill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EAB0A-4A90-4562-8A54-00D820ADA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8991" y="8640417"/>
            <a:ext cx="185531" cy="1298712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21FE29-BB1A-49C5-9A35-1455711FE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569845"/>
              </p:ext>
            </p:extLst>
          </p:nvPr>
        </p:nvGraphicFramePr>
        <p:xfrm>
          <a:off x="5393636" y="1391476"/>
          <a:ext cx="5605669" cy="3319670"/>
        </p:xfrm>
        <a:graphic>
          <a:graphicData uri="http://schemas.openxmlformats.org/drawingml/2006/table">
            <a:tbl>
              <a:tblPr/>
              <a:tblGrid>
                <a:gridCol w="975515">
                  <a:extLst>
                    <a:ext uri="{9D8B030D-6E8A-4147-A177-3AD203B41FA5}">
                      <a16:colId xmlns:a16="http://schemas.microsoft.com/office/drawing/2014/main" val="2004034308"/>
                    </a:ext>
                  </a:extLst>
                </a:gridCol>
                <a:gridCol w="893041">
                  <a:extLst>
                    <a:ext uri="{9D8B030D-6E8A-4147-A177-3AD203B41FA5}">
                      <a16:colId xmlns:a16="http://schemas.microsoft.com/office/drawing/2014/main" val="3726280366"/>
                    </a:ext>
                  </a:extLst>
                </a:gridCol>
                <a:gridCol w="841495">
                  <a:extLst>
                    <a:ext uri="{9D8B030D-6E8A-4147-A177-3AD203B41FA5}">
                      <a16:colId xmlns:a16="http://schemas.microsoft.com/office/drawing/2014/main" val="4266707531"/>
                    </a:ext>
                  </a:extLst>
                </a:gridCol>
                <a:gridCol w="779639">
                  <a:extLst>
                    <a:ext uri="{9D8B030D-6E8A-4147-A177-3AD203B41FA5}">
                      <a16:colId xmlns:a16="http://schemas.microsoft.com/office/drawing/2014/main" val="3674461918"/>
                    </a:ext>
                  </a:extLst>
                </a:gridCol>
                <a:gridCol w="934278">
                  <a:extLst>
                    <a:ext uri="{9D8B030D-6E8A-4147-A177-3AD203B41FA5}">
                      <a16:colId xmlns:a16="http://schemas.microsoft.com/office/drawing/2014/main" val="1701828935"/>
                    </a:ext>
                  </a:extLst>
                </a:gridCol>
                <a:gridCol w="1181701">
                  <a:extLst>
                    <a:ext uri="{9D8B030D-6E8A-4147-A177-3AD203B41FA5}">
                      <a16:colId xmlns:a16="http://schemas.microsoft.com/office/drawing/2014/main" val="4002421002"/>
                    </a:ext>
                  </a:extLst>
                </a:gridCol>
              </a:tblGrid>
              <a:tr h="6639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  <a:latin typeface="Times New Roman" panose="02020603050405020304" pitchFamily="18" charset="0"/>
                        </a:rPr>
                        <a:t>Component</a:t>
                      </a:r>
                      <a:endParaRPr lang="en-I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en-I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  <a:latin typeface="Times New Roman" panose="02020603050405020304" pitchFamily="18" charset="0"/>
                        </a:rPr>
                        <a:t>Water %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  <a:latin typeface="Times New Roman" panose="02020603050405020304" pitchFamily="18" charset="0"/>
                        </a:rPr>
                        <a:t>Protein %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effectLst/>
                          <a:latin typeface="Times New Roman" panose="02020603050405020304" pitchFamily="18" charset="0"/>
                        </a:rPr>
                        <a:t>Fat  %</a:t>
                      </a:r>
                      <a:endParaRPr lang="en-I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effectLst/>
                          <a:latin typeface="Times New Roman" panose="02020603050405020304" pitchFamily="18" charset="0"/>
                        </a:rPr>
                        <a:t>Ash %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559218"/>
                  </a:ext>
                </a:extLst>
              </a:tr>
              <a:tr h="6639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</a:rPr>
                        <a:t>Whole egg</a:t>
                      </a: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</a:rPr>
                        <a:t>65.5</a:t>
                      </a: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</a:rPr>
                        <a:t>11.8</a:t>
                      </a: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</a:rPr>
                        <a:t>11.7</a:t>
                      </a: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249359"/>
                  </a:ext>
                </a:extLst>
              </a:tr>
              <a:tr h="6639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</a:rPr>
                        <a:t>Egg white</a:t>
                      </a: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</a:rPr>
                        <a:t>58-60%</a:t>
                      </a: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</a:rPr>
                        <a:t>88</a:t>
                      </a: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</a:rPr>
                        <a:t>0.2</a:t>
                      </a: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</a:rPr>
                        <a:t>0.8</a:t>
                      </a: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887927"/>
                  </a:ext>
                </a:extLst>
              </a:tr>
              <a:tr h="6639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</a:rPr>
                        <a:t>Egg yolk</a:t>
                      </a: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</a:rPr>
                        <a:t>31-33%</a:t>
                      </a: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</a:rPr>
                        <a:t>17.5</a:t>
                      </a: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</a:rPr>
                        <a:t>32.5</a:t>
                      </a: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230779"/>
                  </a:ext>
                </a:extLst>
              </a:tr>
              <a:tr h="6639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</a:rPr>
                        <a:t>Shell</a:t>
                      </a: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</a:rPr>
                        <a:t>9 � 12%</a:t>
                      </a: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252" marR="6725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2515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061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C2D639-63AB-4B1C-9E4F-A244FF66E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80661"/>
            <a:ext cx="10515600" cy="251791"/>
          </a:xfrm>
        </p:spPr>
        <p:txBody>
          <a:bodyPr>
            <a:noAutofit/>
          </a:bodyPr>
          <a:lstStyle/>
          <a:p>
            <a:pPr algn="ctr"/>
            <a:br>
              <a:rPr lang="en-US" sz="9600" dirty="0">
                <a:latin typeface="Algerian" panose="04020705040A02060702" pitchFamily="82" charset="0"/>
              </a:rPr>
            </a:br>
            <a:br>
              <a:rPr lang="en-US" sz="9600" dirty="0">
                <a:latin typeface="Algerian" panose="04020705040A02060702" pitchFamily="82" charset="0"/>
              </a:rPr>
            </a:br>
            <a:br>
              <a:rPr lang="en-US" sz="9600" dirty="0">
                <a:latin typeface="Algerian" panose="04020705040A02060702" pitchFamily="82" charset="0"/>
              </a:rPr>
            </a:br>
            <a:br>
              <a:rPr lang="en-US" sz="9600" dirty="0">
                <a:latin typeface="Algerian" panose="04020705040A02060702" pitchFamily="82" charset="0"/>
              </a:rPr>
            </a:br>
            <a:br>
              <a:rPr lang="en-US" sz="9600" dirty="0">
                <a:latin typeface="Algerian" panose="04020705040A02060702" pitchFamily="82" charset="0"/>
              </a:rPr>
            </a:br>
            <a:br>
              <a:rPr lang="en-US" sz="9600">
                <a:latin typeface="Algerian" panose="04020705040A02060702" pitchFamily="82" charset="0"/>
              </a:rPr>
            </a:br>
            <a:r>
              <a:rPr lang="en-US" sz="9600">
                <a:latin typeface="Algerian" panose="04020705040A02060702" pitchFamily="82" charset="0"/>
              </a:rPr>
              <a:t>            </a:t>
            </a:r>
            <a:r>
              <a:rPr lang="en-US" sz="9600">
                <a:solidFill>
                  <a:srgbClr val="FF0000"/>
                </a:solidFill>
                <a:latin typeface="Algerian" panose="04020705040A02060702" pitchFamily="82" charset="0"/>
              </a:rPr>
              <a:t>THANKYOU</a:t>
            </a:r>
            <a:endParaRPr lang="en-IN" sz="96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20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0FA1F-79D9-442E-AFC1-B350EAF6D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of egg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C3007A-5C28-45E8-8921-FE484AAA9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DB5C24E-CA7E-45D0-B80E-3854C3846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969" y="2284412"/>
            <a:ext cx="4064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684A5C92-7757-4ACC-94DC-C9D542F96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178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6F5A5-8073-487C-AF3A-654701FE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6CEF4-F889-48AA-B65A-48ACB1F7F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EGG COMPOSITION&#10; ">
            <a:extLst>
              <a:ext uri="{FF2B5EF4-FFF2-40B4-BE49-F238E27FC236}">
                <a16:creationId xmlns:a16="http://schemas.microsoft.com/office/drawing/2014/main" id="{A794E7C9-C3BD-4608-A447-1D3746604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7381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634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69050-9A7C-4D19-B3F7-5EC6158B4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AN EGG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79899-D61D-4D39-BC74-33C621C3B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098" name="Picture 2" descr="Structure of an Egg&#10;An egg basically consists of three parts:&#10;• Shell&#10;• Egg white&#10;• Egg yolk&#10; ">
            <a:extLst>
              <a:ext uri="{FF2B5EF4-FFF2-40B4-BE49-F238E27FC236}">
                <a16:creationId xmlns:a16="http://schemas.microsoft.com/office/drawing/2014/main" id="{2001B3B4-2A9F-4AC4-AC63-AD6B57CBF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446" y="803186"/>
            <a:ext cx="6281873" cy="5399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272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1FA1C-0F0C-4A6D-8019-F1B0B4CB1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333D1-4C5D-4C91-9155-957D0C9A3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5122" name="Picture 2" descr="Structure of an Egg&#10; ">
            <a:extLst>
              <a:ext uri="{FF2B5EF4-FFF2-40B4-BE49-F238E27FC236}">
                <a16:creationId xmlns:a16="http://schemas.microsoft.com/office/drawing/2014/main" id="{40A2C488-02D9-4D2A-A781-1D8C974AB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727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9FEBD-FC2C-474A-8353-4CA894E41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AEE55EA-5381-4A67-9866-D97987E05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IN" dirty="0"/>
          </a:p>
        </p:txBody>
      </p:sp>
      <p:pic>
        <p:nvPicPr>
          <p:cNvPr id="6146" name="Picture 2" descr="Structure of an Egg&#10;Eggshell&#10;• The outer eggshell is made almost entirely of calcium&#10;carbonate (CaCO3) and is covered with...">
            <a:extLst>
              <a:ext uri="{FF2B5EF4-FFF2-40B4-BE49-F238E27FC236}">
                <a16:creationId xmlns:a16="http://schemas.microsoft.com/office/drawing/2014/main" id="{4477A62C-DC1F-456F-9BD1-840A13A69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190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2F3DA-B91D-480D-93A2-744C58332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64F40-AC90-492F-BB54-BA6545AA4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IN" dirty="0"/>
          </a:p>
        </p:txBody>
      </p:sp>
      <p:pic>
        <p:nvPicPr>
          <p:cNvPr id="7170" name="Picture 2" descr="Structure of an Egg&#10;• The two membranes are made partly of keratin and provide&#10;an efficient defense against bacterial inva...">
            <a:extLst>
              <a:ext uri="{FF2B5EF4-FFF2-40B4-BE49-F238E27FC236}">
                <a16:creationId xmlns:a16="http://schemas.microsoft.com/office/drawing/2014/main" id="{2DD7C4AF-2228-403A-920D-0E86003AA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209923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533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64FA3-EEEA-4298-97FD-74273235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2120348"/>
            <a:ext cx="10515600" cy="1192697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C8C62-5619-4973-BECA-2AC5BFD99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0"/>
            <a:ext cx="7620000" cy="6857999"/>
          </a:xfrm>
        </p:spPr>
        <p:txBody>
          <a:bodyPr>
            <a:normAutofit/>
          </a:bodyPr>
          <a:lstStyle/>
          <a:p>
            <a:pPr algn="just"/>
            <a:endParaRPr lang="en-US" dirty="0"/>
          </a:p>
          <a:p>
            <a:endParaRPr lang="en-IN" dirty="0"/>
          </a:p>
        </p:txBody>
      </p:sp>
      <p:pic>
        <p:nvPicPr>
          <p:cNvPr id="8194" name="Picture 2" descr="Structure of an Egg&#10;Middle albumen (inner thick albumen)&#10;• The inner thick white (chalaziferous layer) is a dense, matted,...">
            <a:extLst>
              <a:ext uri="{FF2B5EF4-FFF2-40B4-BE49-F238E27FC236}">
                <a16:creationId xmlns:a16="http://schemas.microsoft.com/office/drawing/2014/main" id="{0D06635E-CDAB-439E-A010-F1AE63630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966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94110-A8CE-48A2-9416-A537CC2B8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DF24F-743C-4E46-A9DE-9116E272F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9218" name="Picture 2" descr="Structure of an Egg&#10;Yellow yolk&#10;• The yolk contains less water and protein than the white, some&#10;fat, and most of the vitam...">
            <a:extLst>
              <a:ext uri="{FF2B5EF4-FFF2-40B4-BE49-F238E27FC236}">
                <a16:creationId xmlns:a16="http://schemas.microsoft.com/office/drawing/2014/main" id="{2457A343-6B22-4047-A684-91907732D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64282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141</TotalTime>
  <Words>91</Words>
  <Application>Microsoft Office PowerPoint</Application>
  <PresentationFormat>Widescreen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Algerian</vt:lpstr>
      <vt:lpstr>Arial</vt:lpstr>
      <vt:lpstr>Calibri Light</vt:lpstr>
      <vt:lpstr>Rockwell</vt:lpstr>
      <vt:lpstr>Times New Roman</vt:lpstr>
      <vt:lpstr>Wingdings</vt:lpstr>
      <vt:lpstr>Atlas</vt:lpstr>
      <vt:lpstr>Structure And Composition of egg</vt:lpstr>
      <vt:lpstr>Composition of egg</vt:lpstr>
      <vt:lpstr>PowerPoint Presentation</vt:lpstr>
      <vt:lpstr>STRUCTURE OF AN EGG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Composition of egg </vt:lpstr>
      <vt:lpstr>                  THANKYOU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Added Meat Products</dc:title>
  <dc:creator>saket sharma</dc:creator>
  <cp:lastModifiedBy>saket sharma</cp:lastModifiedBy>
  <cp:revision>17</cp:revision>
  <dcterms:created xsi:type="dcterms:W3CDTF">2020-05-19T09:50:48Z</dcterms:created>
  <dcterms:modified xsi:type="dcterms:W3CDTF">2020-05-26T04:33:07Z</dcterms:modified>
</cp:coreProperties>
</file>