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10" r:id="rId4"/>
    <p:sldId id="341" r:id="rId5"/>
    <p:sldId id="342" r:id="rId6"/>
    <p:sldId id="351" r:id="rId7"/>
    <p:sldId id="343" r:id="rId8"/>
    <p:sldId id="344" r:id="rId9"/>
    <p:sldId id="345" r:id="rId10"/>
    <p:sldId id="346" r:id="rId11"/>
    <p:sldId id="347" r:id="rId12"/>
    <p:sldId id="348" r:id="rId13"/>
    <p:sldId id="350" r:id="rId14"/>
    <p:sldId id="349" r:id="rId15"/>
    <p:sldId id="372" r:id="rId16"/>
    <p:sldId id="373" r:id="rId17"/>
    <p:sldId id="374" r:id="rId18"/>
    <p:sldId id="375" r:id="rId19"/>
    <p:sldId id="353" r:id="rId20"/>
    <p:sldId id="361" r:id="rId21"/>
    <p:sldId id="366" r:id="rId22"/>
    <p:sldId id="354" r:id="rId23"/>
    <p:sldId id="355" r:id="rId24"/>
    <p:sldId id="356" r:id="rId25"/>
    <p:sldId id="362" r:id="rId26"/>
    <p:sldId id="363" r:id="rId27"/>
    <p:sldId id="364" r:id="rId28"/>
    <p:sldId id="365" r:id="rId29"/>
    <p:sldId id="367" r:id="rId30"/>
    <p:sldId id="357" r:id="rId31"/>
    <p:sldId id="358" r:id="rId32"/>
    <p:sldId id="359" r:id="rId33"/>
    <p:sldId id="360" r:id="rId34"/>
    <p:sldId id="368" r:id="rId35"/>
    <p:sldId id="369" r:id="rId36"/>
    <p:sldId id="370" r:id="rId37"/>
    <p:sldId id="3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VIRAL DISEASES OF 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FISH (VHS, SVC &amp; IHN )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>
                <a:latin typeface="Arial Rounded MT Bold" pitchFamily="34" charset="0"/>
              </a:rPr>
              <a:t>Dr </a:t>
            </a:r>
            <a:r>
              <a:rPr lang="en-US" sz="3600" dirty="0" smtClean="0">
                <a:latin typeface="Arial Rounded MT Bold" pitchFamily="34" charset="0"/>
              </a:rPr>
              <a:t>Deepak Kumar</a:t>
            </a:r>
          </a:p>
          <a:p>
            <a:pPr algn="ctr">
              <a:buNone/>
            </a:pPr>
            <a:r>
              <a:rPr lang="en-US" sz="2600" i="1" dirty="0" smtClean="0">
                <a:latin typeface="Arial Rounded MT Bold" pitchFamily="34" charset="0"/>
              </a:rPr>
              <a:t>Assistant Professor</a:t>
            </a:r>
          </a:p>
          <a:p>
            <a:pPr algn="ctr">
              <a:buNone/>
            </a:pPr>
            <a:r>
              <a:rPr lang="en-US" sz="2600" i="1" dirty="0" smtClean="0">
                <a:latin typeface="Arial Rounded MT Bold" pitchFamily="34" charset="0"/>
              </a:rPr>
              <a:t>Department of Veterinary Pathology</a:t>
            </a:r>
          </a:p>
          <a:p>
            <a:pPr algn="ctr">
              <a:buNone/>
            </a:pPr>
            <a:r>
              <a:rPr lang="en-US" sz="2600" i="1" dirty="0" smtClean="0">
                <a:latin typeface="Arial Rounded MT Bold" pitchFamily="34" charset="0"/>
              </a:rPr>
              <a:t>Bihar Veterinary College, Patna</a:t>
            </a:r>
          </a:p>
          <a:p>
            <a:pPr algn="ctr">
              <a:buNone/>
            </a:pPr>
            <a:r>
              <a:rPr lang="en-US" sz="2600" i="1" dirty="0" smtClean="0">
                <a:latin typeface="Arial Rounded MT Bold" pitchFamily="34" charset="0"/>
              </a:rPr>
              <a:t>Bihar Animal Sciences University, Patna- 14</a:t>
            </a:r>
            <a:endParaRPr lang="en-IN" sz="2600" i="1" dirty="0">
              <a:latin typeface="Arial Rounded MT Bold" pitchFamily="34" charset="0"/>
            </a:endParaRPr>
          </a:p>
        </p:txBody>
      </p:sp>
      <p:pic>
        <p:nvPicPr>
          <p:cNvPr id="4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137172" cy="162798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752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29200"/>
            <a:ext cx="154172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876800"/>
            <a:ext cx="1981201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0292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VHS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 chronic form </a:t>
            </a:r>
          </a:p>
          <a:p>
            <a:r>
              <a:rPr lang="en-US" dirty="0" smtClean="0"/>
              <a:t>Affected fish become lethargic with </a:t>
            </a:r>
            <a:r>
              <a:rPr lang="en-US" dirty="0" err="1" smtClean="0"/>
              <a:t>anaemic</a:t>
            </a:r>
            <a:r>
              <a:rPr lang="en-US" dirty="0" smtClean="0"/>
              <a:t> gills &amp; distended abdominal body cavity.</a:t>
            </a:r>
          </a:p>
          <a:p>
            <a:r>
              <a:rPr lang="en-US" dirty="0" smtClean="0"/>
              <a:t>Splenomegaly</a:t>
            </a:r>
          </a:p>
          <a:p>
            <a:r>
              <a:rPr lang="en-US" dirty="0" err="1" smtClean="0"/>
              <a:t>Hepatomegaly</a:t>
            </a:r>
            <a:r>
              <a:rPr lang="en-US" dirty="0" smtClean="0"/>
              <a:t> </a:t>
            </a:r>
            <a:r>
              <a:rPr lang="en-US" dirty="0" smtClean="0"/>
              <a:t>&amp; Swollen </a:t>
            </a:r>
            <a:r>
              <a:rPr lang="en-US" dirty="0" smtClean="0"/>
              <a:t>kidney are prominent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Nervous form </a:t>
            </a:r>
          </a:p>
          <a:p>
            <a:r>
              <a:rPr lang="en-US" dirty="0" smtClean="0"/>
              <a:t>Spiral swimming is prominent due to motor nerve disorder.</a:t>
            </a:r>
          </a:p>
          <a:p>
            <a:r>
              <a:rPr lang="en-US" dirty="0" smtClean="0"/>
              <a:t>Retracted abdomen with anemia is found in most cases with a history of sudden death.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47244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434431"/>
            <a:ext cx="523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VHS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1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26868"/>
            <a:ext cx="9144000" cy="71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228600"/>
            <a:ext cx="910856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0"/>
            <a:ext cx="857548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VIRAEMIA OF CARP (SVC)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SVC is caused by </a:t>
            </a:r>
            <a:r>
              <a:rPr lang="en-US" dirty="0" err="1" smtClean="0"/>
              <a:t>Rhabdo</a:t>
            </a:r>
            <a:r>
              <a:rPr lang="en-US" dirty="0" smtClean="0"/>
              <a:t> virus, a RNA virus</a:t>
            </a:r>
          </a:p>
          <a:p>
            <a:r>
              <a:rPr lang="en-US" dirty="0" smtClean="0"/>
              <a:t>Affecting both carp and other cyprinids with generalized viraemia and </a:t>
            </a:r>
            <a:r>
              <a:rPr lang="en-US" dirty="0" err="1" smtClean="0"/>
              <a:t>haemorrhage</a:t>
            </a:r>
            <a:r>
              <a:rPr lang="en-US" dirty="0" smtClean="0"/>
              <a:t> in viscera and muscles.</a:t>
            </a:r>
          </a:p>
          <a:p>
            <a:r>
              <a:rPr lang="en-US" dirty="0" smtClean="0"/>
              <a:t>Extreme pin point </a:t>
            </a:r>
            <a:r>
              <a:rPr lang="en-US" dirty="0" err="1" smtClean="0"/>
              <a:t>haemorrhages</a:t>
            </a:r>
            <a:r>
              <a:rPr lang="en-US" dirty="0" smtClean="0"/>
              <a:t> found over the surface of swim bladder, resembling</a:t>
            </a:r>
          </a:p>
          <a:p>
            <a:pPr>
              <a:buNone/>
            </a:pPr>
            <a:r>
              <a:rPr lang="en-US" dirty="0" smtClean="0"/>
              <a:t> “ Turkey egg appearance” &amp; sometime termed as Swim bladder inflammation.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VIRAL DISEASES OF FISH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OIE lists viral diseases of fish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Notifiable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hemorrhagic septicemia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Spring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viremia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carp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Infectious hematopoietic necrosis. 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Herpes Virus </a:t>
            </a:r>
          </a:p>
          <a:p>
            <a:pPr marL="457200" indent="-45720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Infectious Salmon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Red Sea Bream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Irido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Viral Disease</a:t>
            </a:r>
          </a:p>
          <a:p>
            <a:pPr marL="457200" indent="-45720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Infectious Pancreatic Necrosis </a:t>
            </a:r>
          </a:p>
          <a:p>
            <a:pPr marL="457200" indent="-45720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Noda Viral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Infction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259926"/>
            <a:ext cx="8499286" cy="62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152400"/>
            <a:ext cx="839779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SVC occurs during higher spring temperature, just after low winter temperature, so called SVC.</a:t>
            </a:r>
          </a:p>
          <a:p>
            <a:r>
              <a:rPr lang="en-US" dirty="0" smtClean="0"/>
              <a:t>The disease was 1</a:t>
            </a:r>
            <a:r>
              <a:rPr lang="en-US" baseline="30000" dirty="0" smtClean="0"/>
              <a:t>st</a:t>
            </a:r>
            <a:r>
              <a:rPr lang="en-US" dirty="0" smtClean="0"/>
              <a:t> reported by </a:t>
            </a:r>
            <a:r>
              <a:rPr lang="en-US" dirty="0" err="1" smtClean="0"/>
              <a:t>Fijan</a:t>
            </a:r>
            <a:r>
              <a:rPr lang="en-US" dirty="0" smtClean="0"/>
              <a:t> </a:t>
            </a:r>
            <a:r>
              <a:rPr lang="en-US" i="1" dirty="0" smtClean="0"/>
              <a:t>et al, </a:t>
            </a:r>
            <a:r>
              <a:rPr lang="en-US" dirty="0" smtClean="0"/>
              <a:t>(1971) in Yugoslavia.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SVC virus enters through gills of fish, replicates in gill epithelium using highly </a:t>
            </a:r>
            <a:r>
              <a:rPr lang="en-US" dirty="0" err="1" smtClean="0"/>
              <a:t>vascularised</a:t>
            </a:r>
            <a:r>
              <a:rPr lang="en-US" dirty="0" smtClean="0"/>
              <a:t> area &amp; ultimately spread to all vital organs.</a:t>
            </a:r>
          </a:p>
          <a:p>
            <a:pPr algn="just"/>
            <a:r>
              <a:rPr lang="en-US" dirty="0" smtClean="0"/>
              <a:t>In swim bladder, the monolayer epithelium converts to multilayer.</a:t>
            </a:r>
          </a:p>
          <a:p>
            <a:pPr algn="just"/>
            <a:r>
              <a:rPr lang="en-US" dirty="0" smtClean="0"/>
              <a:t>Necrosis of </a:t>
            </a:r>
            <a:r>
              <a:rPr lang="en-US" dirty="0" err="1" smtClean="0"/>
              <a:t>hepatocytes</a:t>
            </a:r>
            <a:r>
              <a:rPr lang="en-US" dirty="0" smtClean="0"/>
              <a:t> &amp; </a:t>
            </a:r>
            <a:r>
              <a:rPr lang="en-US" dirty="0" err="1" smtClean="0"/>
              <a:t>cardic</a:t>
            </a:r>
            <a:r>
              <a:rPr lang="en-US" dirty="0" smtClean="0"/>
              <a:t> muscle are prominent.</a:t>
            </a:r>
          </a:p>
          <a:p>
            <a:pPr algn="just"/>
            <a:r>
              <a:rPr lang="en-US" dirty="0" smtClean="0"/>
              <a:t>In intestine, </a:t>
            </a:r>
            <a:r>
              <a:rPr lang="en-US" dirty="0" err="1" smtClean="0"/>
              <a:t>enterocytes</a:t>
            </a:r>
            <a:r>
              <a:rPr lang="en-US" dirty="0" smtClean="0"/>
              <a:t> become necrosed, </a:t>
            </a:r>
            <a:r>
              <a:rPr lang="en-US" dirty="0" err="1" smtClean="0"/>
              <a:t>inflammed</a:t>
            </a:r>
            <a:r>
              <a:rPr lang="en-US" dirty="0" smtClean="0"/>
              <a:t>, producing catarrhal enteritis. Ultimately </a:t>
            </a:r>
            <a:r>
              <a:rPr lang="en-US" dirty="0" err="1" smtClean="0"/>
              <a:t>villi</a:t>
            </a:r>
            <a:r>
              <a:rPr lang="en-US" dirty="0" smtClean="0"/>
              <a:t> become atrophied &amp; FCR reduced.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Exophthalmus</a:t>
            </a:r>
            <a:r>
              <a:rPr lang="en-US" dirty="0" smtClean="0"/>
              <a:t> with pale gill</a:t>
            </a:r>
          </a:p>
          <a:p>
            <a:pPr algn="just"/>
            <a:r>
              <a:rPr lang="en-US" dirty="0" err="1" smtClean="0"/>
              <a:t>Ascites</a:t>
            </a:r>
            <a:endParaRPr lang="en-US" dirty="0" smtClean="0"/>
          </a:p>
          <a:p>
            <a:pPr algn="just"/>
            <a:r>
              <a:rPr lang="en-US" dirty="0" smtClean="0"/>
              <a:t>Peritonitis are common</a:t>
            </a:r>
          </a:p>
          <a:p>
            <a:pPr algn="just"/>
            <a:r>
              <a:rPr lang="en-US" dirty="0" smtClean="0"/>
              <a:t>Turkey egg </a:t>
            </a:r>
            <a:r>
              <a:rPr lang="en-US" dirty="0" err="1" smtClean="0"/>
              <a:t>apperance</a:t>
            </a:r>
            <a:r>
              <a:rPr lang="en-US" dirty="0" smtClean="0"/>
              <a:t> of swim bladder is pathogenomic in nature.</a:t>
            </a:r>
          </a:p>
          <a:p>
            <a:pPr algn="just"/>
            <a:r>
              <a:rPr lang="en-US" dirty="0" err="1" smtClean="0"/>
              <a:t>Petechial</a:t>
            </a:r>
            <a:r>
              <a:rPr lang="en-US" dirty="0" smtClean="0"/>
              <a:t> </a:t>
            </a:r>
            <a:r>
              <a:rPr lang="en-US" dirty="0" err="1" smtClean="0"/>
              <a:t>haemorrhages</a:t>
            </a:r>
            <a:r>
              <a:rPr lang="en-US" dirty="0" smtClean="0"/>
              <a:t> are found in most vital </a:t>
            </a:r>
            <a:r>
              <a:rPr lang="en-US" dirty="0" err="1" smtClean="0"/>
              <a:t>orgens</a:t>
            </a:r>
            <a:r>
              <a:rPr lang="en-US" dirty="0" smtClean="0"/>
              <a:t> like heart, liver, kidney, intestine &amp; skeletal system.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164496"/>
            <a:ext cx="8473992" cy="59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304800"/>
            <a:ext cx="8169192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228600"/>
            <a:ext cx="875318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32"/>
            <a:ext cx="8458200" cy="596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228600"/>
            <a:ext cx="839779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produce high mortality in young fish and little or no losses in adults, which may become carriers.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Vaccines are not yet commercially available for viral diseases of fish.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Drugs are not effective, although antibiotics and other drugs may be used to control secondary bacterial infections that frequently follow viral diseases.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Management techniques that minimize stress and crowding, biosecurity measures, and temperature manipulation hold the greatest promise for control of many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diseases.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Infectious Hematopoietic Necrosis ( IHN)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disease is caused by </a:t>
            </a:r>
            <a:r>
              <a:rPr lang="en-US" dirty="0" err="1" smtClean="0"/>
              <a:t>Rhabdo</a:t>
            </a:r>
            <a:r>
              <a:rPr lang="en-US" dirty="0" smtClean="0"/>
              <a:t> virus, a RNA virus, affecting both rainbow trout and salmon with a mortality up to 100%.</a:t>
            </a:r>
          </a:p>
          <a:p>
            <a:pPr algn="just"/>
            <a:r>
              <a:rPr lang="en-US" dirty="0" smtClean="0"/>
              <a:t>The name itself speaks that necrosis of </a:t>
            </a:r>
            <a:r>
              <a:rPr lang="en-US" dirty="0" err="1" smtClean="0"/>
              <a:t>haematopoetic</a:t>
            </a:r>
            <a:r>
              <a:rPr lang="en-US" dirty="0" smtClean="0"/>
              <a:t> organ ( kidney) occurs in IHN.</a:t>
            </a:r>
          </a:p>
          <a:p>
            <a:pPr algn="just"/>
            <a:r>
              <a:rPr lang="en-US" dirty="0" smtClean="0"/>
              <a:t>The disease occurs at the temp 10 </a:t>
            </a:r>
            <a:r>
              <a:rPr lang="en-US" dirty="0" err="1" smtClean="0"/>
              <a:t>oC</a:t>
            </a:r>
            <a:r>
              <a:rPr lang="en-US" dirty="0" smtClean="0"/>
              <a:t> &amp; subsides above the temp at 150c </a:t>
            </a:r>
          </a:p>
          <a:p>
            <a:pPr algn="just"/>
            <a:r>
              <a:rPr lang="en-US" dirty="0" smtClean="0"/>
              <a:t>IHN was first recorded by Wolf ( 1988).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virus enters through gill, passes into esophagus &amp; reaches to stomach.</a:t>
            </a:r>
          </a:p>
          <a:p>
            <a:pPr algn="just"/>
            <a:r>
              <a:rPr lang="en-US" dirty="0" smtClean="0"/>
              <a:t>Ultimately reach into blood circulation after viraemia.</a:t>
            </a:r>
          </a:p>
          <a:p>
            <a:pPr algn="just"/>
            <a:r>
              <a:rPr lang="en-US" dirty="0" smtClean="0"/>
              <a:t>Target organ of the viruses are connective tissues of entire digestive system &amp; kidney.</a:t>
            </a:r>
          </a:p>
          <a:p>
            <a:pPr algn="just"/>
            <a:r>
              <a:rPr lang="en-US" dirty="0" smtClean="0"/>
              <a:t>In intestinal wall, severe necrosis of sub- mucosal eosinophilic granular cell, is the pathogenomic lesion.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anterior kidney shows intense necrosis with congestion in renal sinus.</a:t>
            </a:r>
          </a:p>
          <a:p>
            <a:r>
              <a:rPr lang="en-US" dirty="0" smtClean="0"/>
              <a:t>Sometimes, melanomacrophages present in kidney become necrosed.</a:t>
            </a:r>
          </a:p>
          <a:p>
            <a:r>
              <a:rPr lang="en-US" dirty="0" smtClean="0"/>
              <a:t>Hemorrhagic thrombi is also found in cardiac muscle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Affected fish shows pale gills</a:t>
            </a:r>
          </a:p>
          <a:p>
            <a:pPr algn="just"/>
            <a:r>
              <a:rPr lang="en-US" dirty="0" smtClean="0"/>
              <a:t>Exophthalmia</a:t>
            </a:r>
          </a:p>
          <a:p>
            <a:pPr algn="just"/>
            <a:r>
              <a:rPr lang="en-US" dirty="0" smtClean="0"/>
              <a:t>Darken body </a:t>
            </a:r>
            <a:r>
              <a:rPr lang="en-US" dirty="0" err="1" smtClean="0"/>
              <a:t>colour</a:t>
            </a:r>
            <a:r>
              <a:rPr lang="en-US" dirty="0" smtClean="0"/>
              <a:t> with increased pigmentation.</a:t>
            </a:r>
          </a:p>
          <a:p>
            <a:pPr algn="just"/>
            <a:r>
              <a:rPr lang="en-US" dirty="0" smtClean="0"/>
              <a:t>Hemorrhage found on skin &amp; viscera particularly at the base of fins, behind the skull &amp; above lateral line</a:t>
            </a:r>
          </a:p>
          <a:p>
            <a:pPr algn="just"/>
            <a:r>
              <a:rPr lang="en-US" dirty="0" smtClean="0"/>
              <a:t>Surviving fish may develop scoliosis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0"/>
            <a:ext cx="862607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0"/>
            <a:ext cx="844838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9838"/>
            <a:ext cx="8839200" cy="6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Viral Haemorrhagic Septicemia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VHS is highly  contagious disease caused by </a:t>
            </a:r>
            <a:r>
              <a:rPr lang="en-US" dirty="0" err="1" smtClean="0"/>
              <a:t>Rhabdo</a:t>
            </a:r>
            <a:r>
              <a:rPr lang="en-US" dirty="0" smtClean="0"/>
              <a:t> Virus, affecting both Salmonids in fresh and sea water when temperature become below 14o C.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First recorded by </a:t>
            </a:r>
            <a:r>
              <a:rPr lang="en-US" dirty="0" err="1" smtClean="0"/>
              <a:t>Schaperclaus</a:t>
            </a:r>
            <a:r>
              <a:rPr lang="en-US" dirty="0" smtClean="0"/>
              <a:t> ( 1938) in rainbow trout.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Etiology – </a:t>
            </a:r>
            <a:r>
              <a:rPr lang="en-US" dirty="0" err="1" smtClean="0"/>
              <a:t>Rhabdo</a:t>
            </a:r>
            <a:r>
              <a:rPr lang="en-US" dirty="0" smtClean="0"/>
              <a:t> virus, a RNA virus.</a:t>
            </a:r>
          </a:p>
        </p:txBody>
      </p:sp>
      <p:pic>
        <p:nvPicPr>
          <p:cNvPr id="9218" name="Picture 2" descr="https://upload.wikimedia.org/wikipedia/commons/thumb/d/de/VHSV.jpg/800px-VHS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7620000" cy="339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Transmission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VHSV can be spread from fish to fish through water transfer, as well as through contaminated eggs, urine, sperm, and ovarian fluids etc.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60198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solidFill>
                  <a:srgbClr val="00B0F0"/>
                </a:solidFill>
              </a:rPr>
              <a:t>Pathogenesis -</a:t>
            </a:r>
            <a:r>
              <a:rPr lang="en-US" sz="7200" dirty="0" smtClean="0"/>
              <a:t> </a:t>
            </a:r>
            <a:endParaRPr lang="en-IN" sz="7200" dirty="0" smtClean="0"/>
          </a:p>
          <a:p>
            <a:pPr algn="ctr">
              <a:buNone/>
            </a:pPr>
            <a:r>
              <a:rPr lang="en-US" dirty="0" smtClean="0"/>
              <a:t>       </a:t>
            </a:r>
            <a:r>
              <a:rPr lang="en-US" sz="9600" dirty="0" smtClean="0"/>
              <a:t>The virus is </a:t>
            </a:r>
            <a:r>
              <a:rPr lang="en-US" sz="9600" dirty="0" err="1" smtClean="0"/>
              <a:t>Leucotropic</a:t>
            </a:r>
            <a:r>
              <a:rPr lang="en-US" sz="9600" dirty="0" smtClean="0"/>
              <a:t> in nature, affects    mostly the circulating Leucocytes.</a:t>
            </a:r>
          </a:p>
          <a:p>
            <a:pPr algn="ctr">
              <a:buNone/>
            </a:pPr>
            <a:r>
              <a:rPr lang="en-US" sz="9600" dirty="0" smtClean="0"/>
              <a:t>    </a:t>
            </a:r>
          </a:p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Affect the kidney melanomacrophages</a:t>
            </a:r>
          </a:p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Macrophages  lyses &amp; releases various active granules.</a:t>
            </a:r>
          </a:p>
          <a:p>
            <a:pPr algn="ctr">
              <a:buNone/>
            </a:pPr>
            <a:r>
              <a:rPr lang="en-US" sz="9600" dirty="0" smtClean="0"/>
              <a:t>Released granules causes early dysfunction of different stem cell precursor.</a:t>
            </a:r>
          </a:p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               </a:t>
            </a:r>
            <a:r>
              <a:rPr lang="en-US" dirty="0" smtClean="0"/>
              <a:t>        </a:t>
            </a:r>
            <a:endParaRPr lang="en-IN" dirty="0"/>
          </a:p>
        </p:txBody>
      </p:sp>
      <p:sp>
        <p:nvSpPr>
          <p:cNvPr id="5" name="Down Arrow 4"/>
          <p:cNvSpPr/>
          <p:nvPr/>
        </p:nvSpPr>
        <p:spPr>
          <a:xfrm>
            <a:off x="4419600" y="2590800"/>
            <a:ext cx="484632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419600" y="3657600"/>
            <a:ext cx="484632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495800" y="5334000"/>
            <a:ext cx="484632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VHS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Simultaneously,  hepatocytes become infected, necrosed &amp; liver Sinusoids filled with </a:t>
            </a:r>
            <a:r>
              <a:rPr lang="en-US" dirty="0" err="1" smtClean="0"/>
              <a:t>haemorrhages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 kidney hyaline cast is found in tubular lumen.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Muscular </a:t>
            </a:r>
            <a:r>
              <a:rPr lang="en-US" dirty="0" err="1" smtClean="0"/>
              <a:t>haemorrages</a:t>
            </a:r>
            <a:r>
              <a:rPr lang="en-US" dirty="0" smtClean="0"/>
              <a:t> are prominent in cardiac ventricle.</a:t>
            </a:r>
          </a:p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343400" y="1981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343400" y="36576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419600" y="4648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In acute form </a:t>
            </a:r>
          </a:p>
          <a:p>
            <a:r>
              <a:rPr lang="en-US" dirty="0" smtClean="0"/>
              <a:t> High mortality is common in first few days.</a:t>
            </a:r>
          </a:p>
          <a:p>
            <a:r>
              <a:rPr lang="en-US" dirty="0" smtClean="0"/>
              <a:t>Affected fish shows pale gills,</a:t>
            </a:r>
          </a:p>
          <a:p>
            <a:r>
              <a:rPr lang="en-US" dirty="0" err="1" smtClean="0"/>
              <a:t>Exophthalmus</a:t>
            </a:r>
            <a:endParaRPr lang="en-US" dirty="0" smtClean="0"/>
          </a:p>
          <a:p>
            <a:r>
              <a:rPr lang="en-US" dirty="0" smtClean="0"/>
              <a:t>Darken body </a:t>
            </a:r>
            <a:r>
              <a:rPr lang="en-US" dirty="0" err="1" smtClean="0"/>
              <a:t>colour</a:t>
            </a:r>
            <a:r>
              <a:rPr lang="en-US" dirty="0" smtClean="0"/>
              <a:t> with erratic swimming </a:t>
            </a:r>
            <a:r>
              <a:rPr lang="en-US" dirty="0" smtClean="0"/>
              <a:t>movement.</a:t>
            </a:r>
            <a:endParaRPr lang="en-US" dirty="0" smtClean="0"/>
          </a:p>
          <a:p>
            <a:r>
              <a:rPr lang="en-US" dirty="0" smtClean="0"/>
              <a:t>Congestion &amp; </a:t>
            </a:r>
            <a:r>
              <a:rPr lang="en-US" dirty="0" err="1" smtClean="0"/>
              <a:t>haemorrhages</a:t>
            </a:r>
            <a:r>
              <a:rPr lang="en-US" dirty="0" smtClean="0"/>
              <a:t> found in skin, kidney, liver &amp; intestine during post mortem.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826</Words>
  <Application>Microsoft Office PowerPoint</Application>
  <PresentationFormat>On-screen Show (4:3)</PresentationFormat>
  <Paragraphs>110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VIRAL DISEASES OF FISH (VHS, SVC &amp; IHN )</vt:lpstr>
      <vt:lpstr>VIRAL DISEASES OF FISH</vt:lpstr>
      <vt:lpstr>Viral Disease </vt:lpstr>
      <vt:lpstr>Viral Haemorrhagic Septicemia </vt:lpstr>
      <vt:lpstr>VHS</vt:lpstr>
      <vt:lpstr>Transmission </vt:lpstr>
      <vt:lpstr>VHS</vt:lpstr>
      <vt:lpstr>Pathogenesis of VHS</vt:lpstr>
      <vt:lpstr>Lesions </vt:lpstr>
      <vt:lpstr>VHS</vt:lpstr>
      <vt:lpstr>Lesions </vt:lpstr>
      <vt:lpstr>VHS</vt:lpstr>
      <vt:lpstr>VHS</vt:lpstr>
      <vt:lpstr>VHS</vt:lpstr>
      <vt:lpstr>Slide 15</vt:lpstr>
      <vt:lpstr>Slide 16</vt:lpstr>
      <vt:lpstr>Slide 17</vt:lpstr>
      <vt:lpstr>Slide 18</vt:lpstr>
      <vt:lpstr>SPRING VIRAEMIA OF CARP (SVC)</vt:lpstr>
      <vt:lpstr>Slide 20</vt:lpstr>
      <vt:lpstr>Slide 21</vt:lpstr>
      <vt:lpstr>SVC</vt:lpstr>
      <vt:lpstr>Pathogenesis </vt:lpstr>
      <vt:lpstr>Pathology</vt:lpstr>
      <vt:lpstr>Slide 25</vt:lpstr>
      <vt:lpstr>Slide 26</vt:lpstr>
      <vt:lpstr>Slide 27</vt:lpstr>
      <vt:lpstr>Slide 28</vt:lpstr>
      <vt:lpstr>Slide 29</vt:lpstr>
      <vt:lpstr>Infectious Hematopoietic Necrosis ( IHN)</vt:lpstr>
      <vt:lpstr>Pathogenesis</vt:lpstr>
      <vt:lpstr>Pathogenesis </vt:lpstr>
      <vt:lpstr>Pathology 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santosh kumar</cp:lastModifiedBy>
  <cp:revision>183</cp:revision>
  <dcterms:created xsi:type="dcterms:W3CDTF">2006-08-16T00:00:00Z</dcterms:created>
  <dcterms:modified xsi:type="dcterms:W3CDTF">2020-05-23T05:28:18Z</dcterms:modified>
</cp:coreProperties>
</file>