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3E058-B7BF-4656-8202-FC7D67E6F2AF}" type="datetimeFigureOut">
              <a:rPr lang="en-IN" smtClean="0"/>
              <a:t>16-06-2020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DF22-780C-4A62-9E65-11AFF13BE3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7585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3E058-B7BF-4656-8202-FC7D67E6F2AF}" type="datetimeFigureOut">
              <a:rPr lang="en-IN" smtClean="0"/>
              <a:t>16-06-2020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DF22-780C-4A62-9E65-11AFF13BE3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7964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3E058-B7BF-4656-8202-FC7D67E6F2AF}" type="datetimeFigureOut">
              <a:rPr lang="en-IN" smtClean="0"/>
              <a:t>16-06-2020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DF22-780C-4A62-9E65-11AFF13BE3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24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3E058-B7BF-4656-8202-FC7D67E6F2AF}" type="datetimeFigureOut">
              <a:rPr lang="en-IN" smtClean="0"/>
              <a:t>16-06-2020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DF22-780C-4A62-9E65-11AFF13BE3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195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3E058-B7BF-4656-8202-FC7D67E6F2AF}" type="datetimeFigureOut">
              <a:rPr lang="en-IN" smtClean="0"/>
              <a:t>16-06-2020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DF22-780C-4A62-9E65-11AFF13BE3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2774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3E058-B7BF-4656-8202-FC7D67E6F2AF}" type="datetimeFigureOut">
              <a:rPr lang="en-IN" smtClean="0"/>
              <a:t>16-06-2020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DF22-780C-4A62-9E65-11AFF13BE3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5148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3E058-B7BF-4656-8202-FC7D67E6F2AF}" type="datetimeFigureOut">
              <a:rPr lang="en-IN" smtClean="0"/>
              <a:t>16-06-2020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DF22-780C-4A62-9E65-11AFF13BE3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3800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3E058-B7BF-4656-8202-FC7D67E6F2AF}" type="datetimeFigureOut">
              <a:rPr lang="en-IN" smtClean="0"/>
              <a:t>16-06-2020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DF22-780C-4A62-9E65-11AFF13BE3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4259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3E058-B7BF-4656-8202-FC7D67E6F2AF}" type="datetimeFigureOut">
              <a:rPr lang="en-IN" smtClean="0"/>
              <a:t>16-06-2020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DF22-780C-4A62-9E65-11AFF13BE3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86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3E058-B7BF-4656-8202-FC7D67E6F2AF}" type="datetimeFigureOut">
              <a:rPr lang="en-IN" smtClean="0"/>
              <a:t>16-06-2020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DF22-780C-4A62-9E65-11AFF13BE3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5398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3E058-B7BF-4656-8202-FC7D67E6F2AF}" type="datetimeFigureOut">
              <a:rPr lang="en-IN" smtClean="0"/>
              <a:t>16-06-2020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DF22-780C-4A62-9E65-11AFF13BE3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9805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3E058-B7BF-4656-8202-FC7D67E6F2AF}" type="datetimeFigureOut">
              <a:rPr lang="en-IN" smtClean="0"/>
              <a:t>16-06-2020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FDF22-780C-4A62-9E65-11AFF13BE3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4935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40831" y="1479885"/>
            <a:ext cx="8578515" cy="413886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b="1" dirty="0">
                <a:solidFill>
                  <a:srgbClr val="FF0000"/>
                </a:solidFill>
              </a:rPr>
              <a:t>Canine </a:t>
            </a:r>
            <a:r>
              <a:rPr lang="en-IN" sz="3600" b="1" dirty="0" err="1" smtClean="0">
                <a:solidFill>
                  <a:srgbClr val="FF0000"/>
                </a:solidFill>
              </a:rPr>
              <a:t>Hypoadrenocorticism</a:t>
            </a:r>
            <a:endParaRPr lang="en-IN" sz="3600" b="1" dirty="0" smtClean="0">
              <a:solidFill>
                <a:srgbClr val="FF0000"/>
              </a:solidFill>
            </a:endParaRPr>
          </a:p>
          <a:p>
            <a:pPr algn="ctr"/>
            <a:r>
              <a:rPr lang="en-IN" sz="3600" b="1" dirty="0">
                <a:solidFill>
                  <a:srgbClr val="FF0000"/>
                </a:solidFill>
              </a:rPr>
              <a:t>(Addison </a:t>
            </a:r>
            <a:r>
              <a:rPr lang="en-IN" sz="3600" b="1" dirty="0" smtClean="0">
                <a:solidFill>
                  <a:srgbClr val="FF0000"/>
                </a:solidFill>
              </a:rPr>
              <a:t>Disease)</a:t>
            </a:r>
          </a:p>
          <a:p>
            <a:pPr algn="ctr"/>
            <a:endParaRPr lang="en-IN" sz="3600" b="1" dirty="0" smtClean="0">
              <a:solidFill>
                <a:srgbClr val="FF0000"/>
              </a:solidFill>
            </a:endParaRPr>
          </a:p>
          <a:p>
            <a:r>
              <a:rPr lang="en-IN" sz="2000" b="1" i="1" dirty="0" smtClean="0">
                <a:solidFill>
                  <a:srgbClr val="0070C0"/>
                </a:solidFill>
              </a:rPr>
              <a:t>Unit: 3</a:t>
            </a:r>
          </a:p>
          <a:p>
            <a:r>
              <a:rPr lang="en-IN" sz="2000" b="1" i="1" dirty="0" smtClean="0">
                <a:solidFill>
                  <a:srgbClr val="0070C0"/>
                </a:solidFill>
              </a:rPr>
              <a:t>4</a:t>
            </a:r>
            <a:r>
              <a:rPr lang="en-IN" sz="2000" b="1" i="1" baseline="30000" dirty="0" smtClean="0">
                <a:solidFill>
                  <a:srgbClr val="0070C0"/>
                </a:solidFill>
              </a:rPr>
              <a:t>th</a:t>
            </a:r>
            <a:r>
              <a:rPr lang="en-IN" sz="2000" b="1" i="1" dirty="0" smtClean="0">
                <a:solidFill>
                  <a:srgbClr val="0070C0"/>
                </a:solidFill>
              </a:rPr>
              <a:t> </a:t>
            </a:r>
            <a:r>
              <a:rPr lang="en-IN" sz="2000" b="1" i="1" dirty="0" smtClean="0">
                <a:solidFill>
                  <a:srgbClr val="0070C0"/>
                </a:solidFill>
              </a:rPr>
              <a:t>Professional</a:t>
            </a:r>
            <a:r>
              <a:rPr lang="en-IN" sz="2000" b="1" i="1" dirty="0" smtClean="0">
                <a:solidFill>
                  <a:srgbClr val="0070C0"/>
                </a:solidFill>
              </a:rPr>
              <a:t>						</a:t>
            </a:r>
            <a:r>
              <a:rPr lang="en-IN" sz="2000" b="1" i="1" dirty="0" err="1" smtClean="0">
                <a:solidFill>
                  <a:srgbClr val="0070C0"/>
                </a:solidFill>
              </a:rPr>
              <a:t>Dr.</a:t>
            </a:r>
            <a:r>
              <a:rPr lang="en-IN" sz="2000" b="1" i="1" dirty="0" smtClean="0">
                <a:solidFill>
                  <a:srgbClr val="0070C0"/>
                </a:solidFill>
              </a:rPr>
              <a:t> Anil Kumar</a:t>
            </a:r>
          </a:p>
          <a:p>
            <a:pPr algn="r"/>
            <a:r>
              <a:rPr lang="en-IN" sz="2000" b="1" i="1" dirty="0" smtClean="0">
                <a:solidFill>
                  <a:srgbClr val="0070C0"/>
                </a:solidFill>
              </a:rPr>
              <a:t>Asst. Professor</a:t>
            </a:r>
          </a:p>
          <a:p>
            <a:pPr algn="r"/>
            <a:r>
              <a:rPr lang="en-IN" sz="2000" b="1" i="1" dirty="0" smtClean="0">
                <a:solidFill>
                  <a:srgbClr val="0070C0"/>
                </a:solidFill>
              </a:rPr>
              <a:t>Dept. of VCC, BVC, Patna</a:t>
            </a:r>
            <a:endParaRPr lang="en-IN" sz="20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416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663" y="252662"/>
            <a:ext cx="11682663" cy="6376737"/>
          </a:xfrm>
          <a:blipFill>
            <a:blip r:embed="rId2"/>
            <a:tile tx="0" ty="0" sx="100000" sy="100000" flip="none" algn="tl"/>
          </a:blipFill>
          <a:ln w="28575">
            <a:solidFill>
              <a:srgbClr val="00B0F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IN" b="1" dirty="0">
                <a:solidFill>
                  <a:srgbClr val="FF0000"/>
                </a:solidFill>
              </a:rPr>
              <a:t>Additionally, to correct life-threatening </a:t>
            </a:r>
            <a:r>
              <a:rPr lang="en-IN" b="1" dirty="0" err="1">
                <a:solidFill>
                  <a:srgbClr val="FF0000"/>
                </a:solidFill>
              </a:rPr>
              <a:t>hyperkalemia</a:t>
            </a:r>
            <a:r>
              <a:rPr lang="en-IN" b="1" dirty="0" smtClean="0">
                <a:solidFill>
                  <a:srgbClr val="FF0000"/>
                </a:solidFill>
              </a:rPr>
              <a:t>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dirty="0"/>
              <a:t>Consider treatment with </a:t>
            </a:r>
            <a:r>
              <a:rPr lang="en-IN" b="1" i="1" dirty="0"/>
              <a:t>dextrose</a:t>
            </a:r>
            <a:r>
              <a:rPr lang="en-IN" dirty="0"/>
              <a:t> (10% glucose in 0.9% saline can be given for 30–60 min to increase potassium movement into the </a:t>
            </a:r>
            <a:r>
              <a:rPr lang="en-IN" dirty="0" smtClean="0"/>
              <a:t>cells) </a:t>
            </a:r>
            <a:r>
              <a:rPr lang="en-IN" dirty="0"/>
              <a:t>and </a:t>
            </a:r>
            <a:r>
              <a:rPr lang="en-IN" b="1" i="1" dirty="0"/>
              <a:t>regular insulin</a:t>
            </a:r>
            <a:r>
              <a:rPr lang="en-IN" dirty="0"/>
              <a:t> (0.25–1 U/Kg, IM, will enhance glucose and potassium </a:t>
            </a:r>
            <a:r>
              <a:rPr lang="en-IN" dirty="0" smtClean="0"/>
              <a:t>uptake), addressing </a:t>
            </a:r>
            <a:r>
              <a:rPr lang="en-IN" dirty="0"/>
              <a:t>metabolic </a:t>
            </a:r>
            <a:r>
              <a:rPr lang="en-IN" dirty="0" smtClean="0"/>
              <a:t>acidosis, or</a:t>
            </a:r>
            <a:endParaRPr lang="en-IN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dirty="0" smtClean="0"/>
              <a:t>Treatment </a:t>
            </a:r>
            <a:r>
              <a:rPr lang="en-IN" dirty="0"/>
              <a:t>with a </a:t>
            </a:r>
            <a:r>
              <a:rPr lang="en-IN" i="1" dirty="0"/>
              <a:t>beta-adrenergic drug, such as </a:t>
            </a:r>
            <a:r>
              <a:rPr lang="en-IN" i="1" dirty="0" err="1" smtClean="0"/>
              <a:t>terbutaline</a:t>
            </a:r>
            <a:r>
              <a:rPr lang="en-IN" i="1" dirty="0" smtClean="0"/>
              <a:t> or </a:t>
            </a:r>
            <a:r>
              <a:rPr lang="en-IN" i="1" dirty="0" err="1"/>
              <a:t>albuterol</a:t>
            </a:r>
            <a:r>
              <a:rPr lang="en-IN" dirty="0" smtClean="0"/>
              <a:t>.</a:t>
            </a:r>
          </a:p>
          <a:p>
            <a:pPr algn="just"/>
            <a:r>
              <a:rPr lang="en-IN" i="1" dirty="0"/>
              <a:t>Prednisolone sodium succinate </a:t>
            </a:r>
            <a:r>
              <a:rPr lang="en-IN" dirty="0"/>
              <a:t>(22–30 mg/kg) or </a:t>
            </a:r>
            <a:r>
              <a:rPr lang="en-IN" i="1" dirty="0"/>
              <a:t>dexamethasone sodium phosphate </a:t>
            </a:r>
            <a:r>
              <a:rPr lang="en-IN" dirty="0"/>
              <a:t>(0.2–1 mg/kg) may be used in the initial management of </a:t>
            </a:r>
            <a:r>
              <a:rPr lang="en-IN" dirty="0" smtClean="0"/>
              <a:t>shock.</a:t>
            </a:r>
          </a:p>
          <a:p>
            <a:pPr algn="just"/>
            <a:r>
              <a:rPr lang="en-IN" dirty="0"/>
              <a:t>Prednisolone or prednisone should be given at 1 mg/kg, twice a day, for the first few days of therapy and then at 0.25–0.5 mg/kg/day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 </a:t>
            </a:r>
            <a:r>
              <a:rPr lang="en-IN" dirty="0"/>
              <a:t>Mineralocorticoid replacement therapy </a:t>
            </a:r>
            <a:r>
              <a:rPr lang="en-IN" dirty="0" smtClean="0"/>
              <a:t>is </a:t>
            </a:r>
            <a:r>
              <a:rPr lang="en-IN" dirty="0"/>
              <a:t>also begun to help with electrolyte imbalances and hypovolemia. </a:t>
            </a:r>
            <a:endParaRPr lang="en-IN" dirty="0" smtClean="0"/>
          </a:p>
          <a:p>
            <a:pPr algn="just"/>
            <a:r>
              <a:rPr lang="en-IN" dirty="0" smtClean="0"/>
              <a:t>Electrolytes</a:t>
            </a:r>
            <a:r>
              <a:rPr lang="en-IN" dirty="0"/>
              <a:t>, renal function, and glucose should be monitored regularly to assess response to therapy.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74959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411" y="180473"/>
            <a:ext cx="11802978" cy="6521115"/>
          </a:xfrm>
          <a:blipFill>
            <a:blip r:embed="rId2"/>
            <a:tile tx="0" ty="0" sx="100000" sy="100000" flip="none" algn="tl"/>
          </a:blipFill>
          <a:ln w="28575">
            <a:solidFill>
              <a:srgbClr val="00B0F0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IN" b="1" dirty="0">
                <a:solidFill>
                  <a:srgbClr val="FF0000"/>
                </a:solidFill>
              </a:rPr>
              <a:t>For </a:t>
            </a:r>
            <a:r>
              <a:rPr lang="en-IN" b="1" dirty="0" smtClean="0">
                <a:solidFill>
                  <a:srgbClr val="FF0000"/>
                </a:solidFill>
              </a:rPr>
              <a:t>long term </a:t>
            </a:r>
            <a:r>
              <a:rPr lang="en-IN" b="1" dirty="0">
                <a:solidFill>
                  <a:srgbClr val="FF0000"/>
                </a:solidFill>
              </a:rPr>
              <a:t>maintenance </a:t>
            </a:r>
            <a:r>
              <a:rPr lang="en-IN" b="1" dirty="0" smtClean="0">
                <a:solidFill>
                  <a:srgbClr val="FF0000"/>
                </a:solidFill>
              </a:rPr>
              <a:t>therapy : </a:t>
            </a:r>
          </a:p>
          <a:p>
            <a:r>
              <a:rPr lang="en-IN" dirty="0" smtClean="0"/>
              <a:t>The </a:t>
            </a:r>
            <a:r>
              <a:rPr lang="en-IN" dirty="0"/>
              <a:t>mineralocorticoid </a:t>
            </a:r>
            <a:r>
              <a:rPr lang="en-IN" b="1" i="1" dirty="0" err="1"/>
              <a:t>desoxycorticosterone</a:t>
            </a:r>
            <a:r>
              <a:rPr lang="en-IN" b="1" i="1" dirty="0"/>
              <a:t> </a:t>
            </a:r>
            <a:r>
              <a:rPr lang="en-IN" b="1" i="1" dirty="0" err="1"/>
              <a:t>pivalate</a:t>
            </a:r>
            <a:r>
              <a:rPr lang="en-IN" dirty="0"/>
              <a:t> (DOCP) is administered at 2.2 mg/kg, IM or SC, every 25–28 days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 </a:t>
            </a:r>
            <a:r>
              <a:rPr lang="en-IN" dirty="0"/>
              <a:t>Electrolytes should be measured at 3 and 4 weeks after the first few injections to determine the duration of action. </a:t>
            </a:r>
            <a:endParaRPr lang="en-IN" dirty="0" smtClean="0"/>
          </a:p>
          <a:p>
            <a:pPr algn="just"/>
            <a:r>
              <a:rPr lang="en-IN" dirty="0" smtClean="0"/>
              <a:t>Alternatively</a:t>
            </a:r>
            <a:r>
              <a:rPr lang="en-IN" dirty="0"/>
              <a:t>, </a:t>
            </a:r>
            <a:r>
              <a:rPr lang="en-IN" b="1" i="1" dirty="0"/>
              <a:t>fludrocortisone acetate </a:t>
            </a:r>
            <a:r>
              <a:rPr lang="en-IN" dirty="0"/>
              <a:t>is administered PO at 10–30 mcg/kg/day. Serum electrolytes should be monitored weekly until the proper dose is determined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/>
              <a:t>Some dogs (especially dogs on DOCP) also require daily oral glucocorticoid therapy to adequately control clinical signs</a:t>
            </a:r>
            <a:r>
              <a:rPr lang="en-IN" dirty="0" smtClean="0"/>
              <a:t>.</a:t>
            </a:r>
          </a:p>
          <a:p>
            <a:pPr algn="just"/>
            <a:r>
              <a:rPr lang="en-IN" dirty="0"/>
              <a:t>in ~50% of </a:t>
            </a:r>
            <a:r>
              <a:rPr lang="en-IN" dirty="0" smtClean="0"/>
              <a:t>dogs,  </a:t>
            </a:r>
            <a:r>
              <a:rPr lang="en-IN" b="1" i="1" dirty="0"/>
              <a:t>r</a:t>
            </a:r>
            <a:r>
              <a:rPr lang="en-IN" b="1" i="1" dirty="0" smtClean="0"/>
              <a:t>eplacement </a:t>
            </a:r>
            <a:r>
              <a:rPr lang="en-IN" b="1" i="1" dirty="0"/>
              <a:t>doses of prednisone (0.2–0.4 mg/kg/day) </a:t>
            </a:r>
            <a:r>
              <a:rPr lang="en-IN" dirty="0"/>
              <a:t>are required </a:t>
            </a:r>
            <a:endParaRPr lang="en-IN" dirty="0" smtClean="0"/>
          </a:p>
          <a:p>
            <a:pPr algn="just"/>
            <a:r>
              <a:rPr lang="en-IN" dirty="0" smtClean="0"/>
              <a:t>Dogs </a:t>
            </a:r>
            <a:r>
              <a:rPr lang="en-IN" dirty="0"/>
              <a:t>with atypical Addison disease require only replacement doses of prednisone, although it is recommended that electrolytes be monitored every 3 </a:t>
            </a:r>
            <a:r>
              <a:rPr lang="en-IN" dirty="0" smtClean="0"/>
              <a:t>months </a:t>
            </a:r>
            <a:r>
              <a:rPr lang="en-IN" dirty="0"/>
              <a:t>for the first year after diagnosis. </a:t>
            </a:r>
            <a:endParaRPr lang="en-IN" dirty="0" smtClean="0"/>
          </a:p>
          <a:p>
            <a:pPr algn="just"/>
            <a:r>
              <a:rPr lang="en-IN" dirty="0" smtClean="0"/>
              <a:t>Dogs </a:t>
            </a:r>
            <a:r>
              <a:rPr lang="en-IN" dirty="0"/>
              <a:t>with chronic </a:t>
            </a:r>
            <a:r>
              <a:rPr lang="en-IN" dirty="0" err="1"/>
              <a:t>hypoadrenocorticism</a:t>
            </a:r>
            <a:r>
              <a:rPr lang="en-IN" dirty="0"/>
              <a:t> should be </a:t>
            </a:r>
            <a:r>
              <a:rPr lang="en-IN" dirty="0" smtClean="0"/>
              <a:t>re-examined </a:t>
            </a:r>
            <a:r>
              <a:rPr lang="en-IN" dirty="0"/>
              <a:t>every 3–6 </a:t>
            </a:r>
            <a:r>
              <a:rPr lang="en-IN" dirty="0" smtClean="0"/>
              <a:t>months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38934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2979" y="264696"/>
            <a:ext cx="11550315" cy="638876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2210665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77432" y="115066"/>
            <a:ext cx="11875168" cy="6581273"/>
          </a:xfrm>
          <a:blipFill>
            <a:blip r:embed="rId2"/>
            <a:tile tx="0" ty="0" sx="100000" sy="100000" flip="none" algn="tl"/>
          </a:blipFill>
          <a:ln w="28575">
            <a:solidFill>
              <a:srgbClr val="00B0F0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IN" b="1" dirty="0" smtClean="0">
                <a:solidFill>
                  <a:srgbClr val="FF0000"/>
                </a:solidFill>
              </a:rPr>
              <a:t>ADDISON DISEASE</a:t>
            </a:r>
          </a:p>
          <a:p>
            <a:pPr marL="0" indent="0" algn="just">
              <a:buNone/>
            </a:pPr>
            <a:r>
              <a:rPr lang="en-IN" sz="2400" b="1" dirty="0"/>
              <a:t>The adrenal glands are essential for life, being responsible for the minute-to-minute regulation of blood pressure, blood volume, and vascular </a:t>
            </a:r>
            <a:r>
              <a:rPr lang="en-IN" sz="2400" b="1" dirty="0" smtClean="0"/>
              <a:t>tone.</a:t>
            </a:r>
          </a:p>
          <a:p>
            <a:pPr marL="0" indent="0">
              <a:buNone/>
            </a:pPr>
            <a:r>
              <a:rPr lang="en-IN" sz="2400" dirty="0" smtClean="0"/>
              <a:t>                                          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                                  </a:t>
            </a:r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4387329" y="1336019"/>
            <a:ext cx="2660072" cy="369332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/>
              <a:t>ADRENAL GLAND</a:t>
            </a:r>
            <a:endParaRPr lang="en-IN" dirty="0"/>
          </a:p>
        </p:txBody>
      </p:sp>
      <p:sp>
        <p:nvSpPr>
          <p:cNvPr id="8" name="TextBox 7"/>
          <p:cNvSpPr txBox="1"/>
          <p:nvPr/>
        </p:nvSpPr>
        <p:spPr>
          <a:xfrm>
            <a:off x="2549537" y="1944909"/>
            <a:ext cx="2087419" cy="369332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IN" dirty="0" smtClean="0"/>
              <a:t>Outer Zone (Cortex)</a:t>
            </a:r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5717365" y="1916978"/>
            <a:ext cx="2447638" cy="369332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IN" dirty="0" smtClean="0"/>
              <a:t>Inner Zone (Medulla)</a:t>
            </a:r>
            <a:endParaRPr lang="en-IN" dirty="0"/>
          </a:p>
        </p:txBody>
      </p:sp>
      <p:sp>
        <p:nvSpPr>
          <p:cNvPr id="11" name="TextBox 10"/>
          <p:cNvSpPr txBox="1"/>
          <p:nvPr/>
        </p:nvSpPr>
        <p:spPr>
          <a:xfrm>
            <a:off x="156411" y="2776824"/>
            <a:ext cx="2466109" cy="369332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IN" dirty="0" smtClean="0"/>
              <a:t>The zona glomerulosa,</a:t>
            </a:r>
            <a:endParaRPr lang="en-IN" dirty="0"/>
          </a:p>
        </p:txBody>
      </p:sp>
      <p:sp>
        <p:nvSpPr>
          <p:cNvPr id="12" name="TextBox 11"/>
          <p:cNvSpPr txBox="1"/>
          <p:nvPr/>
        </p:nvSpPr>
        <p:spPr>
          <a:xfrm>
            <a:off x="4815667" y="2759373"/>
            <a:ext cx="2364509" cy="646331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IN" dirty="0" smtClean="0"/>
              <a:t>Zona fasciculate</a:t>
            </a:r>
          </a:p>
          <a:p>
            <a:r>
              <a:rPr lang="en-IN" dirty="0" smtClean="0"/>
              <a:t>(70% of the cortex)</a:t>
            </a:r>
            <a:endParaRPr lang="en-IN" dirty="0"/>
          </a:p>
        </p:txBody>
      </p:sp>
      <p:sp>
        <p:nvSpPr>
          <p:cNvPr id="14" name="TextBox 13"/>
          <p:cNvSpPr txBox="1"/>
          <p:nvPr/>
        </p:nvSpPr>
        <p:spPr>
          <a:xfrm>
            <a:off x="8707216" y="2776823"/>
            <a:ext cx="2535381" cy="369332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IN" dirty="0" smtClean="0"/>
              <a:t>Zona </a:t>
            </a:r>
            <a:r>
              <a:rPr lang="en-IN" dirty="0" err="1" smtClean="0"/>
              <a:t>reticularis</a:t>
            </a:r>
            <a:endParaRPr lang="en-IN" dirty="0"/>
          </a:p>
        </p:txBody>
      </p:sp>
      <p:sp>
        <p:nvSpPr>
          <p:cNvPr id="15" name="TextBox 14"/>
          <p:cNvSpPr txBox="1"/>
          <p:nvPr/>
        </p:nvSpPr>
        <p:spPr>
          <a:xfrm>
            <a:off x="244582" y="3526369"/>
            <a:ext cx="3330683" cy="369332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IN" dirty="0" smtClean="0"/>
              <a:t> Mineralocorticoid (Aldosterone)</a:t>
            </a:r>
            <a:endParaRPr lang="en-IN" dirty="0"/>
          </a:p>
        </p:txBody>
      </p:sp>
      <p:sp>
        <p:nvSpPr>
          <p:cNvPr id="16" name="TextBox 15"/>
          <p:cNvSpPr txBox="1"/>
          <p:nvPr/>
        </p:nvSpPr>
        <p:spPr>
          <a:xfrm>
            <a:off x="4574313" y="3697990"/>
            <a:ext cx="2764522" cy="369332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IN" dirty="0" smtClean="0"/>
              <a:t>Glucocorticoid(Cortisol)</a:t>
            </a:r>
            <a:endParaRPr lang="en-IN" dirty="0"/>
          </a:p>
        </p:txBody>
      </p:sp>
      <p:sp>
        <p:nvSpPr>
          <p:cNvPr id="17" name="TextBox 16"/>
          <p:cNvSpPr txBox="1"/>
          <p:nvPr/>
        </p:nvSpPr>
        <p:spPr>
          <a:xfrm>
            <a:off x="8707216" y="3521581"/>
            <a:ext cx="2535381" cy="369332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IN" dirty="0" smtClean="0"/>
              <a:t>Sex steroids</a:t>
            </a:r>
            <a:endParaRPr lang="en-IN" dirty="0"/>
          </a:p>
        </p:txBody>
      </p:sp>
      <p:sp>
        <p:nvSpPr>
          <p:cNvPr id="2" name="TextBox 1"/>
          <p:cNvSpPr txBox="1"/>
          <p:nvPr/>
        </p:nvSpPr>
        <p:spPr>
          <a:xfrm>
            <a:off x="156410" y="4278078"/>
            <a:ext cx="39895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/>
              <a:t> </a:t>
            </a:r>
            <a:r>
              <a:rPr lang="en-IN" b="1" dirty="0" smtClean="0"/>
              <a:t>Ion </a:t>
            </a:r>
            <a:r>
              <a:rPr lang="en-IN" b="1" dirty="0"/>
              <a:t>transport by epithelial cells, resulting in a loss of potassium and retention of sodium</a:t>
            </a:r>
            <a:r>
              <a:rPr lang="en-IN" b="1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b="1" dirty="0"/>
              <a:t>A lack of secretion of mineralocorticoids (Addison disease) may result in a lethal retention of potassium and loss of sodium.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45914" y="4067322"/>
            <a:ext cx="419196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1600" b="1" dirty="0"/>
              <a:t>carbohydrate, protein, and lipid metabolism result in sparing of </a:t>
            </a:r>
            <a:r>
              <a:rPr lang="en-IN" sz="1600" b="1" dirty="0" smtClean="0"/>
              <a:t>glucose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1600" b="1" dirty="0" smtClean="0"/>
              <a:t>Decrease </a:t>
            </a:r>
            <a:r>
              <a:rPr lang="en-IN" sz="1600" b="1" dirty="0" err="1"/>
              <a:t>lipogenesis</a:t>
            </a:r>
            <a:r>
              <a:rPr lang="en-IN" sz="1600" b="1" dirty="0"/>
              <a:t> and increase lipolysis in adipose </a:t>
            </a:r>
            <a:r>
              <a:rPr lang="en-IN" sz="1600" b="1" dirty="0" smtClean="0"/>
              <a:t>tissue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1600" b="1" dirty="0"/>
              <a:t>suppress inflammatory and immunologic </a:t>
            </a:r>
            <a:r>
              <a:rPr lang="en-IN" sz="1600" b="1" dirty="0" smtClean="0"/>
              <a:t>responses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1600" b="1" dirty="0" err="1"/>
              <a:t>F</a:t>
            </a:r>
            <a:r>
              <a:rPr lang="en-IN" sz="1600" b="1" dirty="0" err="1" smtClean="0"/>
              <a:t>avors</a:t>
            </a:r>
            <a:r>
              <a:rPr lang="en-IN" sz="1600" b="1" dirty="0" smtClean="0"/>
              <a:t> </a:t>
            </a:r>
            <a:r>
              <a:rPr lang="en-IN" sz="1600" b="1" dirty="0"/>
              <a:t>the spread of infection</a:t>
            </a:r>
            <a:r>
              <a:rPr lang="en-IN" sz="1600" b="1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1600" b="1" dirty="0" smtClean="0"/>
              <a:t>Negative </a:t>
            </a:r>
            <a:r>
              <a:rPr lang="en-IN" sz="1600" b="1" dirty="0"/>
              <a:t>effect on wound healing (fibroblast proliferation and collagen synthesis </a:t>
            </a:r>
            <a:r>
              <a:rPr lang="en-IN" sz="1600" b="1" dirty="0" smtClean="0"/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IN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8707216" y="4640456"/>
            <a:ext cx="30957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b="1" dirty="0"/>
              <a:t>Progesterone, </a:t>
            </a:r>
            <a:r>
              <a:rPr lang="en-IN" b="1" dirty="0" err="1"/>
              <a:t>estrogens</a:t>
            </a:r>
            <a:r>
              <a:rPr lang="en-IN" b="1" dirty="0"/>
              <a:t>, and androgens are adrenal sex hormones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115016" y="1705351"/>
            <a:ext cx="430163" cy="20380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108856">
            <a:off x="4525120" y="1640432"/>
            <a:ext cx="536494" cy="537441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 flipV="1">
            <a:off x="1082842" y="2430379"/>
            <a:ext cx="8892064" cy="6015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own Arrow 19"/>
          <p:cNvSpPr/>
          <p:nvPr/>
        </p:nvSpPr>
        <p:spPr>
          <a:xfrm>
            <a:off x="946874" y="2499477"/>
            <a:ext cx="484632" cy="25095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3375" y="2462679"/>
            <a:ext cx="548688" cy="26824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21246" y="2476608"/>
            <a:ext cx="548688" cy="26824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846" y="3222788"/>
            <a:ext cx="548688" cy="26824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9233" y="3442788"/>
            <a:ext cx="548688" cy="26824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58827" y="3256775"/>
            <a:ext cx="548688" cy="26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498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536" y="192504"/>
            <a:ext cx="11899231" cy="6436895"/>
          </a:xfr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algn="just"/>
            <a:r>
              <a:rPr lang="en-IN" dirty="0"/>
              <a:t>Adrenal hormones are necessary to control salt, sugar and water balance in the body. </a:t>
            </a:r>
          </a:p>
          <a:p>
            <a:r>
              <a:rPr lang="en-IN" dirty="0" smtClean="0"/>
              <a:t>It results </a:t>
            </a:r>
            <a:r>
              <a:rPr lang="en-IN" dirty="0"/>
              <a:t>from the lack of glucocorticoids, mineralocorticoids, or </a:t>
            </a:r>
            <a:r>
              <a:rPr lang="en-IN" dirty="0" smtClean="0"/>
              <a:t>both</a:t>
            </a:r>
          </a:p>
          <a:p>
            <a:pPr algn="just"/>
            <a:r>
              <a:rPr lang="en-IN" dirty="0"/>
              <a:t> </a:t>
            </a:r>
            <a:r>
              <a:rPr lang="en-IN" dirty="0" smtClean="0"/>
              <a:t>It is seen </a:t>
            </a:r>
            <a:r>
              <a:rPr lang="en-IN" dirty="0"/>
              <a:t>most commonly in </a:t>
            </a:r>
            <a:r>
              <a:rPr lang="en-IN" b="1" i="1" dirty="0"/>
              <a:t>young to middle-aged </a:t>
            </a:r>
            <a:r>
              <a:rPr lang="en-IN" b="1" i="1" dirty="0" smtClean="0"/>
              <a:t>female dogs</a:t>
            </a:r>
            <a:r>
              <a:rPr lang="en-IN" dirty="0" smtClean="0"/>
              <a:t> </a:t>
            </a:r>
            <a:r>
              <a:rPr lang="en-IN" dirty="0"/>
              <a:t>and occasionally in </a:t>
            </a:r>
            <a:r>
              <a:rPr lang="en-IN" b="1" i="1" dirty="0"/>
              <a:t>horses. </a:t>
            </a:r>
            <a:endParaRPr lang="en-IN" b="1" i="1" dirty="0" smtClean="0"/>
          </a:p>
          <a:p>
            <a:pPr marL="0" indent="0">
              <a:buNone/>
            </a:pPr>
            <a:r>
              <a:rPr lang="en-IN" b="1" dirty="0" err="1" smtClean="0">
                <a:solidFill>
                  <a:srgbClr val="FF0000"/>
                </a:solidFill>
              </a:rPr>
              <a:t>Etiology</a:t>
            </a:r>
            <a:r>
              <a:rPr lang="en-IN" b="1" dirty="0" smtClean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en-IN" dirty="0" smtClean="0"/>
              <a:t>Primary—Unknown</a:t>
            </a:r>
            <a:r>
              <a:rPr lang="en-IN" dirty="0"/>
              <a:t>, but most cases probably result from an autoimmune </a:t>
            </a:r>
            <a:r>
              <a:rPr lang="en-IN" dirty="0" smtClean="0"/>
              <a:t>process </a:t>
            </a:r>
            <a:r>
              <a:rPr lang="en-IN" dirty="0"/>
              <a:t>and characterized by a </a:t>
            </a:r>
            <a:r>
              <a:rPr lang="en-IN" b="1" i="1" dirty="0"/>
              <a:t>lack of glucocorticoids and mineralocorticoids.</a:t>
            </a:r>
            <a:endParaRPr lang="en-IN" b="1" i="1" dirty="0" smtClean="0"/>
          </a:p>
          <a:p>
            <a:pPr algn="just"/>
            <a:r>
              <a:rPr lang="en-IN" dirty="0" smtClean="0"/>
              <a:t>Others 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dirty="0" smtClean="0"/>
              <a:t>Destruction </a:t>
            </a:r>
            <a:r>
              <a:rPr lang="en-IN" dirty="0"/>
              <a:t>of the adrenal gland by granulomatous </a:t>
            </a:r>
            <a:r>
              <a:rPr lang="en-IN" dirty="0" smtClean="0"/>
              <a:t>disease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dirty="0" smtClean="0"/>
              <a:t> Metastatic </a:t>
            </a:r>
            <a:r>
              <a:rPr lang="en-IN" dirty="0" err="1"/>
              <a:t>tumor</a:t>
            </a:r>
            <a:r>
              <a:rPr lang="en-IN" dirty="0" smtClean="0"/>
              <a:t>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dirty="0" smtClean="0"/>
              <a:t> </a:t>
            </a:r>
            <a:r>
              <a:rPr lang="en-IN" dirty="0" err="1" smtClean="0"/>
              <a:t>Hemorrhage</a:t>
            </a:r>
            <a:endParaRPr lang="en-IN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dirty="0" smtClean="0"/>
              <a:t>Infarction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dirty="0"/>
              <a:t>A</a:t>
            </a:r>
            <a:r>
              <a:rPr lang="en-IN" dirty="0" smtClean="0"/>
              <a:t>drenolytic </a:t>
            </a:r>
            <a:r>
              <a:rPr lang="en-IN" dirty="0"/>
              <a:t>agents (</a:t>
            </a:r>
            <a:r>
              <a:rPr lang="en-IN" dirty="0" err="1"/>
              <a:t>mitotane</a:t>
            </a:r>
            <a:r>
              <a:rPr lang="en-IN" dirty="0"/>
              <a:t>), or </a:t>
            </a:r>
            <a:endParaRPr lang="en-IN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dirty="0" smtClean="0"/>
              <a:t>adrenal </a:t>
            </a:r>
            <a:r>
              <a:rPr lang="en-IN" dirty="0"/>
              <a:t>enzyme inhibitors (</a:t>
            </a:r>
            <a:r>
              <a:rPr lang="en-IN" dirty="0" err="1" smtClean="0"/>
              <a:t>trilostane</a:t>
            </a:r>
            <a:r>
              <a:rPr lang="en-IN" dirty="0" smtClean="0"/>
              <a:t>)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4768" y="3573379"/>
            <a:ext cx="3344779" cy="284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72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79" y="192504"/>
            <a:ext cx="11923295" cy="6665495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228601" y="192505"/>
            <a:ext cx="11839073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/>
              <a:t>FORMS OF HYPOADRENOCORTICISM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1" y="1231141"/>
            <a:ext cx="3501188" cy="544764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/>
              <a:t>Primary </a:t>
            </a:r>
            <a:r>
              <a:rPr lang="en-IN" sz="2400" b="1" dirty="0" err="1" smtClean="0"/>
              <a:t>Hypoadrenocorticism</a:t>
            </a:r>
            <a:endParaRPr lang="en-IN" sz="24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000" dirty="0" smtClean="0"/>
              <a:t>Characterized </a:t>
            </a:r>
            <a:r>
              <a:rPr lang="en-IN" sz="2000" dirty="0"/>
              <a:t>by a lack of </a:t>
            </a:r>
            <a:r>
              <a:rPr lang="en-IN" sz="2000" dirty="0" smtClean="0"/>
              <a:t>glucocorticoids and mineralocorticoids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000" dirty="0" smtClean="0"/>
              <a:t>Mostly associated with immune-mediated </a:t>
            </a:r>
            <a:r>
              <a:rPr lang="en-IN" sz="2000" dirty="0"/>
              <a:t>destruction of adrenal cortical </a:t>
            </a:r>
            <a:r>
              <a:rPr lang="en-IN" sz="2000" dirty="0" smtClean="0"/>
              <a:t>tissue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000" dirty="0" err="1" smtClean="0"/>
              <a:t>Mitotane</a:t>
            </a:r>
            <a:r>
              <a:rPr lang="en-IN" sz="2000" dirty="0" smtClean="0"/>
              <a:t> </a:t>
            </a:r>
            <a:r>
              <a:rPr lang="en-IN" sz="2000" dirty="0"/>
              <a:t>or </a:t>
            </a:r>
            <a:r>
              <a:rPr lang="en-IN" sz="2000" dirty="0" err="1"/>
              <a:t>trilostane</a:t>
            </a:r>
            <a:r>
              <a:rPr lang="en-IN" sz="2000" dirty="0"/>
              <a:t> </a:t>
            </a:r>
            <a:r>
              <a:rPr lang="en-IN" sz="2000" dirty="0" smtClean="0"/>
              <a:t>for </a:t>
            </a:r>
            <a:r>
              <a:rPr lang="en-IN" sz="2000" dirty="0" err="1" smtClean="0"/>
              <a:t>Hyperadrenocorticism</a:t>
            </a:r>
            <a:r>
              <a:rPr lang="en-IN" sz="2000" dirty="0" smtClean="0"/>
              <a:t> treatment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000" dirty="0" err="1"/>
              <a:t>Neoplasia</a:t>
            </a:r>
            <a:r>
              <a:rPr lang="en-IN" sz="2000" dirty="0"/>
              <a:t>, infection, or infarction of the adrenal </a:t>
            </a:r>
            <a:r>
              <a:rPr lang="en-IN" sz="2000" dirty="0" smtClean="0"/>
              <a:t>glands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IN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IN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922295" y="1231141"/>
            <a:ext cx="4126831" cy="553997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 smtClean="0"/>
              <a:t>Atypical</a:t>
            </a:r>
          </a:p>
          <a:p>
            <a:pPr algn="ctr"/>
            <a:r>
              <a:rPr lang="en-IN" sz="2400" b="1" dirty="0" smtClean="0"/>
              <a:t> </a:t>
            </a:r>
            <a:r>
              <a:rPr lang="en-IN" sz="2400" b="1" dirty="0" err="1" smtClean="0"/>
              <a:t>Hypoadrenocorticism</a:t>
            </a:r>
            <a:endParaRPr lang="en-IN" sz="24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/>
              <a:t>Seen in small population of “atypical” </a:t>
            </a:r>
            <a:r>
              <a:rPr lang="en-IN" dirty="0" smtClean="0"/>
              <a:t>dogs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 smtClean="0"/>
              <a:t>Adrenal </a:t>
            </a:r>
            <a:r>
              <a:rPr lang="en-IN" dirty="0"/>
              <a:t>destruction is purported to </a:t>
            </a:r>
            <a:r>
              <a:rPr lang="en-IN" dirty="0" smtClean="0"/>
              <a:t>spare the </a:t>
            </a:r>
            <a:r>
              <a:rPr lang="en-IN" dirty="0" err="1"/>
              <a:t>glomerulosa</a:t>
            </a:r>
            <a:r>
              <a:rPr lang="en-IN" dirty="0"/>
              <a:t> layer, resulting in an </a:t>
            </a:r>
            <a:r>
              <a:rPr lang="en-IN" b="1" i="1" dirty="0"/>
              <a:t>isolated glucocorticoid deficiency and so, do not progress to clinically </a:t>
            </a:r>
            <a:r>
              <a:rPr lang="en-IN" b="1" i="1" dirty="0" smtClean="0"/>
              <a:t>significant mineralocorticoid </a:t>
            </a:r>
            <a:r>
              <a:rPr lang="en-IN" b="1" i="1" dirty="0"/>
              <a:t>deficiency </a:t>
            </a:r>
            <a:endParaRPr lang="en-IN" b="1" i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/>
              <a:t> Isolated glucocorticoid insufficiency is more commonly seen in older dogs with vague GI signs, weight loss, normal electrolyte concentrations, </a:t>
            </a:r>
            <a:r>
              <a:rPr lang="en-IN" dirty="0" err="1"/>
              <a:t>hypoalbuminemia</a:t>
            </a:r>
            <a:r>
              <a:rPr lang="en-IN" dirty="0"/>
              <a:t> and </a:t>
            </a:r>
            <a:r>
              <a:rPr lang="en-IN" dirty="0" err="1"/>
              <a:t>hypocholesterolemia</a:t>
            </a:r>
            <a:r>
              <a:rPr lang="en-IN" dirty="0" smtClean="0"/>
              <a:t>.</a:t>
            </a:r>
            <a:endParaRPr lang="en-IN" b="1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IN" b="1" i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IN" b="1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IN" b="1" i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225590" y="1202469"/>
            <a:ext cx="3665620" cy="553997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 smtClean="0"/>
              <a:t>Secondary</a:t>
            </a:r>
          </a:p>
          <a:p>
            <a:pPr algn="ctr"/>
            <a:r>
              <a:rPr lang="en-IN" sz="2400" b="1" dirty="0" smtClean="0"/>
              <a:t> </a:t>
            </a:r>
            <a:r>
              <a:rPr lang="en-IN" sz="2400" b="1" dirty="0" err="1" smtClean="0"/>
              <a:t>Hypoadrenocorticism</a:t>
            </a:r>
            <a:endParaRPr lang="en-IN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/>
              <a:t>It is refers </a:t>
            </a:r>
            <a:r>
              <a:rPr lang="en-IN" dirty="0"/>
              <a:t>to a central (anterior pituitary) deficiency of </a:t>
            </a:r>
            <a:r>
              <a:rPr lang="en-IN" dirty="0" smtClean="0"/>
              <a:t>ACTH and lead to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 smtClean="0"/>
              <a:t>isolated </a:t>
            </a:r>
            <a:r>
              <a:rPr lang="en-IN" dirty="0"/>
              <a:t>glucocorticoid </a:t>
            </a:r>
            <a:r>
              <a:rPr lang="en-IN" dirty="0" smtClean="0"/>
              <a:t>insufficiency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/>
              <a:t> Mineralocorticoids are spared because ACTH does not directly influence their release</a:t>
            </a:r>
            <a:r>
              <a:rPr lang="en-IN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 smtClean="0"/>
              <a:t>It mainly </a:t>
            </a:r>
            <a:r>
              <a:rPr lang="en-IN" dirty="0"/>
              <a:t>results from  results from abrupt discontinuation of long-term exogenous administration of corticosteroids or progesterone </a:t>
            </a:r>
            <a:r>
              <a:rPr lang="en-IN" dirty="0" err="1" smtClean="0"/>
              <a:t>analog</a:t>
            </a:r>
            <a:endParaRPr lang="en-IN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/>
              <a:t>Rarely, congenital defects of the pituitary </a:t>
            </a:r>
            <a:r>
              <a:rPr lang="en-IN" dirty="0" smtClean="0"/>
              <a:t>gland ( </a:t>
            </a:r>
            <a:r>
              <a:rPr lang="en-IN" dirty="0"/>
              <a:t>a cystic </a:t>
            </a:r>
            <a:r>
              <a:rPr lang="en-IN" dirty="0" err="1"/>
              <a:t>Rathke’s</a:t>
            </a:r>
            <a:r>
              <a:rPr lang="en-IN" dirty="0"/>
              <a:t> pouch, </a:t>
            </a:r>
            <a:r>
              <a:rPr lang="en-IN" dirty="0" err="1"/>
              <a:t>neoplasia</a:t>
            </a:r>
            <a:r>
              <a:rPr lang="en-IN" dirty="0"/>
              <a:t>, or </a:t>
            </a:r>
            <a:r>
              <a:rPr lang="en-IN" dirty="0" smtClean="0"/>
              <a:t>trauma)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IN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79884" y="654170"/>
            <a:ext cx="836194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own Arrow 8"/>
          <p:cNvSpPr/>
          <p:nvPr/>
        </p:nvSpPr>
        <p:spPr>
          <a:xfrm>
            <a:off x="1306389" y="654169"/>
            <a:ext cx="484632" cy="57697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4276" y="629590"/>
            <a:ext cx="524301" cy="59746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40115" y="629590"/>
            <a:ext cx="524301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821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411" y="168442"/>
            <a:ext cx="11899231" cy="6581274"/>
          </a:xfrm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b="1" dirty="0" smtClean="0">
                <a:solidFill>
                  <a:srgbClr val="FF0000"/>
                </a:solidFill>
              </a:rPr>
              <a:t>Age, Sex and Breed:</a:t>
            </a:r>
          </a:p>
          <a:p>
            <a:pPr algn="just"/>
            <a:r>
              <a:rPr lang="en-IN" dirty="0" smtClean="0"/>
              <a:t>Dogs </a:t>
            </a:r>
            <a:r>
              <a:rPr lang="en-IN" dirty="0"/>
              <a:t>of any sex, age, or breed (including mixed breeds) can develop the </a:t>
            </a:r>
            <a:r>
              <a:rPr lang="en-IN" dirty="0" smtClean="0"/>
              <a:t>disease.</a:t>
            </a:r>
          </a:p>
          <a:p>
            <a:pPr algn="just"/>
            <a:r>
              <a:rPr lang="en-IN" dirty="0" smtClean="0"/>
              <a:t>The disease </a:t>
            </a:r>
            <a:r>
              <a:rPr lang="en-IN" dirty="0"/>
              <a:t>is heritable in certain </a:t>
            </a:r>
            <a:r>
              <a:rPr lang="en-IN" dirty="0" smtClean="0"/>
              <a:t>breeds:</a:t>
            </a:r>
          </a:p>
          <a:p>
            <a:pPr marL="0" indent="0" algn="just">
              <a:buNone/>
            </a:pPr>
            <a:endParaRPr lang="en-IN" dirty="0"/>
          </a:p>
          <a:p>
            <a:pPr marL="0" indent="0" algn="just">
              <a:buNone/>
            </a:pPr>
            <a:endParaRPr lang="en-IN" dirty="0" smtClean="0"/>
          </a:p>
          <a:p>
            <a:pPr marL="0" indent="0" algn="just">
              <a:buNone/>
            </a:pPr>
            <a:r>
              <a:rPr lang="en-IN" b="1" dirty="0" smtClean="0">
                <a:solidFill>
                  <a:srgbClr val="FF0000"/>
                </a:solidFill>
              </a:rPr>
              <a:t>Clinical Signs:</a:t>
            </a:r>
          </a:p>
          <a:p>
            <a:pPr marL="0" indent="0" algn="just">
              <a:buNone/>
            </a:pPr>
            <a:endParaRPr lang="en-IN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IN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IN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IN" b="1" dirty="0" smtClean="0">
              <a:solidFill>
                <a:srgbClr val="FF0000"/>
              </a:solidFill>
            </a:endParaRPr>
          </a:p>
          <a:p>
            <a:pPr algn="just"/>
            <a:endParaRPr lang="en-IN" sz="2400" b="1" dirty="0" smtClean="0">
              <a:solidFill>
                <a:srgbClr val="FF0000"/>
              </a:solidFill>
            </a:endParaRPr>
          </a:p>
          <a:p>
            <a:pPr algn="just"/>
            <a:r>
              <a:rPr lang="en-IN" sz="2400" dirty="0" smtClean="0"/>
              <a:t>The </a:t>
            </a:r>
            <a:r>
              <a:rPr lang="en-IN" sz="2400" i="1" dirty="0" err="1"/>
              <a:t>Addisonian</a:t>
            </a:r>
            <a:r>
              <a:rPr lang="en-IN" sz="2400" i="1" dirty="0"/>
              <a:t> crisis </a:t>
            </a:r>
            <a:r>
              <a:rPr lang="en-IN" sz="2400" dirty="0"/>
              <a:t>is the life-threatening </a:t>
            </a:r>
            <a:r>
              <a:rPr lang="en-IN" sz="2400" dirty="0" smtClean="0"/>
              <a:t>culmination of </a:t>
            </a:r>
            <a:r>
              <a:rPr lang="en-IN" sz="2400" dirty="0"/>
              <a:t>combined hormone deficiencies that can be </a:t>
            </a:r>
            <a:r>
              <a:rPr lang="en-IN" sz="2400" dirty="0" smtClean="0"/>
              <a:t>fatal if </a:t>
            </a:r>
            <a:r>
              <a:rPr lang="en-IN" sz="2400" dirty="0"/>
              <a:t>not appropriately treated</a:t>
            </a:r>
            <a:endParaRPr lang="en-IN" sz="2400" dirty="0" smtClean="0"/>
          </a:p>
          <a:p>
            <a:pPr marL="0" indent="0" algn="just">
              <a:buNone/>
            </a:pP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6895" y="1095877"/>
            <a:ext cx="5618747" cy="17917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6709" y="3042236"/>
            <a:ext cx="9366585" cy="2480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190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567" y="120316"/>
            <a:ext cx="11778917" cy="6521115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b="1" dirty="0">
                <a:solidFill>
                  <a:srgbClr val="FF0000"/>
                </a:solidFill>
              </a:rPr>
              <a:t>DIAGNOSIS</a:t>
            </a:r>
            <a:r>
              <a:rPr lang="en-IN" b="1" dirty="0" smtClean="0">
                <a:solidFill>
                  <a:srgbClr val="FF0000"/>
                </a:solidFill>
              </a:rPr>
              <a:t>: </a:t>
            </a:r>
            <a:r>
              <a:rPr lang="en-IN" dirty="0" smtClean="0"/>
              <a:t>The disease is diagnosed </a:t>
            </a:r>
            <a:r>
              <a:rPr lang="en-IN" dirty="0"/>
              <a:t>on the basis of </a:t>
            </a:r>
            <a:r>
              <a:rPr lang="en-IN" dirty="0" smtClean="0"/>
              <a:t>a: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 smtClean="0"/>
              <a:t> Compatible history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/>
              <a:t>C</a:t>
            </a:r>
            <a:r>
              <a:rPr lang="en-IN" dirty="0" smtClean="0"/>
              <a:t>linical signs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 smtClean="0"/>
              <a:t> Laboratory abnormalities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/>
              <a:t>I</a:t>
            </a:r>
            <a:r>
              <a:rPr lang="en-IN" dirty="0" smtClean="0"/>
              <a:t>maging studies </a:t>
            </a:r>
            <a:r>
              <a:rPr lang="en-IN" dirty="0"/>
              <a:t>and </a:t>
            </a:r>
            <a:endParaRPr lang="en-IN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IN" dirty="0" smtClean="0"/>
              <a:t>ACTH </a:t>
            </a:r>
            <a:r>
              <a:rPr lang="en-IN" dirty="0"/>
              <a:t>stimulation test </a:t>
            </a:r>
            <a:r>
              <a:rPr lang="en-IN" dirty="0" smtClean="0"/>
              <a:t>results</a:t>
            </a:r>
          </a:p>
          <a:p>
            <a:pPr marL="0" indent="0">
              <a:buNone/>
            </a:pPr>
            <a:r>
              <a:rPr lang="en-IN" sz="2400" b="1" i="1" dirty="0" smtClean="0"/>
              <a:t>Note:</a:t>
            </a:r>
          </a:p>
          <a:p>
            <a:pPr marL="0" indent="0">
              <a:buNone/>
            </a:pPr>
            <a:r>
              <a:rPr lang="en-IN" sz="2400" b="1" i="1" dirty="0" smtClean="0"/>
              <a:t>The </a:t>
            </a:r>
            <a:r>
              <a:rPr lang="en-IN" sz="2400" b="1" i="1" dirty="0"/>
              <a:t>combination of</a:t>
            </a:r>
          </a:p>
          <a:p>
            <a:pPr marL="0" indent="0" algn="just">
              <a:buNone/>
            </a:pPr>
            <a:r>
              <a:rPr lang="en-IN" sz="2400" b="1" i="1" dirty="0" smtClean="0"/>
              <a:t>Na/K </a:t>
            </a:r>
            <a:r>
              <a:rPr lang="en-IN" sz="2400" b="1" i="1" dirty="0"/>
              <a:t>ratio with lymphocyte  </a:t>
            </a:r>
            <a:endParaRPr lang="en-IN" sz="2400" b="1" i="1" dirty="0" smtClean="0"/>
          </a:p>
          <a:p>
            <a:pPr marL="0" indent="0" algn="just">
              <a:buNone/>
            </a:pPr>
            <a:r>
              <a:rPr lang="en-IN" sz="2400" b="1" i="1" dirty="0" smtClean="0"/>
              <a:t>count  is </a:t>
            </a:r>
            <a:r>
              <a:rPr lang="en-IN" sz="2400" b="1" i="1" dirty="0"/>
              <a:t>a better screening test</a:t>
            </a:r>
          </a:p>
          <a:p>
            <a:pPr marL="0" indent="0">
              <a:buNone/>
            </a:pPr>
            <a:r>
              <a:rPr lang="en-IN" sz="2400" b="1" i="1" dirty="0"/>
              <a:t>for </a:t>
            </a:r>
            <a:r>
              <a:rPr lang="en-IN" sz="2400" b="1" i="1" dirty="0" err="1"/>
              <a:t>hypoadrenocorticism</a:t>
            </a:r>
            <a:r>
              <a:rPr lang="en-IN" sz="2400" b="1" i="1" dirty="0"/>
              <a:t> </a:t>
            </a:r>
            <a:endParaRPr lang="en-IN" sz="2400" b="1" i="1" dirty="0" smtClean="0"/>
          </a:p>
          <a:p>
            <a:pPr marL="0" indent="0">
              <a:buNone/>
            </a:pPr>
            <a:r>
              <a:rPr lang="en-IN" sz="2400" b="1" i="1" dirty="0" smtClean="0"/>
              <a:t>than </a:t>
            </a:r>
            <a:r>
              <a:rPr lang="en-IN" sz="2400" b="1" i="1" dirty="0"/>
              <a:t>either variable </a:t>
            </a:r>
            <a:r>
              <a:rPr lang="en-IN" sz="2400" b="1" i="1" dirty="0" smtClean="0"/>
              <a:t>alone.</a:t>
            </a:r>
            <a:endParaRPr lang="en-IN" sz="2400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6311" y="594444"/>
            <a:ext cx="6153400" cy="5861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287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316" y="144380"/>
            <a:ext cx="11899231" cy="6545178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en-IN" dirty="0"/>
              <a:t>Patients with </a:t>
            </a:r>
            <a:r>
              <a:rPr lang="en-IN" dirty="0" smtClean="0"/>
              <a:t>atypical </a:t>
            </a:r>
            <a:r>
              <a:rPr lang="en-IN" dirty="0" err="1" smtClean="0"/>
              <a:t>hypoadrenocorticism</a:t>
            </a:r>
            <a:r>
              <a:rPr lang="en-IN" dirty="0" smtClean="0"/>
              <a:t> </a:t>
            </a:r>
            <a:r>
              <a:rPr lang="en-IN" dirty="0"/>
              <a:t>are more likely to exhibit </a:t>
            </a:r>
            <a:r>
              <a:rPr lang="en-IN" dirty="0" err="1" smtClean="0"/>
              <a:t>hypoalbuminemia</a:t>
            </a:r>
            <a:r>
              <a:rPr lang="en-IN" dirty="0" smtClean="0"/>
              <a:t>, </a:t>
            </a:r>
            <a:r>
              <a:rPr lang="en-IN" dirty="0" err="1" smtClean="0"/>
              <a:t>hypocholesterolemia</a:t>
            </a:r>
            <a:r>
              <a:rPr lang="en-IN" dirty="0"/>
              <a:t>, and </a:t>
            </a:r>
            <a:r>
              <a:rPr lang="en-IN" dirty="0" err="1"/>
              <a:t>anemia</a:t>
            </a:r>
            <a:r>
              <a:rPr lang="en-IN" dirty="0"/>
              <a:t> on </a:t>
            </a:r>
            <a:r>
              <a:rPr lang="en-IN" dirty="0" smtClean="0"/>
              <a:t>routine blood work.</a:t>
            </a:r>
          </a:p>
          <a:p>
            <a:pPr marL="0" indent="0" algn="just">
              <a:buNone/>
            </a:pPr>
            <a:r>
              <a:rPr lang="en-IN" b="1" dirty="0">
                <a:solidFill>
                  <a:srgbClr val="FF0000"/>
                </a:solidFill>
              </a:rPr>
              <a:t>Diagnostic </a:t>
            </a:r>
            <a:r>
              <a:rPr lang="en-IN" b="1" dirty="0" smtClean="0">
                <a:solidFill>
                  <a:srgbClr val="FF0000"/>
                </a:solidFill>
              </a:rPr>
              <a:t>Imaging:</a:t>
            </a:r>
          </a:p>
          <a:p>
            <a:pPr algn="just"/>
            <a:r>
              <a:rPr lang="en-IN" dirty="0"/>
              <a:t>Thoracic radiographs may reveal a small heart and </a:t>
            </a:r>
            <a:r>
              <a:rPr lang="en-IN" dirty="0" smtClean="0"/>
              <a:t>caudal vena </a:t>
            </a:r>
            <a:r>
              <a:rPr lang="en-IN" dirty="0"/>
              <a:t>cava, which </a:t>
            </a:r>
            <a:r>
              <a:rPr lang="en-IN" dirty="0" smtClean="0"/>
              <a:t>indicates hypovolemia</a:t>
            </a:r>
          </a:p>
          <a:p>
            <a:pPr algn="just"/>
            <a:r>
              <a:rPr lang="en-IN" dirty="0"/>
              <a:t>On abdominal ultrasonography, atrophy of the </a:t>
            </a:r>
            <a:r>
              <a:rPr lang="en-IN" dirty="0" smtClean="0"/>
              <a:t>adrenal glands with thin and short as compared with normal, but in some </a:t>
            </a:r>
            <a:r>
              <a:rPr lang="en-IN" dirty="0"/>
              <a:t>cases  there may </a:t>
            </a:r>
            <a:r>
              <a:rPr lang="en-IN" dirty="0" err="1"/>
              <a:t>benormal</a:t>
            </a:r>
            <a:r>
              <a:rPr lang="en-IN" dirty="0"/>
              <a:t> size adrenal </a:t>
            </a:r>
            <a:r>
              <a:rPr lang="en-IN" dirty="0" smtClean="0"/>
              <a:t>glands.</a:t>
            </a:r>
          </a:p>
          <a:p>
            <a:pPr marL="0" indent="0" algn="just">
              <a:buNone/>
            </a:pPr>
            <a:r>
              <a:rPr lang="en-IN" b="1" dirty="0" smtClean="0">
                <a:solidFill>
                  <a:srgbClr val="FF0000"/>
                </a:solidFill>
              </a:rPr>
              <a:t>ECG: </a:t>
            </a:r>
            <a:r>
              <a:rPr lang="en-IN" dirty="0" smtClean="0"/>
              <a:t>Depending upon the degree of </a:t>
            </a:r>
            <a:r>
              <a:rPr lang="en-IN" dirty="0" err="1" smtClean="0"/>
              <a:t>hyperkalemia</a:t>
            </a:r>
            <a:r>
              <a:rPr lang="en-IN" dirty="0" smtClean="0"/>
              <a:t>, the ECG may </a:t>
            </a:r>
          </a:p>
          <a:p>
            <a:pPr algn="just"/>
            <a:r>
              <a:rPr lang="en-IN" dirty="0" smtClean="0"/>
              <a:t>Reveal </a:t>
            </a:r>
            <a:r>
              <a:rPr lang="en-IN" dirty="0"/>
              <a:t>a </a:t>
            </a:r>
            <a:r>
              <a:rPr lang="en-IN" dirty="0" err="1" smtClean="0"/>
              <a:t>bradyarrhythmia</a:t>
            </a:r>
            <a:r>
              <a:rPr lang="en-IN" dirty="0" smtClean="0"/>
              <a:t> with </a:t>
            </a:r>
            <a:r>
              <a:rPr lang="en-IN" dirty="0"/>
              <a:t>absent P </a:t>
            </a:r>
            <a:r>
              <a:rPr lang="en-IN" dirty="0" smtClean="0"/>
              <a:t>waves</a:t>
            </a:r>
          </a:p>
          <a:p>
            <a:pPr algn="just"/>
            <a:r>
              <a:rPr lang="en-IN" dirty="0" smtClean="0"/>
              <a:t> Tented </a:t>
            </a:r>
            <a:r>
              <a:rPr lang="en-IN" dirty="0"/>
              <a:t>T </a:t>
            </a:r>
            <a:r>
              <a:rPr lang="en-IN" dirty="0" smtClean="0"/>
              <a:t>waves</a:t>
            </a:r>
          </a:p>
          <a:p>
            <a:pPr algn="just"/>
            <a:r>
              <a:rPr lang="en-IN" dirty="0" smtClean="0"/>
              <a:t> Prolonged </a:t>
            </a:r>
            <a:r>
              <a:rPr lang="en-IN" dirty="0"/>
              <a:t>QRS </a:t>
            </a:r>
            <a:r>
              <a:rPr lang="en-IN" dirty="0" smtClean="0"/>
              <a:t>complexes, and </a:t>
            </a:r>
          </a:p>
          <a:p>
            <a:pPr algn="just"/>
            <a:r>
              <a:rPr lang="en-IN" dirty="0" smtClean="0"/>
              <a:t>decreased </a:t>
            </a:r>
            <a:r>
              <a:rPr lang="en-IN" dirty="0"/>
              <a:t>R wave </a:t>
            </a:r>
            <a:r>
              <a:rPr lang="en-IN" dirty="0" smtClean="0"/>
              <a:t>amplitude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71465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79" y="144379"/>
            <a:ext cx="11887200" cy="6472989"/>
          </a:xfrm>
          <a:blipFill>
            <a:blip r:embed="rId2"/>
            <a:tile tx="0" ty="0" sx="100000" sy="100000" flip="none" algn="tl"/>
          </a:blip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b="1" dirty="0">
                <a:solidFill>
                  <a:srgbClr val="FF0000"/>
                </a:solidFill>
              </a:rPr>
              <a:t>ACTH Stimulation </a:t>
            </a:r>
            <a:r>
              <a:rPr lang="en-IN" b="1" dirty="0" smtClean="0">
                <a:solidFill>
                  <a:srgbClr val="FF0000"/>
                </a:solidFill>
              </a:rPr>
              <a:t>Test:</a:t>
            </a:r>
          </a:p>
          <a:p>
            <a:r>
              <a:rPr lang="en-IN" dirty="0" smtClean="0"/>
              <a:t>The </a:t>
            </a:r>
            <a:r>
              <a:rPr lang="en-IN" dirty="0"/>
              <a:t>gold standard for diagnosis </a:t>
            </a:r>
            <a:r>
              <a:rPr lang="en-IN" dirty="0" smtClean="0"/>
              <a:t>of all </a:t>
            </a:r>
            <a:r>
              <a:rPr lang="en-IN" dirty="0"/>
              <a:t>forms of </a:t>
            </a:r>
            <a:r>
              <a:rPr lang="en-IN" dirty="0" err="1"/>
              <a:t>hypoadrenocorticism</a:t>
            </a:r>
            <a:r>
              <a:rPr lang="en-IN" dirty="0"/>
              <a:t>; it should be </a:t>
            </a:r>
            <a:r>
              <a:rPr lang="en-IN" dirty="0" smtClean="0"/>
              <a:t>performed in </a:t>
            </a:r>
            <a:r>
              <a:rPr lang="en-IN" dirty="0"/>
              <a:t>any patient suspected of having the </a:t>
            </a:r>
            <a:r>
              <a:rPr lang="en-IN" dirty="0" smtClean="0"/>
              <a:t>disease.</a:t>
            </a:r>
          </a:p>
          <a:p>
            <a:pPr algn="just"/>
            <a:r>
              <a:rPr lang="en-IN" dirty="0"/>
              <a:t>A baseline serum cortisol level &gt; 2 mcg/</a:t>
            </a:r>
            <a:r>
              <a:rPr lang="en-IN" dirty="0" err="1"/>
              <a:t>dL</a:t>
            </a:r>
            <a:r>
              <a:rPr lang="en-IN" dirty="0"/>
              <a:t> can be used </a:t>
            </a:r>
            <a:r>
              <a:rPr lang="en-IN" dirty="0" smtClean="0"/>
              <a:t>to rule </a:t>
            </a:r>
            <a:r>
              <a:rPr lang="en-IN" dirty="0"/>
              <a:t>out </a:t>
            </a:r>
            <a:r>
              <a:rPr lang="en-IN" dirty="0" err="1"/>
              <a:t>hypoadrenocorticism</a:t>
            </a:r>
            <a:r>
              <a:rPr lang="en-IN" dirty="0"/>
              <a:t>, while a cortisol level ≤ </a:t>
            </a:r>
            <a:r>
              <a:rPr lang="en-IN" dirty="0" smtClean="0"/>
              <a:t>2 mcg/</a:t>
            </a:r>
            <a:r>
              <a:rPr lang="en-IN" dirty="0" err="1" smtClean="0"/>
              <a:t>dL</a:t>
            </a:r>
            <a:r>
              <a:rPr lang="en-IN" dirty="0" smtClean="0"/>
              <a:t> </a:t>
            </a:r>
            <a:r>
              <a:rPr lang="en-IN" dirty="0"/>
              <a:t>necessitates an ACTH stimulation test</a:t>
            </a:r>
            <a:r>
              <a:rPr lang="en-IN" dirty="0" smtClean="0"/>
              <a:t>.</a:t>
            </a:r>
            <a:endParaRPr lang="en-IN" dirty="0"/>
          </a:p>
          <a:p>
            <a:pPr marL="0" indent="0" algn="just">
              <a:buNone/>
            </a:pPr>
            <a:r>
              <a:rPr lang="en-IN" b="1" dirty="0" smtClean="0">
                <a:solidFill>
                  <a:srgbClr val="FF0000"/>
                </a:solidFill>
              </a:rPr>
              <a:t>TREATMENT:  </a:t>
            </a:r>
            <a:r>
              <a:rPr lang="en-IN" dirty="0" smtClean="0"/>
              <a:t>The main goal of therapy is to:</a:t>
            </a:r>
          </a:p>
          <a:p>
            <a:pPr algn="just"/>
            <a:r>
              <a:rPr lang="en-IN" dirty="0"/>
              <a:t>Restoration of blood volume</a:t>
            </a:r>
          </a:p>
          <a:p>
            <a:pPr algn="just"/>
            <a:r>
              <a:rPr lang="en-IN" dirty="0"/>
              <a:t>Correction of electrolyte/acid-base disorders</a:t>
            </a:r>
          </a:p>
          <a:p>
            <a:pPr algn="just"/>
            <a:r>
              <a:rPr lang="en-IN" dirty="0"/>
              <a:t>Fluid therapy: </a:t>
            </a:r>
            <a:r>
              <a:rPr lang="en-IN" dirty="0" smtClean="0"/>
              <a:t>is always </a:t>
            </a:r>
            <a:r>
              <a:rPr lang="en-IN" dirty="0"/>
              <a:t>be instituted prior to the use of adrenal steroid replacement therapy and can be performed while the patient is undergoing the ACTH stimulation test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Starting with aggressive IV </a:t>
            </a:r>
            <a:r>
              <a:rPr lang="en-IN" dirty="0"/>
              <a:t>fluid therapy with isotonic crystalloids (0.9% </a:t>
            </a:r>
            <a:r>
              <a:rPr lang="en-IN" dirty="0" smtClean="0"/>
              <a:t>sodium chloride</a:t>
            </a:r>
            <a:r>
              <a:rPr lang="en-IN" dirty="0"/>
              <a:t>, Ringer’s lactate solution)</a:t>
            </a: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324459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78" y="204536"/>
            <a:ext cx="11863137" cy="6545179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b="1" dirty="0" smtClean="0">
                <a:solidFill>
                  <a:srgbClr val="FF0000"/>
                </a:solidFill>
              </a:rPr>
              <a:t>To solve an </a:t>
            </a:r>
            <a:r>
              <a:rPr lang="en-IN" b="1" dirty="0">
                <a:solidFill>
                  <a:srgbClr val="FF0000"/>
                </a:solidFill>
              </a:rPr>
              <a:t>adrenal crisis is an acute medical </a:t>
            </a:r>
            <a:r>
              <a:rPr lang="en-IN" b="1" dirty="0" smtClean="0">
                <a:solidFill>
                  <a:srgbClr val="FF0000"/>
                </a:solidFill>
              </a:rPr>
              <a:t>emergency: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/>
              <a:t>A</a:t>
            </a:r>
            <a:r>
              <a:rPr lang="en-IN" dirty="0" smtClean="0"/>
              <a:t>n infusion with 0.9% saline should be started.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dirty="0" smtClean="0"/>
              <a:t> If the dog is </a:t>
            </a:r>
            <a:r>
              <a:rPr lang="en-IN" dirty="0" err="1" smtClean="0"/>
              <a:t>hypoglycemic</a:t>
            </a:r>
            <a:r>
              <a:rPr lang="en-IN" dirty="0" smtClean="0"/>
              <a:t>, the saline should include </a:t>
            </a:r>
            <a:r>
              <a:rPr lang="en-IN" dirty="0"/>
              <a:t>2.5%–5% dextrose</a:t>
            </a:r>
            <a:r>
              <a:rPr lang="en-IN" dirty="0" smtClean="0"/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dirty="0" smtClean="0"/>
              <a:t>The </a:t>
            </a:r>
            <a:r>
              <a:rPr lang="en-IN" dirty="0"/>
              <a:t>hypovolemia is corrected rapidly by administering 0.9% saline (60–70 mL/kg throughout the first 1–2 hours). </a:t>
            </a:r>
            <a:endParaRPr lang="en-IN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IN" dirty="0" smtClean="0"/>
              <a:t>Urine </a:t>
            </a:r>
            <a:r>
              <a:rPr lang="en-IN" dirty="0"/>
              <a:t>output should be assessed to determine whether the dog is becoming </a:t>
            </a:r>
            <a:r>
              <a:rPr lang="en-IN" dirty="0" err="1"/>
              <a:t>anuric</a:t>
            </a:r>
            <a:r>
              <a:rPr lang="en-IN" dirty="0" smtClean="0"/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dirty="0" smtClean="0"/>
              <a:t> </a:t>
            </a:r>
            <a:r>
              <a:rPr lang="en-IN" dirty="0"/>
              <a:t>Fluids should be continued, at a rate appropriate to match ongoing losses, until the clinical signs and laboratory abnormalities have resolved</a:t>
            </a:r>
            <a:r>
              <a:rPr lang="en-IN" dirty="0" smtClean="0"/>
              <a:t>.</a:t>
            </a:r>
          </a:p>
          <a:p>
            <a:pPr algn="just"/>
            <a:r>
              <a:rPr lang="en-IN" dirty="0"/>
              <a:t>If </a:t>
            </a:r>
            <a:r>
              <a:rPr lang="en-IN" dirty="0" err="1"/>
              <a:t>hyperkalemia</a:t>
            </a:r>
            <a:r>
              <a:rPr lang="en-IN" dirty="0"/>
              <a:t> persists despite fluid resuscitation </a:t>
            </a:r>
            <a:r>
              <a:rPr lang="en-IN" dirty="0" smtClean="0"/>
              <a:t>and mineralocorticoid </a:t>
            </a:r>
            <a:r>
              <a:rPr lang="en-IN" dirty="0"/>
              <a:t>replacement therapy, suspect renal </a:t>
            </a:r>
            <a:r>
              <a:rPr lang="en-IN" dirty="0" smtClean="0"/>
              <a:t>failure and </a:t>
            </a:r>
            <a:r>
              <a:rPr lang="en-IN" dirty="0"/>
              <a:t>monitor patient for oliguria or anuria</a:t>
            </a:r>
            <a:r>
              <a:rPr lang="en-IN" dirty="0" smtClean="0"/>
              <a:t>.</a:t>
            </a:r>
          </a:p>
          <a:p>
            <a:pPr marL="0" indent="0" algn="just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89158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1189</Words>
  <Application>Microsoft Office PowerPoint</Application>
  <PresentationFormat>Widescreen</PresentationFormat>
  <Paragraphs>123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anil kumar</cp:lastModifiedBy>
  <cp:revision>29</cp:revision>
  <dcterms:created xsi:type="dcterms:W3CDTF">2020-06-15T07:32:48Z</dcterms:created>
  <dcterms:modified xsi:type="dcterms:W3CDTF">2020-06-16T17:40:53Z</dcterms:modified>
</cp:coreProperties>
</file>