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61" r:id="rId3"/>
    <p:sldId id="258" r:id="rId4"/>
    <p:sldId id="262" r:id="rId5"/>
    <p:sldId id="259" r:id="rId6"/>
    <p:sldId id="260" r:id="rId7"/>
    <p:sldId id="263" r:id="rId8"/>
    <p:sldId id="264" r:id="rId9"/>
    <p:sldId id="265" r:id="rId10"/>
    <p:sldId id="270" r:id="rId11"/>
    <p:sldId id="269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9" d="100"/>
          <a:sy n="69" d="100"/>
        </p:scale>
        <p:origin x="75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19D645-E021-44BB-AF12-208E1FF5FF4A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41A3A6-EEB7-4B0E-847E-C02C43F082DA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914295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41A3A6-EEB7-4B0E-847E-C02C43F082DA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19522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41A3A6-EEB7-4B0E-847E-C02C43F082DA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61005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317898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009193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93746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155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56344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743108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6552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6282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834161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999912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03296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DCB4D-8D91-42E4-B1E8-77E070BDAD73}" type="datetimeFigureOut">
              <a:rPr lang="en-IN" smtClean="0"/>
              <a:t>26-06-2020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3C8D38-AAEE-491B-B711-05593F39E2BD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49596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057400" y="533400"/>
            <a:ext cx="8153400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ANIMAL GENETICS &amp; BREEDING</a:t>
            </a:r>
            <a:r>
              <a:rPr lang="en-US" sz="28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 </a:t>
            </a:r>
            <a:br>
              <a:rPr lang="en-US" sz="28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endParaRPr lang="en-US" sz="2800" dirty="0">
              <a:solidFill>
                <a:srgbClr val="FF0000"/>
              </a:solidFill>
              <a:latin typeface="Comic Sans MS" panose="030F0702030302020204" pitchFamily="66" charset="0"/>
              <a:cs typeface="Aharoni" panose="02010803020104030203" pitchFamily="2" charset="-79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/>
            </a:r>
            <a:b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sz="2400" b="1" dirty="0" smtClean="0">
                <a:solidFill>
                  <a:srgbClr val="C0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UNIT – III</a:t>
            </a:r>
          </a:p>
          <a:p>
            <a:pPr algn="ctr"/>
            <a:r>
              <a:rPr lang="en-US" sz="2400" b="1" dirty="0" smtClean="0">
                <a:solidFill>
                  <a:srgbClr val="0070C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Principles of Animal Breeding</a:t>
            </a:r>
            <a:r>
              <a:rPr lang="en-US" sz="2400" dirty="0">
                <a:solidFill>
                  <a:srgbClr val="C0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/>
            </a:r>
            <a:br>
              <a:rPr lang="en-US" sz="2400" dirty="0">
                <a:solidFill>
                  <a:srgbClr val="C0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sz="2400" b="1" dirty="0" smtClean="0">
                <a:solidFill>
                  <a:srgbClr val="00B05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Theory</a:t>
            </a:r>
            <a:endParaRPr lang="en-US" dirty="0">
              <a:solidFill>
                <a:srgbClr val="00B050"/>
              </a:solidFill>
              <a:latin typeface="Comic Sans MS" panose="030F0702030302020204" pitchFamily="66" charset="0"/>
              <a:cs typeface="Aharoni" panose="02010803020104030203" pitchFamily="2" charset="-79"/>
            </a:endParaRPr>
          </a:p>
          <a:p>
            <a:pPr algn="ctr"/>
            <a:endParaRPr lang="en-US" dirty="0">
              <a:solidFill>
                <a:srgbClr val="FF0000"/>
              </a:solidFill>
              <a:latin typeface="Comic Sans MS" panose="030F0702030302020204" pitchFamily="66" charset="0"/>
              <a:cs typeface="Aharoni" panose="02010803020104030203" pitchFamily="2" charset="-79"/>
            </a:endParaRPr>
          </a:p>
          <a:p>
            <a:pPr algn="ctr"/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/>
            </a:r>
            <a:b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sz="3200" b="1" dirty="0" smtClean="0">
                <a:solidFill>
                  <a:schemeClr val="tx2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Inbreeding and its consequences</a:t>
            </a:r>
          </a:p>
          <a:p>
            <a:pPr algn="ctr"/>
            <a:endParaRPr lang="en-US" sz="2400" dirty="0">
              <a:solidFill>
                <a:srgbClr val="FF0000"/>
              </a:solidFill>
              <a:latin typeface="Comic Sans MS" panose="030F0702030302020204" pitchFamily="66" charset="0"/>
              <a:cs typeface="Aharoni" panose="02010803020104030203" pitchFamily="2" charset="-79"/>
            </a:endParaRPr>
          </a:p>
          <a:p>
            <a:pPr algn="ctr"/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 </a:t>
            </a:r>
            <a:b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sz="2400" b="1" dirty="0">
                <a:solidFill>
                  <a:srgbClr val="7030A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Dr K G Mandal</a:t>
            </a:r>
            <a: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/>
            </a:r>
            <a:br>
              <a:rPr lang="en-US" sz="2400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Department of Animal Genetics &amp; Breeding </a:t>
            </a:r>
            <a:b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Bihar Veterinary College, Patna </a:t>
            </a:r>
            <a:b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</a:br>
            <a:r>
              <a:rPr lang="en-US" b="1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Bihar Animal Sciences University, Patna</a:t>
            </a:r>
            <a:r>
              <a:rPr lang="en-US" dirty="0">
                <a:solidFill>
                  <a:srgbClr val="FF0000"/>
                </a:solidFill>
                <a:latin typeface="Comic Sans MS" panose="030F0702030302020204" pitchFamily="66" charset="0"/>
                <a:cs typeface="Aharoni" panose="02010803020104030203" pitchFamily="2" charset="-79"/>
              </a:rPr>
              <a:t> </a:t>
            </a:r>
            <a:endParaRPr lang="en-IN" dirty="0">
              <a:latin typeface="Comic Sans MS" panose="030F0702030302020204" pitchFamily="66" charset="0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56893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35000"/>
            <a:ext cx="10515600" cy="5541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Inbreeding:</a:t>
            </a:r>
          </a:p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Example :   (</a:t>
            </a:r>
            <a:r>
              <a:rPr lang="en-IN" dirty="0" err="1" smtClean="0">
                <a:latin typeface="Comic Sans MS" panose="030F0702030302020204" pitchFamily="66" charset="0"/>
              </a:rPr>
              <a:t>i</a:t>
            </a:r>
            <a:r>
              <a:rPr lang="en-IN" dirty="0" smtClean="0">
                <a:latin typeface="Comic Sans MS" panose="030F0702030302020204" pitchFamily="66" charset="0"/>
              </a:rPr>
              <a:t>) </a:t>
            </a:r>
            <a:r>
              <a:rPr lang="en-IN" dirty="0" err="1" smtClean="0">
                <a:latin typeface="Comic Sans MS" panose="030F0702030302020204" pitchFamily="66" charset="0"/>
              </a:rPr>
              <a:t>Selfing</a:t>
            </a:r>
            <a:endParaRPr lang="en-IN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	(ii) Full – sib mating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(iii) Half-sib mating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(iv) Parent-offspring mating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(v) Mating of cousin brother – sister, etc.</a:t>
            </a:r>
          </a:p>
          <a:p>
            <a:endParaRPr lang="en-IN" dirty="0" smtClean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v"/>
            </a:pPr>
            <a:r>
              <a:rPr lang="en-IN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Classification </a:t>
            </a:r>
            <a:r>
              <a:rPr lang="en-IN" b="1" dirty="0">
                <a:solidFill>
                  <a:srgbClr val="FF0000"/>
                </a:solidFill>
                <a:latin typeface="Comic Sans MS" panose="030F0702030302020204" pitchFamily="66" charset="0"/>
              </a:rPr>
              <a:t>of Inbreeding</a:t>
            </a:r>
            <a:r>
              <a:rPr lang="en-IN" dirty="0">
                <a:solidFill>
                  <a:srgbClr val="FF0000"/>
                </a:solidFill>
                <a:latin typeface="Comic Sans MS" panose="030F0702030302020204" pitchFamily="66" charset="0"/>
              </a:rPr>
              <a:t> :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1</a:t>
            </a:r>
            <a:r>
              <a:rPr lang="en-IN" dirty="0">
                <a:solidFill>
                  <a:srgbClr val="002060"/>
                </a:solidFill>
                <a:latin typeface="Comic Sans MS" panose="030F0702030302020204" pitchFamily="66" charset="0"/>
              </a:rPr>
              <a:t>.</a:t>
            </a:r>
            <a:r>
              <a:rPr lang="en-IN" b="1" dirty="0">
                <a:solidFill>
                  <a:srgbClr val="002060"/>
                </a:solidFill>
                <a:latin typeface="Comic Sans MS" panose="030F0702030302020204" pitchFamily="66" charset="0"/>
              </a:rPr>
              <a:t> Close breeding:</a:t>
            </a:r>
            <a:r>
              <a:rPr lang="en-IN" dirty="0">
                <a:solidFill>
                  <a:srgbClr val="002060"/>
                </a:solidFill>
                <a:latin typeface="Comic Sans MS" panose="030F0702030302020204" pitchFamily="66" charset="0"/>
              </a:rPr>
              <a:t> 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	</a:t>
            </a:r>
            <a:r>
              <a:rPr lang="en-IN" dirty="0">
                <a:solidFill>
                  <a:srgbClr val="7030A0"/>
                </a:solidFill>
                <a:latin typeface="Comic Sans MS" panose="030F0702030302020204" pitchFamily="66" charset="0"/>
              </a:rPr>
              <a:t>Mating of more closely related individuals.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Example:    (</a:t>
            </a:r>
            <a:r>
              <a:rPr lang="en-IN" dirty="0" err="1">
                <a:latin typeface="Comic Sans MS" panose="030F0702030302020204" pitchFamily="66" charset="0"/>
              </a:rPr>
              <a:t>i</a:t>
            </a:r>
            <a:r>
              <a:rPr lang="en-IN" dirty="0">
                <a:latin typeface="Comic Sans MS" panose="030F0702030302020204" pitchFamily="66" charset="0"/>
              </a:rPr>
              <a:t>) </a:t>
            </a:r>
            <a:r>
              <a:rPr lang="en-IN" dirty="0" err="1">
                <a:solidFill>
                  <a:srgbClr val="002060"/>
                </a:solidFill>
                <a:latin typeface="Comic Sans MS" panose="030F0702030302020204" pitchFamily="66" charset="0"/>
              </a:rPr>
              <a:t>Selfing</a:t>
            </a:r>
            <a:r>
              <a:rPr lang="en-IN" dirty="0">
                <a:solidFill>
                  <a:srgbClr val="002060"/>
                </a:solidFill>
                <a:latin typeface="Comic Sans MS" panose="030F0702030302020204" pitchFamily="66" charset="0"/>
              </a:rPr>
              <a:t> – the closest form of inbreeding</a:t>
            </a:r>
            <a:r>
              <a:rPr lang="en-IN" dirty="0">
                <a:latin typeface="Comic Sans MS" panose="030F0702030302020204" pitchFamily="66" charset="0"/>
              </a:rPr>
              <a:t> 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		(ii) </a:t>
            </a:r>
            <a:r>
              <a:rPr lang="en-IN" dirty="0">
                <a:solidFill>
                  <a:srgbClr val="002060"/>
                </a:solidFill>
                <a:latin typeface="Comic Sans MS" panose="030F0702030302020204" pitchFamily="66" charset="0"/>
              </a:rPr>
              <a:t>Parent – offspring mating</a:t>
            </a:r>
          </a:p>
          <a:p>
            <a:pPr marL="0" indent="0">
              <a:buNone/>
            </a:pPr>
            <a:r>
              <a:rPr lang="en-IN" dirty="0">
                <a:solidFill>
                  <a:srgbClr val="002060"/>
                </a:solidFill>
                <a:latin typeface="Comic Sans MS" panose="030F0702030302020204" pitchFamily="66" charset="0"/>
              </a:rPr>
              <a:t>			(iii) Full-sib mating</a:t>
            </a:r>
          </a:p>
        </p:txBody>
      </p:sp>
    </p:spTree>
    <p:extLst>
      <p:ext uri="{BB962C8B-B14F-4D97-AF65-F5344CB8AC3E}">
        <p14:creationId xmlns:p14="http://schemas.microsoft.com/office/powerpoint/2010/main" val="749246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82600"/>
            <a:ext cx="10515600" cy="5694363"/>
          </a:xfrm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IN" dirty="0" smtClean="0">
                <a:latin typeface="Comic Sans MS" panose="030F0702030302020204" pitchFamily="66" charset="0"/>
              </a:rPr>
              <a:t>2.</a:t>
            </a:r>
            <a:r>
              <a:rPr lang="en-IN" b="1" dirty="0" smtClean="0">
                <a:latin typeface="Comic Sans MS" panose="030F0702030302020204" pitchFamily="66" charset="0"/>
              </a:rPr>
              <a:t> </a:t>
            </a:r>
            <a:r>
              <a:rPr lang="en-IN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Line breeding:</a:t>
            </a:r>
            <a:r>
              <a:rPr lang="en-IN" dirty="0" smtClean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It is a form of inbreeding in which an attempt is made to increase the frequency of superior genes of an outstanding ancestor among the </a:t>
            </a:r>
            <a:r>
              <a:rPr lang="en-IN" dirty="0" err="1" smtClean="0">
                <a:solidFill>
                  <a:srgbClr val="002060"/>
                </a:solidFill>
                <a:latin typeface="Comic Sans MS" panose="030F0702030302020204" pitchFamily="66" charset="0"/>
              </a:rPr>
              <a:t>inbreds</a:t>
            </a:r>
            <a:r>
              <a:rPr lang="en-IN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 of future generations.</a:t>
            </a:r>
          </a:p>
          <a:p>
            <a:pPr marL="0" indent="0" algn="just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Example :   (</a:t>
            </a:r>
            <a:r>
              <a:rPr lang="en-IN" dirty="0" err="1" smtClean="0">
                <a:latin typeface="Comic Sans MS" panose="030F0702030302020204" pitchFamily="66" charset="0"/>
              </a:rPr>
              <a:t>i</a:t>
            </a:r>
            <a:r>
              <a:rPr lang="en-IN" dirty="0" smtClean="0">
                <a:latin typeface="Comic Sans MS" panose="030F0702030302020204" pitchFamily="66" charset="0"/>
              </a:rPr>
              <a:t>) </a:t>
            </a:r>
            <a:r>
              <a:rPr lang="en-IN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Half-sib mating</a:t>
            </a:r>
          </a:p>
          <a:p>
            <a:pPr marL="0" indent="0" algn="just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		(ii) </a:t>
            </a:r>
            <a:r>
              <a:rPr lang="en-IN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Mating of a sire continuously with its daughter, grand daughter, grate grand daughter, and so on, so that superior genes of sire persist among the progeny</a:t>
            </a:r>
            <a:r>
              <a:rPr lang="en-IN" sz="32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				Sire	 Dam</a:t>
            </a:r>
          </a:p>
          <a:p>
            <a:pPr marL="0" indent="0" algn="just">
              <a:buNone/>
            </a:pPr>
            <a:endParaRPr lang="en-IN" sz="3200" dirty="0"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r>
              <a:rPr lang="en-IN" sz="3200" dirty="0" smtClean="0">
                <a:latin typeface="Comic Sans MS" panose="030F0702030302020204" pitchFamily="66" charset="0"/>
              </a:rPr>
              <a:t>GG daughter 	 G daughter  	Daughter</a:t>
            </a:r>
            <a:endParaRPr lang="en-IN" sz="3200" dirty="0">
              <a:latin typeface="Comic Sans MS" panose="030F0702030302020204" pitchFamily="66" charset="0"/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2476500" y="4491831"/>
            <a:ext cx="4025900" cy="60483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>
            <a:off x="4552950" y="4536877"/>
            <a:ext cx="1981200" cy="72390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6591300" y="4491831"/>
            <a:ext cx="0" cy="72390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5918200" y="5450284"/>
            <a:ext cx="355600" cy="1270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 flipH="1">
            <a:off x="3365500" y="5424884"/>
            <a:ext cx="317500" cy="0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" name="Straight Arrow Connector 3"/>
          <p:cNvCxnSpPr/>
          <p:nvPr/>
        </p:nvCxnSpPr>
        <p:spPr>
          <a:xfrm flipH="1">
            <a:off x="6705600" y="4536877"/>
            <a:ext cx="858982" cy="67885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0030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84200"/>
            <a:ext cx="10515600" cy="5592763"/>
          </a:xfrm>
        </p:spPr>
        <p:txBody>
          <a:bodyPr/>
          <a:lstStyle/>
          <a:p>
            <a:pPr marL="0" indent="0">
              <a:buNone/>
            </a:pPr>
            <a:r>
              <a:rPr lang="en-IN" b="1" dirty="0" smtClean="0">
                <a:latin typeface="Comic Sans MS" panose="030F0702030302020204" pitchFamily="66" charset="0"/>
              </a:rPr>
              <a:t>Pedigree diagram</a:t>
            </a:r>
            <a:r>
              <a:rPr lang="en-IN" dirty="0" smtClean="0">
                <a:latin typeface="Comic Sans MS" panose="030F0702030302020204" pitchFamily="66" charset="0"/>
              </a:rPr>
              <a:t> of different types of inbreeding :</a:t>
            </a:r>
          </a:p>
          <a:p>
            <a:pPr marL="571500" indent="-571500">
              <a:buAutoNum type="romanLcParenBoth"/>
            </a:pPr>
            <a:r>
              <a:rPr lang="en-IN" dirty="0" smtClean="0">
                <a:latin typeface="Comic Sans MS" panose="030F0702030302020204" pitchFamily="66" charset="0"/>
              </a:rPr>
              <a:t>Half-sib mating :-</a:t>
            </a:r>
          </a:p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		S (sire)</a:t>
            </a:r>
            <a:endParaRPr lang="en-IN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(inbred)	X			A (common ancestor)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	D (dam)</a:t>
            </a:r>
          </a:p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(ii) Full-sib mating:-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	S		A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X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		D		B</a:t>
            </a:r>
            <a:endParaRPr lang="en-IN" dirty="0">
              <a:latin typeface="Comic Sans MS" panose="030F0702030302020204" pitchFamily="66" charset="0"/>
            </a:endParaRPr>
          </a:p>
        </p:txBody>
      </p:sp>
      <p:cxnSp>
        <p:nvCxnSpPr>
          <p:cNvPr id="4" name="Straight Arrow Connector 3"/>
          <p:cNvCxnSpPr/>
          <p:nvPr/>
        </p:nvCxnSpPr>
        <p:spPr>
          <a:xfrm flipH="1">
            <a:off x="3075709" y="1911927"/>
            <a:ext cx="484910" cy="36021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flipH="1" flipV="1">
            <a:off x="3075709" y="2382574"/>
            <a:ext cx="581891" cy="444161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 flipV="1">
            <a:off x="4356847" y="2092036"/>
            <a:ext cx="1169894" cy="180109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4356847" y="2382574"/>
            <a:ext cx="1169894" cy="27518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>
            <a:off x="3075709" y="3939988"/>
            <a:ext cx="581891" cy="336177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4020671" y="3832412"/>
            <a:ext cx="1506070" cy="13447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4020671" y="3939988"/>
            <a:ext cx="1506070" cy="83371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 flipH="1">
            <a:off x="4034118" y="4894730"/>
            <a:ext cx="1398494" cy="0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 flipV="1">
            <a:off x="3075709" y="4453998"/>
            <a:ext cx="477778" cy="342221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flipH="1" flipV="1">
            <a:off x="4020671" y="3939988"/>
            <a:ext cx="1506070" cy="83371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4844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91671"/>
            <a:ext cx="10515600" cy="55852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(iii) Mating of cousin brother and sister:</a:t>
            </a:r>
          </a:p>
          <a:p>
            <a:pPr marL="0" indent="0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A		B.</a:t>
            </a:r>
          </a:p>
          <a:p>
            <a:pPr marL="0" indent="0">
              <a:buNone/>
            </a:pPr>
            <a:endParaRPr lang="en-IN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1		2  ( 1 &amp; 2 Full-sibs)</a:t>
            </a:r>
          </a:p>
          <a:p>
            <a:pPr marL="0" indent="0">
              <a:buNone/>
            </a:pPr>
            <a:endParaRPr lang="en-IN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S		D   (S &amp; D cousin brother &amp; </a:t>
            </a:r>
            <a:r>
              <a:rPr lang="en-IN" dirty="0" smtClean="0">
                <a:latin typeface="Comic Sans MS" panose="030F0702030302020204" pitchFamily="66" charset="0"/>
              </a:rPr>
              <a:t>sister)</a:t>
            </a:r>
            <a:endParaRPr lang="en-IN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endParaRPr lang="en-IN" dirty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	X	  (X is an inbred individual)</a:t>
            </a:r>
            <a:endParaRPr lang="en-IN" dirty="0">
              <a:latin typeface="Comic Sans MS" panose="030F0702030302020204" pitchFamily="66" charset="0"/>
            </a:endParaRPr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1936376" y="1532965"/>
            <a:ext cx="13448" cy="51098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3765176" y="1532965"/>
            <a:ext cx="13448" cy="51098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1936376" y="2568388"/>
            <a:ext cx="0" cy="57822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3765176" y="2568388"/>
            <a:ext cx="0" cy="57822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>
            <a:off x="1949824" y="3550024"/>
            <a:ext cx="766482" cy="64545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3004457" y="3550024"/>
            <a:ext cx="566057" cy="64545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2119086" y="1532965"/>
            <a:ext cx="1646090" cy="510988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1943100" y="1532965"/>
            <a:ext cx="1627414" cy="615149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90519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49944"/>
            <a:ext cx="10515600" cy="5727020"/>
          </a:xfr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IN" dirty="0" smtClean="0">
                <a:latin typeface="Comic Sans MS" panose="030F0702030302020204" pitchFamily="66" charset="0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Genetic consequences of inbreeding:</a:t>
            </a:r>
            <a:endParaRPr lang="en-IN" b="1" dirty="0" smtClean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1. </a:t>
            </a:r>
            <a:r>
              <a:rPr lang="en-IN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Increases homozygosity in the population at the cost 	of heterozygosity.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2. </a:t>
            </a:r>
            <a:r>
              <a:rPr lang="en-IN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It does change the gene frequency in the population.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3. </a:t>
            </a:r>
            <a:r>
              <a:rPr lang="en-IN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All pairs of genes that segregate independently are 	made homozygous at the same rate.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4. </a:t>
            </a:r>
            <a:r>
              <a:rPr lang="en-IN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The rate of inbreeding in case of animals is much 	slower than the plants.</a:t>
            </a:r>
            <a:endParaRPr lang="en-IN" dirty="0">
              <a:solidFill>
                <a:srgbClr val="00206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4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22514"/>
            <a:ext cx="10515600" cy="5654449"/>
          </a:xfr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600"/>
              </a:spcAft>
              <a:buFont typeface="Wingdings" panose="05000000000000000000" pitchFamily="2" charset="2"/>
              <a:buChar char="v"/>
            </a:pPr>
            <a:r>
              <a:rPr lang="en-IN" dirty="0">
                <a:latin typeface="Comic Sans MS" panose="030F0702030302020204" pitchFamily="66" charset="0"/>
              </a:rPr>
              <a:t> </a:t>
            </a:r>
            <a:r>
              <a:rPr lang="en-IN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Genetic effect of inbreeding can be illustrated with the following example considering a pair of alleles D &amp; d 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 smtClean="0">
                <a:solidFill>
                  <a:srgbClr val="C00000"/>
                </a:solidFill>
                <a:latin typeface="Comic Sans MS" panose="030F0702030302020204" pitchFamily="66" charset="0"/>
              </a:rPr>
              <a:t>Assumption: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1. </a:t>
            </a:r>
            <a:r>
              <a:rPr lang="en-IN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Dealing with self fertilized plant.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2. </a:t>
            </a:r>
            <a:r>
              <a:rPr lang="en-IN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There is no selection for or against the dominant or 	recessive gene.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3. </a:t>
            </a:r>
            <a:r>
              <a:rPr lang="en-IN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Parent generation contains 1600 individuals and are 	heterozygous for the same pair of genes.</a:t>
            </a:r>
            <a:endParaRPr lang="en-IN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9730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20914"/>
            <a:ext cx="10515600" cy="5756049"/>
          </a:xfrm>
        </p:spPr>
        <p:txBody>
          <a:bodyPr/>
          <a:lstStyle/>
          <a:p>
            <a:pPr marL="0" indent="0">
              <a:buNone/>
            </a:pPr>
            <a:r>
              <a:rPr lang="en-IN" b="1" dirty="0" smtClean="0">
                <a:latin typeface="Comic Sans MS" panose="030F0702030302020204" pitchFamily="66" charset="0"/>
              </a:rPr>
              <a:t>Illustration:</a:t>
            </a:r>
          </a:p>
          <a:p>
            <a:pPr marL="0" indent="0">
              <a:buNone/>
            </a:pPr>
            <a:endParaRPr lang="en-IN" dirty="0">
              <a:latin typeface="Comic Sans MS" panose="030F0702030302020204" pitchFamily="66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1261421"/>
              </p:ext>
            </p:extLst>
          </p:nvPr>
        </p:nvGraphicFramePr>
        <p:xfrm>
          <a:off x="838199" y="1503437"/>
          <a:ext cx="10062031" cy="2987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1172">
                  <a:extLst>
                    <a:ext uri="{9D8B030D-6E8A-4147-A177-3AD203B41FA5}">
                      <a16:colId xmlns:a16="http://schemas.microsoft.com/office/drawing/2014/main" val="1005269590"/>
                    </a:ext>
                  </a:extLst>
                </a:gridCol>
                <a:gridCol w="1303694">
                  <a:extLst>
                    <a:ext uri="{9D8B030D-6E8A-4147-A177-3AD203B41FA5}">
                      <a16:colId xmlns:a16="http://schemas.microsoft.com/office/drawing/2014/main" val="3112674659"/>
                    </a:ext>
                  </a:extLst>
                </a:gridCol>
                <a:gridCol w="1437433">
                  <a:extLst>
                    <a:ext uri="{9D8B030D-6E8A-4147-A177-3AD203B41FA5}">
                      <a16:colId xmlns:a16="http://schemas.microsoft.com/office/drawing/2014/main" val="365410275"/>
                    </a:ext>
                  </a:extLst>
                </a:gridCol>
                <a:gridCol w="1177731">
                  <a:extLst>
                    <a:ext uri="{9D8B030D-6E8A-4147-A177-3AD203B41FA5}">
                      <a16:colId xmlns:a16="http://schemas.microsoft.com/office/drawing/2014/main" val="2325237056"/>
                    </a:ext>
                  </a:extLst>
                </a:gridCol>
                <a:gridCol w="1886857">
                  <a:extLst>
                    <a:ext uri="{9D8B030D-6E8A-4147-A177-3AD203B41FA5}">
                      <a16:colId xmlns:a16="http://schemas.microsoft.com/office/drawing/2014/main" val="530299213"/>
                    </a:ext>
                  </a:extLst>
                </a:gridCol>
                <a:gridCol w="1247711">
                  <a:extLst>
                    <a:ext uri="{9D8B030D-6E8A-4147-A177-3AD203B41FA5}">
                      <a16:colId xmlns:a16="http://schemas.microsoft.com/office/drawing/2014/main" val="1435422312"/>
                    </a:ext>
                  </a:extLst>
                </a:gridCol>
                <a:gridCol w="1437433">
                  <a:extLst>
                    <a:ext uri="{9D8B030D-6E8A-4147-A177-3AD203B41FA5}">
                      <a16:colId xmlns:a16="http://schemas.microsoft.com/office/drawing/2014/main" val="24609020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Generation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Genotypes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% homozygotes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Gene</a:t>
                      </a:r>
                      <a:r>
                        <a:rPr lang="en-IN" sz="2000" b="1" baseline="0" dirty="0" smtClean="0">
                          <a:latin typeface="Comic Sans MS" panose="030F0702030302020204" pitchFamily="66" charset="0"/>
                        </a:rPr>
                        <a:t> frequency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1021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DD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err="1" smtClean="0">
                          <a:latin typeface="Comic Sans MS" panose="030F0702030302020204" pitchFamily="66" charset="0"/>
                        </a:rPr>
                        <a:t>Dd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err="1" smtClean="0">
                          <a:latin typeface="Comic Sans MS" panose="030F0702030302020204" pitchFamily="66" charset="0"/>
                        </a:rPr>
                        <a:t>Dd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D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d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612739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1600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0.5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0.5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285533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1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400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800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400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50.0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0.5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0.5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624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2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400</a:t>
                      </a:r>
                      <a:r>
                        <a:rPr lang="en-IN" sz="2000" b="1" baseline="0" dirty="0" smtClean="0">
                          <a:latin typeface="Comic Sans MS" panose="030F0702030302020204" pitchFamily="66" charset="0"/>
                        </a:rPr>
                        <a:t> + 200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400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600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75.0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0.5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0.5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941524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3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700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200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700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87.50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0.5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000" b="1" dirty="0" smtClean="0">
                          <a:latin typeface="Comic Sans MS" panose="030F0702030302020204" pitchFamily="66" charset="0"/>
                        </a:rPr>
                        <a:t>0.5</a:t>
                      </a:r>
                      <a:endParaRPr lang="en-IN" sz="2000" b="1" dirty="0">
                        <a:latin typeface="Comic Sans MS" panose="030F0702030302020204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2490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7815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64457"/>
            <a:ext cx="10515600" cy="5712506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IN" dirty="0" smtClean="0">
                <a:latin typeface="Comic Sans MS" panose="030F0702030302020204" pitchFamily="66" charset="0"/>
              </a:rPr>
              <a:t> </a:t>
            </a:r>
            <a:r>
              <a:rPr lang="en-IN" sz="3200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General consequences of inbreeding :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1. </a:t>
            </a:r>
            <a:r>
              <a:rPr lang="en-IN" sz="3200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Inbreeding increases homozygosity.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2. </a:t>
            </a:r>
            <a:r>
              <a:rPr lang="en-IN" sz="32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It does not change the gene frequency.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3. </a:t>
            </a:r>
            <a:r>
              <a:rPr lang="en-IN" sz="32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Inbreeding results into expression of hidden 	 	recessive genes in the population by making </a:t>
            </a:r>
            <a:r>
              <a:rPr lang="en-IN" sz="32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	theme </a:t>
            </a:r>
            <a:r>
              <a:rPr lang="en-IN" sz="3200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	homozygous</a:t>
            </a:r>
            <a:r>
              <a:rPr lang="en-IN" sz="3200" dirty="0" smtClean="0"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4. </a:t>
            </a:r>
            <a:r>
              <a:rPr lang="en-IN" sz="32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Inbreeding fixes characters in an inbred </a:t>
            </a:r>
            <a:r>
              <a:rPr lang="en-IN" sz="32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	population</a:t>
            </a:r>
            <a:r>
              <a:rPr lang="en-IN" sz="32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.</a:t>
            </a:r>
            <a:endParaRPr lang="en-IN" dirty="0" smtClean="0">
              <a:solidFill>
                <a:srgbClr val="7030A0"/>
              </a:solidFill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5531768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00545"/>
            <a:ext cx="10515600" cy="5276418"/>
          </a:xfrm>
        </p:spPr>
        <p:txBody>
          <a:bodyPr/>
          <a:lstStyle/>
          <a:p>
            <a:pPr marL="0" indent="0" algn="just">
              <a:buNone/>
            </a:pPr>
            <a:r>
              <a:rPr lang="en-IN" dirty="0" smtClean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5</a:t>
            </a:r>
            <a:r>
              <a:rPr lang="en-IN" sz="3200" dirty="0">
                <a:latin typeface="Comic Sans MS" panose="030F0702030302020204" pitchFamily="66" charset="0"/>
              </a:rPr>
              <a:t>. </a:t>
            </a:r>
            <a:r>
              <a:rPr lang="en-IN" sz="3200" dirty="0">
                <a:solidFill>
                  <a:srgbClr val="7030A0"/>
                </a:solidFill>
                <a:latin typeface="Comic Sans MS" panose="030F0702030302020204" pitchFamily="66" charset="0"/>
              </a:rPr>
              <a:t>Inbreeding causes inbreeding depression</a:t>
            </a:r>
            <a:r>
              <a:rPr lang="en-IN" sz="3200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</a:t>
            </a:r>
            <a:r>
              <a:rPr lang="en-IN" sz="3200" dirty="0" smtClean="0">
                <a:latin typeface="Comic Sans MS" panose="030F0702030302020204" pitchFamily="66" charset="0"/>
              </a:rPr>
              <a:t>	Decreasing in mean phenotypic value of the characters associated with fitness, reproduction and physiological efficiency due to inbreeding is known as inbreeding depression.</a:t>
            </a:r>
            <a:endParaRPr lang="en-IN" sz="3200" dirty="0">
              <a:latin typeface="Comic Sans MS" panose="030F0702030302020204" pitchFamily="66" charset="0"/>
            </a:endParaRP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6. </a:t>
            </a:r>
            <a:r>
              <a:rPr lang="en-IN" sz="3200" dirty="0">
                <a:solidFill>
                  <a:srgbClr val="7030A0"/>
                </a:solidFill>
                <a:latin typeface="Comic Sans MS" panose="030F0702030302020204" pitchFamily="66" charset="0"/>
              </a:rPr>
              <a:t>Inbreeding increases </a:t>
            </a:r>
            <a:r>
              <a:rPr lang="en-IN" sz="3200" dirty="0" err="1">
                <a:solidFill>
                  <a:srgbClr val="7030A0"/>
                </a:solidFill>
                <a:latin typeface="Comic Sans MS" panose="030F0702030302020204" pitchFamily="66" charset="0"/>
              </a:rPr>
              <a:t>prepotency</a:t>
            </a:r>
            <a:r>
              <a:rPr lang="en-IN" sz="3200" dirty="0">
                <a:solidFill>
                  <a:srgbClr val="7030A0"/>
                </a:solidFill>
                <a:latin typeface="Comic Sans MS" panose="030F0702030302020204" pitchFamily="66" charset="0"/>
              </a:rPr>
              <a:t>.</a:t>
            </a:r>
          </a:p>
          <a:p>
            <a:pPr marL="0" indent="0" algn="just">
              <a:buNone/>
            </a:pPr>
            <a:r>
              <a:rPr lang="en-IN" sz="3200" dirty="0">
                <a:latin typeface="Comic Sans MS" panose="030F0702030302020204" pitchFamily="66" charset="0"/>
              </a:rPr>
              <a:t>	 </a:t>
            </a:r>
            <a:r>
              <a:rPr lang="en-IN" sz="3200" dirty="0" err="1">
                <a:latin typeface="Comic Sans MS" panose="030F0702030302020204" pitchFamily="66" charset="0"/>
              </a:rPr>
              <a:t>Prepotency</a:t>
            </a:r>
            <a:r>
              <a:rPr lang="en-IN" sz="3200" dirty="0">
                <a:latin typeface="Comic Sans MS" panose="030F0702030302020204" pitchFamily="66" charset="0"/>
              </a:rPr>
              <a:t> is the ability of an individual to stump of its 	characteristics to its progeny so that progeny resemble 	the parents.</a:t>
            </a:r>
            <a:endParaRPr lang="en-IN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3178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03583"/>
            <a:ext cx="10515600" cy="5673380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IN" dirty="0" smtClean="0">
                <a:latin typeface="Comic Sans MS" panose="030F0702030302020204" pitchFamily="66" charset="0"/>
              </a:rPr>
              <a:t> </a:t>
            </a:r>
            <a:r>
              <a:rPr lang="en-IN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Use of inbreeding 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1. </a:t>
            </a:r>
            <a:r>
              <a:rPr lang="en-IN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To determine the genetic worth of an individual.</a:t>
            </a:r>
            <a:endParaRPr lang="en-IN" dirty="0" smtClean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2. </a:t>
            </a:r>
            <a:r>
              <a:rPr lang="en-IN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It is practiced for selection against a recessive gene.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3. </a:t>
            </a:r>
            <a:r>
              <a:rPr lang="en-IN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It is used to form different families of lab animals.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4. </a:t>
            </a:r>
            <a:r>
              <a:rPr lang="en-IN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Inbreeding combined with selection over period of 	time results into development of new breeds.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5. </a:t>
            </a:r>
            <a:r>
              <a:rPr lang="en-IN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It is used for production of prepotent animals.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6. </a:t>
            </a:r>
            <a:r>
              <a:rPr lang="en-IN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The most important use of inbreeding is the 	production of inbred lines.</a:t>
            </a:r>
            <a:endParaRPr lang="en-IN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2215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90330"/>
            <a:ext cx="10515600" cy="5686633"/>
          </a:xfrm>
        </p:spPr>
        <p:txBody>
          <a:bodyPr/>
          <a:lstStyle/>
          <a:p>
            <a:pPr>
              <a:buFont typeface="Wingdings" panose="05000000000000000000" pitchFamily="2" charset="2"/>
              <a:buChar char="v"/>
            </a:pPr>
            <a:r>
              <a:rPr lang="en-IN" dirty="0" smtClean="0">
                <a:latin typeface="Comic Sans MS" panose="030F0702030302020204" pitchFamily="66" charset="0"/>
              </a:rPr>
              <a:t> </a:t>
            </a:r>
            <a:r>
              <a:rPr lang="en-IN" b="1" dirty="0" smtClean="0">
                <a:solidFill>
                  <a:srgbClr val="FF0000"/>
                </a:solidFill>
                <a:latin typeface="Comic Sans MS" panose="030F0702030302020204" pitchFamily="66" charset="0"/>
              </a:rPr>
              <a:t>Disadvantage: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1. </a:t>
            </a:r>
            <a:r>
              <a:rPr lang="en-IN" dirty="0" smtClean="0">
                <a:solidFill>
                  <a:srgbClr val="0070C0"/>
                </a:solidFill>
                <a:latin typeface="Comic Sans MS" panose="030F0702030302020204" pitchFamily="66" charset="0"/>
              </a:rPr>
              <a:t>Inbreeding increases the frequency of undesirable 	traits in the population.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2. It exposes lethal and </a:t>
            </a:r>
            <a:r>
              <a:rPr lang="en-IN" dirty="0" err="1" smtClean="0">
                <a:latin typeface="Comic Sans MS" panose="030F0702030302020204" pitchFamily="66" charset="0"/>
              </a:rPr>
              <a:t>sublethal</a:t>
            </a:r>
            <a:r>
              <a:rPr lang="en-IN" dirty="0" smtClean="0">
                <a:latin typeface="Comic Sans MS" panose="030F0702030302020204" pitchFamily="66" charset="0"/>
              </a:rPr>
              <a:t> genes by making them 	homozygous.</a:t>
            </a:r>
          </a:p>
          <a:p>
            <a:pPr marL="0" indent="0" algn="just">
              <a:spcBef>
                <a:spcPts val="1200"/>
              </a:spcBef>
              <a:spcAft>
                <a:spcPts val="600"/>
              </a:spcAft>
              <a:buNone/>
            </a:pPr>
            <a:r>
              <a:rPr lang="en-IN" dirty="0">
                <a:latin typeface="Comic Sans MS" panose="030F0702030302020204" pitchFamily="66" charset="0"/>
              </a:rPr>
              <a:t>	</a:t>
            </a:r>
            <a:r>
              <a:rPr lang="en-IN" dirty="0" smtClean="0">
                <a:latin typeface="Comic Sans MS" panose="030F0702030302020204" pitchFamily="66" charset="0"/>
              </a:rPr>
              <a:t>3. </a:t>
            </a:r>
            <a:r>
              <a:rPr lang="en-IN" dirty="0" smtClean="0">
                <a:solidFill>
                  <a:srgbClr val="7030A0"/>
                </a:solidFill>
                <a:latin typeface="Comic Sans MS" panose="030F0702030302020204" pitchFamily="66" charset="0"/>
              </a:rPr>
              <a:t>The traits related to fitness (survivability, 	reproduction and physiological efficiency) and vigour are 	reduced in farm and laboratory animals.</a:t>
            </a:r>
            <a:endParaRPr lang="en-IN" dirty="0">
              <a:solidFill>
                <a:srgbClr val="7030A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2245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498764"/>
            <a:ext cx="10515600" cy="5678199"/>
          </a:xfrm>
        </p:spPr>
        <p:txBody>
          <a:bodyPr/>
          <a:lstStyle/>
          <a:p>
            <a:pPr marL="0" indent="0">
              <a:buNone/>
            </a:pPr>
            <a:endParaRPr lang="en-IN" sz="9600" b="1" dirty="0" smtClean="0">
              <a:latin typeface="Comic Sans MS" panose="030F0702030302020204" pitchFamily="66" charset="0"/>
            </a:endParaRPr>
          </a:p>
          <a:p>
            <a:pPr marL="0" indent="0">
              <a:buNone/>
            </a:pPr>
            <a:r>
              <a:rPr lang="en-IN" sz="9600" b="1" dirty="0">
                <a:latin typeface="Comic Sans MS" panose="030F0702030302020204" pitchFamily="66" charset="0"/>
              </a:rPr>
              <a:t>	</a:t>
            </a:r>
            <a:r>
              <a:rPr lang="en-IN" sz="9600" b="1" dirty="0" smtClean="0">
                <a:solidFill>
                  <a:srgbClr val="00B050"/>
                </a:solidFill>
                <a:latin typeface="Comic Sans MS" panose="030F0702030302020204" pitchFamily="66" charset="0"/>
              </a:rPr>
              <a:t>THANK 	YOU</a:t>
            </a:r>
            <a:endParaRPr lang="en-IN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441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383</TotalTime>
  <Words>126</Words>
  <Application>Microsoft Office PowerPoint</Application>
  <PresentationFormat>Widescreen</PresentationFormat>
  <Paragraphs>116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Aharoni</vt:lpstr>
      <vt:lpstr>Arial</vt:lpstr>
      <vt:lpstr>Calibri</vt:lpstr>
      <vt:lpstr>Calibri Light</vt:lpstr>
      <vt:lpstr>Comic Sans MS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40</cp:revision>
  <dcterms:created xsi:type="dcterms:W3CDTF">2020-06-25T08:49:40Z</dcterms:created>
  <dcterms:modified xsi:type="dcterms:W3CDTF">2020-06-26T05:02:38Z</dcterms:modified>
</cp:coreProperties>
</file>