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61" r:id="rId3"/>
    <p:sldId id="258" r:id="rId4"/>
    <p:sldId id="262" r:id="rId5"/>
    <p:sldId id="259" r:id="rId6"/>
    <p:sldId id="260" r:id="rId7"/>
    <p:sldId id="263" r:id="rId8"/>
    <p:sldId id="264" r:id="rId9"/>
    <p:sldId id="265" r:id="rId10"/>
    <p:sldId id="270" r:id="rId11"/>
    <p:sldId id="269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9D645-E021-44BB-AF12-208E1FF5FF4A}" type="datetimeFigureOut">
              <a:rPr lang="en-IN" smtClean="0"/>
              <a:t>26-06-2020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1A3A6-EEB7-4B0E-847E-C02C43F082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4295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1A3A6-EEB7-4B0E-847E-C02C43F082DA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1952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1A3A6-EEB7-4B0E-847E-C02C43F082DA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6100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CB4D-8D91-42E4-B1E8-77E070BDAD73}" type="datetimeFigureOut">
              <a:rPr lang="en-IN" smtClean="0"/>
              <a:t>26-06-2020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8D38-AAEE-491B-B711-05593F39E2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1789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CB4D-8D91-42E4-B1E8-77E070BDAD73}" type="datetimeFigureOut">
              <a:rPr lang="en-IN" smtClean="0"/>
              <a:t>26-06-2020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8D38-AAEE-491B-B711-05593F39E2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9991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CB4D-8D91-42E4-B1E8-77E070BDAD73}" type="datetimeFigureOut">
              <a:rPr lang="en-IN" smtClean="0"/>
              <a:t>26-06-2020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8D38-AAEE-491B-B711-05593F39E2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3296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CB4D-8D91-42E4-B1E8-77E070BDAD73}" type="datetimeFigureOut">
              <a:rPr lang="en-IN" smtClean="0"/>
              <a:t>26-06-2020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8D38-AAEE-491B-B711-05593F39E2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0919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CB4D-8D91-42E4-B1E8-77E070BDAD73}" type="datetimeFigureOut">
              <a:rPr lang="en-IN" smtClean="0"/>
              <a:t>26-06-2020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8D38-AAEE-491B-B711-05593F39E2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3746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CB4D-8D91-42E4-B1E8-77E070BDAD73}" type="datetimeFigureOut">
              <a:rPr lang="en-IN" smtClean="0"/>
              <a:t>26-06-2020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8D38-AAEE-491B-B711-05593F39E2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5553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CB4D-8D91-42E4-B1E8-77E070BDAD73}" type="datetimeFigureOut">
              <a:rPr lang="en-IN" smtClean="0"/>
              <a:t>26-06-2020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8D38-AAEE-491B-B711-05593F39E2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634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CB4D-8D91-42E4-B1E8-77E070BDAD73}" type="datetimeFigureOut">
              <a:rPr lang="en-IN" smtClean="0"/>
              <a:t>26-06-2020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8D38-AAEE-491B-B711-05593F39E2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431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CB4D-8D91-42E4-B1E8-77E070BDAD73}" type="datetimeFigureOut">
              <a:rPr lang="en-IN" smtClean="0"/>
              <a:t>26-06-2020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8D38-AAEE-491B-B711-05593F39E2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6552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CB4D-8D91-42E4-B1E8-77E070BDAD73}" type="datetimeFigureOut">
              <a:rPr lang="en-IN" smtClean="0"/>
              <a:t>26-06-2020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8D38-AAEE-491B-B711-05593F39E2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282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CB4D-8D91-42E4-B1E8-77E070BDAD73}" type="datetimeFigureOut">
              <a:rPr lang="en-IN" smtClean="0"/>
              <a:t>26-06-2020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8D38-AAEE-491B-B711-05593F39E2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416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DCB4D-8D91-42E4-B1E8-77E070BDAD73}" type="datetimeFigureOut">
              <a:rPr lang="en-IN" smtClean="0"/>
              <a:t>26-06-2020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C8D38-AAEE-491B-B711-05593F39E2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959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533400"/>
            <a:ext cx="81534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ANIMAL GENETICS &amp; BREEDING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 </a:t>
            </a:r>
            <a:b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endParaRPr lang="en-US" sz="2800" dirty="0">
              <a:solidFill>
                <a:srgbClr val="FF0000"/>
              </a:solidFill>
              <a:latin typeface="Comic Sans MS" panose="030F0702030302020204" pitchFamily="66" charset="0"/>
              <a:cs typeface="Aharoni" panose="02010803020104030203" pitchFamily="2" charset="-79"/>
            </a:endParaRP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UNIT – III</a:t>
            </a:r>
          </a:p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Principles of Animal Breeding</a:t>
            </a:r>
            <a:r>
              <a:rPr lang="en-US" sz="2400" dirty="0">
                <a:solidFill>
                  <a:srgbClr val="C0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/>
            </a:r>
            <a:br>
              <a:rPr lang="en-US" sz="2400" dirty="0">
                <a:solidFill>
                  <a:srgbClr val="C0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sz="2400" b="1" dirty="0" smtClean="0">
                <a:solidFill>
                  <a:srgbClr val="00B05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Theory</a:t>
            </a:r>
            <a:endParaRPr lang="en-US" dirty="0">
              <a:solidFill>
                <a:srgbClr val="00B050"/>
              </a:solidFill>
              <a:latin typeface="Comic Sans MS" panose="030F0702030302020204" pitchFamily="66" charset="0"/>
              <a:cs typeface="Aharoni" panose="02010803020104030203" pitchFamily="2" charset="-79"/>
            </a:endParaRPr>
          </a:p>
          <a:p>
            <a:pPr algn="ctr"/>
            <a:endParaRPr lang="en-US" dirty="0">
              <a:solidFill>
                <a:srgbClr val="FF0000"/>
              </a:solidFill>
              <a:latin typeface="Comic Sans MS" panose="030F0702030302020204" pitchFamily="66" charset="0"/>
              <a:cs typeface="Aharoni" panose="02010803020104030203" pitchFamily="2" charset="-79"/>
            </a:endParaRPr>
          </a:p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/>
            </a:r>
            <a:b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sz="3200" b="1" dirty="0" smtClean="0">
                <a:solidFill>
                  <a:schemeClr val="tx2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Inbreeding and its consequences</a:t>
            </a:r>
          </a:p>
          <a:p>
            <a:pPr algn="ctr"/>
            <a:endParaRPr lang="en-US" sz="2400" dirty="0">
              <a:solidFill>
                <a:srgbClr val="FF0000"/>
              </a:solidFill>
              <a:latin typeface="Comic Sans MS" panose="030F0702030302020204" pitchFamily="66" charset="0"/>
              <a:cs typeface="Aharoni" panose="02010803020104030203" pitchFamily="2" charset="-79"/>
            </a:endParaRP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 </a:t>
            </a:r>
            <a:b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sz="2400" b="1" dirty="0">
                <a:solidFill>
                  <a:srgbClr val="7030A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Dr K G Mandal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Department of Animal Genetics &amp; Breeding </a:t>
            </a:r>
            <a:b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Bihar Veterinary College, Patna </a:t>
            </a:r>
            <a:b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Bihar Animal Sciences University, Patna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 </a:t>
            </a:r>
            <a:endParaRPr lang="en-IN" dirty="0">
              <a:latin typeface="Comic Sans MS" panose="030F0702030302020204" pitchFamily="66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6893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545"/>
            <a:ext cx="10515600" cy="5276418"/>
          </a:xfrm>
        </p:spPr>
        <p:txBody>
          <a:bodyPr/>
          <a:lstStyle/>
          <a:p>
            <a:pPr marL="0" indent="0" algn="just">
              <a:buNone/>
            </a:pPr>
            <a:r>
              <a:rPr lang="en-IN" dirty="0" smtClean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5</a:t>
            </a:r>
            <a:r>
              <a:rPr lang="en-IN" sz="3200" dirty="0">
                <a:latin typeface="Comic Sans MS" panose="030F0702030302020204" pitchFamily="66" charset="0"/>
              </a:rPr>
              <a:t>. </a:t>
            </a:r>
            <a:r>
              <a:rPr lang="en-IN" sz="3200" dirty="0">
                <a:solidFill>
                  <a:srgbClr val="7030A0"/>
                </a:solidFill>
                <a:latin typeface="Comic Sans MS" panose="030F0702030302020204" pitchFamily="66" charset="0"/>
              </a:rPr>
              <a:t>Inbreeding causes inbreeding depression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	Decreasing in mean phenotypic value of the characters associated with fitness, reproduction and physiological efficiency due to inbreeding is known as inbreeding depression.</a:t>
            </a:r>
            <a:endParaRPr lang="en-IN" sz="3200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6. </a:t>
            </a:r>
            <a:r>
              <a:rPr lang="en-IN" sz="3200" dirty="0">
                <a:solidFill>
                  <a:srgbClr val="7030A0"/>
                </a:solidFill>
                <a:latin typeface="Comic Sans MS" panose="030F0702030302020204" pitchFamily="66" charset="0"/>
              </a:rPr>
              <a:t>Inbreeding increases </a:t>
            </a:r>
            <a:r>
              <a:rPr lang="en-IN" sz="32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prepotency</a:t>
            </a:r>
            <a:r>
              <a:rPr lang="en-IN" sz="3200" dirty="0">
                <a:solidFill>
                  <a:srgbClr val="7030A0"/>
                </a:solidFill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 </a:t>
            </a:r>
            <a:r>
              <a:rPr lang="en-IN" sz="3200" dirty="0" err="1">
                <a:latin typeface="Comic Sans MS" panose="030F0702030302020204" pitchFamily="66" charset="0"/>
              </a:rPr>
              <a:t>Prepotency</a:t>
            </a:r>
            <a:r>
              <a:rPr lang="en-IN" sz="3200" dirty="0">
                <a:latin typeface="Comic Sans MS" panose="030F0702030302020204" pitchFamily="66" charset="0"/>
              </a:rPr>
              <a:t> is the ability of an individual to stump of its 	characteristics to its progeny so that progeny resemble 	the parents.</a:t>
            </a: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17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03583"/>
            <a:ext cx="10515600" cy="567338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IN" dirty="0" smtClean="0">
                <a:latin typeface="Comic Sans MS" panose="030F0702030302020204" pitchFamily="66" charset="0"/>
              </a:rPr>
              <a:t> </a:t>
            </a:r>
            <a:r>
              <a:rPr lang="en-IN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Use of inbreeding :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1. </a:t>
            </a:r>
            <a:r>
              <a:rPr lang="en-IN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To determine the genetic worth of an individual.</a:t>
            </a:r>
            <a:endParaRPr lang="en-IN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2. </a:t>
            </a:r>
            <a:r>
              <a:rPr lang="en-IN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It is practiced for selection against a recessive gene.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3. </a:t>
            </a:r>
            <a:r>
              <a:rPr lang="en-IN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It is used to form different families of lab animals.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4. </a:t>
            </a:r>
            <a:r>
              <a:rPr lang="en-IN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Inbreeding combined with selection over period of 	time results into development of new breeds.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5. </a:t>
            </a:r>
            <a:r>
              <a:rPr lang="en-IN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It is used for production of prepotent animals.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6. </a:t>
            </a:r>
            <a:r>
              <a:rPr lang="en-IN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most important use of inbreeding is the 	production of inbred lines.</a:t>
            </a:r>
            <a:endParaRPr lang="en-IN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221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90330"/>
            <a:ext cx="10515600" cy="568663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IN" dirty="0" smtClean="0">
                <a:latin typeface="Comic Sans MS" panose="030F0702030302020204" pitchFamily="66" charset="0"/>
              </a:rPr>
              <a:t> </a:t>
            </a:r>
            <a:r>
              <a:rPr lang="en-IN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Disadvantage: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1. </a:t>
            </a:r>
            <a:r>
              <a:rPr lang="en-IN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Inbreeding increases the frequency of undesirable 	traits in the population.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2. It exposes lethal and </a:t>
            </a:r>
            <a:r>
              <a:rPr lang="en-IN" dirty="0" err="1" smtClean="0">
                <a:latin typeface="Comic Sans MS" panose="030F0702030302020204" pitchFamily="66" charset="0"/>
              </a:rPr>
              <a:t>sublethal</a:t>
            </a:r>
            <a:r>
              <a:rPr lang="en-IN" dirty="0" smtClean="0">
                <a:latin typeface="Comic Sans MS" panose="030F0702030302020204" pitchFamily="66" charset="0"/>
              </a:rPr>
              <a:t> genes by making them 	homozygous.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3. </a:t>
            </a:r>
            <a:r>
              <a:rPr lang="en-IN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The traits related to fitness (survivability, 	reproduction and physiological efficiency) and vigour are 	reduced in farm and laboratory animals.</a:t>
            </a:r>
            <a:endParaRPr lang="en-IN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245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98764"/>
            <a:ext cx="10515600" cy="5678199"/>
          </a:xfrm>
        </p:spPr>
        <p:txBody>
          <a:bodyPr/>
          <a:lstStyle/>
          <a:p>
            <a:pPr marL="0" indent="0">
              <a:buNone/>
            </a:pPr>
            <a:endParaRPr lang="en-IN" sz="96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sz="9600" b="1" dirty="0">
                <a:latin typeface="Comic Sans MS" panose="030F0702030302020204" pitchFamily="66" charset="0"/>
              </a:rPr>
              <a:t>	</a:t>
            </a:r>
            <a:r>
              <a:rPr lang="en-IN" sz="96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THANK 	YOU</a:t>
            </a:r>
            <a:endParaRPr lang="en-IN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41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5000"/>
            <a:ext cx="10515600" cy="5541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Inbreeding:</a:t>
            </a:r>
          </a:p>
          <a:p>
            <a:pPr marL="0" indent="0">
              <a:buNone/>
            </a:pPr>
            <a:r>
              <a:rPr lang="en-IN" dirty="0" smtClean="0">
                <a:latin typeface="Comic Sans MS" panose="030F0702030302020204" pitchFamily="66" charset="0"/>
              </a:rPr>
              <a:t>Example :   (</a:t>
            </a:r>
            <a:r>
              <a:rPr lang="en-IN" dirty="0" err="1" smtClean="0">
                <a:latin typeface="Comic Sans MS" panose="030F0702030302020204" pitchFamily="66" charset="0"/>
              </a:rPr>
              <a:t>i</a:t>
            </a:r>
            <a:r>
              <a:rPr lang="en-IN" dirty="0" smtClean="0">
                <a:latin typeface="Comic Sans MS" panose="030F0702030302020204" pitchFamily="66" charset="0"/>
              </a:rPr>
              <a:t>) </a:t>
            </a:r>
            <a:r>
              <a:rPr lang="en-IN" dirty="0" err="1" smtClean="0">
                <a:latin typeface="Comic Sans MS" panose="030F0702030302020204" pitchFamily="66" charset="0"/>
              </a:rPr>
              <a:t>Selfing</a:t>
            </a:r>
            <a:endParaRPr lang="en-IN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dirty="0" smtClean="0">
                <a:latin typeface="Comic Sans MS" panose="030F0702030302020204" pitchFamily="66" charset="0"/>
              </a:rPr>
              <a:t>		(ii) Full – sib mating</a:t>
            </a:r>
          </a:p>
          <a:p>
            <a:pPr marL="0" indent="0"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	(iii) Half-sib mating</a:t>
            </a:r>
          </a:p>
          <a:p>
            <a:pPr marL="0" indent="0"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	(iv) Parent-offspring mating</a:t>
            </a:r>
          </a:p>
          <a:p>
            <a:pPr marL="0" indent="0"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	(v) Mating of cousin brother – sister, etc.</a:t>
            </a:r>
          </a:p>
          <a:p>
            <a:endParaRPr lang="en-IN" dirty="0" smtClean="0">
              <a:latin typeface="Comic Sans MS" panose="030F0702030302020204" pitchFamily="66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IN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Classification </a:t>
            </a:r>
            <a:r>
              <a:rPr lang="en-IN" b="1" dirty="0">
                <a:solidFill>
                  <a:srgbClr val="FF0000"/>
                </a:solidFill>
                <a:latin typeface="Comic Sans MS" panose="030F0702030302020204" pitchFamily="66" charset="0"/>
              </a:rPr>
              <a:t>of Inbreeding</a:t>
            </a:r>
            <a:r>
              <a:rPr lang="en-IN" dirty="0">
                <a:solidFill>
                  <a:srgbClr val="FF0000"/>
                </a:solidFill>
                <a:latin typeface="Comic Sans MS" panose="030F0702030302020204" pitchFamily="66" charset="0"/>
              </a:rPr>
              <a:t> :</a:t>
            </a:r>
          </a:p>
          <a:p>
            <a:pPr marL="0" indent="0">
              <a:buNone/>
            </a:pPr>
            <a:r>
              <a:rPr lang="en-IN" dirty="0">
                <a:latin typeface="Comic Sans MS" panose="030F0702030302020204" pitchFamily="66" charset="0"/>
              </a:rPr>
              <a:t>	1</a:t>
            </a:r>
            <a:r>
              <a:rPr lang="en-IN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  <a:r>
              <a:rPr lang="en-IN" b="1" dirty="0">
                <a:solidFill>
                  <a:srgbClr val="002060"/>
                </a:solidFill>
                <a:latin typeface="Comic Sans MS" panose="030F0702030302020204" pitchFamily="66" charset="0"/>
              </a:rPr>
              <a:t> Close breeding:</a:t>
            </a:r>
            <a:r>
              <a:rPr lang="en-IN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r>
              <a:rPr lang="en-IN" dirty="0">
                <a:latin typeface="Comic Sans MS" panose="030F0702030302020204" pitchFamily="66" charset="0"/>
              </a:rPr>
              <a:t>		</a:t>
            </a:r>
            <a:r>
              <a:rPr lang="en-IN" dirty="0">
                <a:solidFill>
                  <a:srgbClr val="7030A0"/>
                </a:solidFill>
                <a:latin typeface="Comic Sans MS" panose="030F0702030302020204" pitchFamily="66" charset="0"/>
              </a:rPr>
              <a:t>Mating of more closely related individuals.</a:t>
            </a:r>
          </a:p>
          <a:p>
            <a:pPr marL="0" indent="0">
              <a:buNone/>
            </a:pPr>
            <a:r>
              <a:rPr lang="en-IN" dirty="0">
                <a:latin typeface="Comic Sans MS" panose="030F0702030302020204" pitchFamily="66" charset="0"/>
              </a:rPr>
              <a:t>	Example:    (</a:t>
            </a:r>
            <a:r>
              <a:rPr lang="en-IN" dirty="0" err="1">
                <a:latin typeface="Comic Sans MS" panose="030F0702030302020204" pitchFamily="66" charset="0"/>
              </a:rPr>
              <a:t>i</a:t>
            </a:r>
            <a:r>
              <a:rPr lang="en-IN" dirty="0">
                <a:latin typeface="Comic Sans MS" panose="030F0702030302020204" pitchFamily="66" charset="0"/>
              </a:rPr>
              <a:t>) </a:t>
            </a:r>
            <a:r>
              <a:rPr lang="en-IN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Selfing</a:t>
            </a:r>
            <a:r>
              <a:rPr lang="en-IN" dirty="0">
                <a:solidFill>
                  <a:srgbClr val="002060"/>
                </a:solidFill>
                <a:latin typeface="Comic Sans MS" panose="030F0702030302020204" pitchFamily="66" charset="0"/>
              </a:rPr>
              <a:t> – the closest form of inbreeding</a:t>
            </a:r>
            <a:r>
              <a:rPr lang="en-IN" dirty="0"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r>
              <a:rPr lang="en-IN" dirty="0">
                <a:latin typeface="Comic Sans MS" panose="030F0702030302020204" pitchFamily="66" charset="0"/>
              </a:rPr>
              <a:t>			(ii) </a:t>
            </a:r>
            <a:r>
              <a:rPr lang="en-IN" dirty="0">
                <a:solidFill>
                  <a:srgbClr val="002060"/>
                </a:solidFill>
                <a:latin typeface="Comic Sans MS" panose="030F0702030302020204" pitchFamily="66" charset="0"/>
              </a:rPr>
              <a:t>Parent – offspring mating</a:t>
            </a:r>
          </a:p>
          <a:p>
            <a:pPr marL="0" indent="0">
              <a:buNone/>
            </a:pPr>
            <a:r>
              <a:rPr lang="en-IN" dirty="0">
                <a:solidFill>
                  <a:srgbClr val="002060"/>
                </a:solidFill>
                <a:latin typeface="Comic Sans MS" panose="030F0702030302020204" pitchFamily="66" charset="0"/>
              </a:rPr>
              <a:t>			(iii) Full-sib mating</a:t>
            </a:r>
          </a:p>
        </p:txBody>
      </p:sp>
    </p:spTree>
    <p:extLst>
      <p:ext uri="{BB962C8B-B14F-4D97-AF65-F5344CB8AC3E}">
        <p14:creationId xmlns:p14="http://schemas.microsoft.com/office/powerpoint/2010/main" val="749246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2600"/>
            <a:ext cx="10515600" cy="5694363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N" dirty="0" smtClean="0">
                <a:latin typeface="Comic Sans MS" panose="030F0702030302020204" pitchFamily="66" charset="0"/>
              </a:rPr>
              <a:t>2.</a:t>
            </a:r>
            <a:r>
              <a:rPr lang="en-IN" b="1" dirty="0" smtClean="0">
                <a:latin typeface="Comic Sans MS" panose="030F0702030302020204" pitchFamily="66" charset="0"/>
              </a:rPr>
              <a:t> </a:t>
            </a:r>
            <a:r>
              <a:rPr lang="en-IN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Line breeding:</a:t>
            </a:r>
            <a:r>
              <a:rPr lang="en-IN" dirty="0" smtClean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It is a form of inbreeding in which an attempt is made to increase the frequency of superior genes of an outstanding ancestor among the </a:t>
            </a:r>
            <a:r>
              <a:rPr lang="en-IN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inbreds</a:t>
            </a:r>
            <a:r>
              <a:rPr lang="en-IN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of future generations.</a:t>
            </a:r>
          </a:p>
          <a:p>
            <a:pPr marL="0" indent="0" algn="just">
              <a:buNone/>
            </a:pPr>
            <a:r>
              <a:rPr lang="en-IN" dirty="0" smtClean="0">
                <a:latin typeface="Comic Sans MS" panose="030F0702030302020204" pitchFamily="66" charset="0"/>
              </a:rPr>
              <a:t>	Example :   (</a:t>
            </a:r>
            <a:r>
              <a:rPr lang="en-IN" dirty="0" err="1" smtClean="0">
                <a:latin typeface="Comic Sans MS" panose="030F0702030302020204" pitchFamily="66" charset="0"/>
              </a:rPr>
              <a:t>i</a:t>
            </a:r>
            <a:r>
              <a:rPr lang="en-IN" dirty="0" smtClean="0">
                <a:latin typeface="Comic Sans MS" panose="030F0702030302020204" pitchFamily="66" charset="0"/>
              </a:rPr>
              <a:t>) </a:t>
            </a:r>
            <a:r>
              <a:rPr lang="en-IN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Half-sib mating</a:t>
            </a:r>
          </a:p>
          <a:p>
            <a:pPr marL="0" indent="0" algn="just">
              <a:buNone/>
            </a:pPr>
            <a:r>
              <a:rPr lang="en-IN" dirty="0" smtClean="0">
                <a:latin typeface="Comic Sans MS" panose="030F0702030302020204" pitchFamily="66" charset="0"/>
              </a:rPr>
              <a:t>			(ii) </a:t>
            </a:r>
            <a:r>
              <a:rPr lang="en-IN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Mating of a sire continuously with its daughter, grand daughter, grate grand daughter, and so on, so that superior genes of sire persist among the progeny</a:t>
            </a:r>
            <a:r>
              <a:rPr lang="en-IN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					Sire	 Dam</a:t>
            </a:r>
          </a:p>
          <a:p>
            <a:pPr marL="0" indent="0" algn="just">
              <a:buNone/>
            </a:pPr>
            <a:endParaRPr lang="en-IN" sz="3200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GG daughter 	 G daughter  	Daughter</a:t>
            </a:r>
            <a:endParaRPr lang="en-IN" sz="3200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476500" y="4491831"/>
            <a:ext cx="4025900" cy="60483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552950" y="4536877"/>
            <a:ext cx="1981200" cy="7239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591300" y="4491831"/>
            <a:ext cx="0" cy="7239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918200" y="5450284"/>
            <a:ext cx="355600" cy="127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3365500" y="5424884"/>
            <a:ext cx="3175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flipH="1">
            <a:off x="6705600" y="4536877"/>
            <a:ext cx="858982" cy="67885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0030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4200"/>
            <a:ext cx="10515600" cy="5592763"/>
          </a:xfrm>
        </p:spPr>
        <p:txBody>
          <a:bodyPr/>
          <a:lstStyle/>
          <a:p>
            <a:pPr marL="0" indent="0">
              <a:buNone/>
            </a:pPr>
            <a:r>
              <a:rPr lang="en-IN" b="1" dirty="0" smtClean="0">
                <a:latin typeface="Comic Sans MS" panose="030F0702030302020204" pitchFamily="66" charset="0"/>
              </a:rPr>
              <a:t>Pedigree diagram</a:t>
            </a:r>
            <a:r>
              <a:rPr lang="en-IN" dirty="0" smtClean="0">
                <a:latin typeface="Comic Sans MS" panose="030F0702030302020204" pitchFamily="66" charset="0"/>
              </a:rPr>
              <a:t> of different types of inbreeding :</a:t>
            </a:r>
          </a:p>
          <a:p>
            <a:pPr marL="571500" indent="-571500">
              <a:buAutoNum type="romanLcParenBoth"/>
            </a:pPr>
            <a:r>
              <a:rPr lang="en-IN" dirty="0" smtClean="0">
                <a:latin typeface="Comic Sans MS" panose="030F0702030302020204" pitchFamily="66" charset="0"/>
              </a:rPr>
              <a:t>Half-sib mating :-</a:t>
            </a:r>
          </a:p>
          <a:p>
            <a:pPr marL="0" indent="0">
              <a:buNone/>
            </a:pPr>
            <a:r>
              <a:rPr lang="en-IN" dirty="0" smtClean="0">
                <a:latin typeface="Comic Sans MS" panose="030F0702030302020204" pitchFamily="66" charset="0"/>
              </a:rPr>
              <a:t>			S (sire)</a:t>
            </a:r>
            <a:endParaRPr lang="en-IN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dirty="0" smtClean="0">
                <a:latin typeface="Comic Sans MS" panose="030F0702030302020204" pitchFamily="66" charset="0"/>
              </a:rPr>
              <a:t>(inbred)	X			A (common ancestor)</a:t>
            </a:r>
          </a:p>
          <a:p>
            <a:pPr marL="0" indent="0"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		D (dam)</a:t>
            </a:r>
          </a:p>
          <a:p>
            <a:pPr marL="0" indent="0">
              <a:buNone/>
            </a:pPr>
            <a:r>
              <a:rPr lang="en-IN" dirty="0" smtClean="0">
                <a:latin typeface="Comic Sans MS" panose="030F0702030302020204" pitchFamily="66" charset="0"/>
              </a:rPr>
              <a:t>(ii) Full-sib mating:-</a:t>
            </a:r>
          </a:p>
          <a:p>
            <a:pPr marL="0" indent="0"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		S		A</a:t>
            </a:r>
          </a:p>
          <a:p>
            <a:pPr marL="0" indent="0"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	X</a:t>
            </a:r>
          </a:p>
          <a:p>
            <a:pPr marL="0" indent="0"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		D		B</a:t>
            </a:r>
            <a:endParaRPr lang="en-IN" dirty="0">
              <a:latin typeface="Comic Sans MS" panose="030F0702030302020204" pitchFamily="66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3075709" y="1911927"/>
            <a:ext cx="484910" cy="36021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3075709" y="2382574"/>
            <a:ext cx="581891" cy="44416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4356847" y="2092036"/>
            <a:ext cx="1169894" cy="18010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356847" y="2382574"/>
            <a:ext cx="1169894" cy="27518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075709" y="3939988"/>
            <a:ext cx="581891" cy="33617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020671" y="3832412"/>
            <a:ext cx="1506070" cy="1344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4020671" y="3939988"/>
            <a:ext cx="1506070" cy="83371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4034118" y="4894730"/>
            <a:ext cx="139849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3075709" y="4453998"/>
            <a:ext cx="477778" cy="34222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4020671" y="3939988"/>
            <a:ext cx="1506070" cy="83371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4844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91671"/>
            <a:ext cx="10515600" cy="55852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 smtClean="0">
                <a:latin typeface="Comic Sans MS" panose="030F0702030302020204" pitchFamily="66" charset="0"/>
              </a:rPr>
              <a:t>(iii) Mating of cousin brother and sister:</a:t>
            </a:r>
          </a:p>
          <a:p>
            <a:pPr marL="0" indent="0"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A		B.</a:t>
            </a:r>
          </a:p>
          <a:p>
            <a:pPr marL="0" indent="0">
              <a:buNone/>
            </a:pPr>
            <a:endParaRPr lang="en-IN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dirty="0" smtClean="0">
                <a:latin typeface="Comic Sans MS" panose="030F0702030302020204" pitchFamily="66" charset="0"/>
              </a:rPr>
              <a:t>	1		2  ( 1 &amp; 2 Full-sibs)</a:t>
            </a:r>
          </a:p>
          <a:p>
            <a:pPr marL="0" indent="0">
              <a:buNone/>
            </a:pPr>
            <a:endParaRPr lang="en-IN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dirty="0" smtClean="0">
                <a:latin typeface="Comic Sans MS" panose="030F0702030302020204" pitchFamily="66" charset="0"/>
              </a:rPr>
              <a:t>	S		D   (S &amp; D cousin brother &amp; </a:t>
            </a:r>
            <a:r>
              <a:rPr lang="en-IN" dirty="0" smtClean="0">
                <a:latin typeface="Comic Sans MS" panose="030F0702030302020204" pitchFamily="66" charset="0"/>
              </a:rPr>
              <a:t>sister)</a:t>
            </a:r>
            <a:endParaRPr lang="en-IN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dirty="0" smtClean="0">
                <a:latin typeface="Comic Sans MS" panose="030F0702030302020204" pitchFamily="66" charset="0"/>
              </a:rPr>
              <a:t>		X	  (X is an inbred individual)</a:t>
            </a:r>
            <a:endParaRPr lang="en-IN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936376" y="1532965"/>
            <a:ext cx="13448" cy="5109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765176" y="1532965"/>
            <a:ext cx="13448" cy="5109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936376" y="2568388"/>
            <a:ext cx="0" cy="57822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765176" y="2568388"/>
            <a:ext cx="0" cy="57822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949824" y="3550024"/>
            <a:ext cx="766482" cy="64545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004457" y="3550024"/>
            <a:ext cx="566057" cy="64545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119086" y="1532965"/>
            <a:ext cx="1646090" cy="5109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943100" y="1532965"/>
            <a:ext cx="1627414" cy="6151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9051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49944"/>
            <a:ext cx="10515600" cy="5727020"/>
          </a:xfrm>
        </p:spPr>
        <p:txBody>
          <a:bodyPr/>
          <a:lstStyle/>
          <a:p>
            <a:pPr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IN" dirty="0" smtClean="0">
                <a:latin typeface="Comic Sans MS" panose="030F0702030302020204" pitchFamily="66" charset="0"/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Genetic consequences of inbreeding:</a:t>
            </a:r>
            <a:endParaRPr lang="en-IN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1. </a:t>
            </a:r>
            <a:r>
              <a:rPr lang="en-IN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Increases homozygosity in the population at the cost 	of heterozygosity.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2. </a:t>
            </a:r>
            <a:r>
              <a:rPr lang="en-IN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It does change the gene frequency in the population.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3. </a:t>
            </a:r>
            <a:r>
              <a:rPr lang="en-IN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All pairs of genes that segregate independently are 	made homozygous at the same rate.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4. </a:t>
            </a:r>
            <a:r>
              <a:rPr lang="en-IN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The rate of inbreeding in case of animals is much 	slower than the plants.</a:t>
            </a:r>
            <a:endParaRPr lang="en-IN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4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2514"/>
            <a:ext cx="10515600" cy="5654449"/>
          </a:xfrm>
        </p:spPr>
        <p:txBody>
          <a:bodyPr/>
          <a:lstStyle/>
          <a:p>
            <a:pPr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IN" dirty="0">
                <a:latin typeface="Comic Sans MS" panose="030F0702030302020204" pitchFamily="66" charset="0"/>
              </a:rPr>
              <a:t> </a:t>
            </a:r>
            <a:r>
              <a:rPr lang="en-IN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Genetic effect of inbreeding can be illustrated with the following example considering a pair of alleles D &amp; d :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Assumption: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1. </a:t>
            </a:r>
            <a:r>
              <a:rPr lang="en-IN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Dealing with self fertilized plant.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2. </a:t>
            </a:r>
            <a:r>
              <a:rPr lang="en-IN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There is no selection for or against the dominant or 	recessive gene.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3. </a:t>
            </a:r>
            <a:r>
              <a:rPr lang="en-IN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Parent generation contains 1600 individuals and are 	heterozygous for the same pair of genes.</a:t>
            </a:r>
            <a:endParaRPr lang="en-IN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730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0914"/>
            <a:ext cx="10515600" cy="5756049"/>
          </a:xfrm>
        </p:spPr>
        <p:txBody>
          <a:bodyPr/>
          <a:lstStyle/>
          <a:p>
            <a:pPr marL="0" indent="0">
              <a:buNone/>
            </a:pPr>
            <a:r>
              <a:rPr lang="en-IN" b="1" dirty="0" smtClean="0">
                <a:latin typeface="Comic Sans MS" panose="030F0702030302020204" pitchFamily="66" charset="0"/>
              </a:rPr>
              <a:t>Illustration:</a:t>
            </a:r>
          </a:p>
          <a:p>
            <a:pPr marL="0" indent="0">
              <a:buNone/>
            </a:pPr>
            <a:endParaRPr lang="en-IN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261421"/>
              </p:ext>
            </p:extLst>
          </p:nvPr>
        </p:nvGraphicFramePr>
        <p:xfrm>
          <a:off x="838199" y="1503437"/>
          <a:ext cx="10062031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172">
                  <a:extLst>
                    <a:ext uri="{9D8B030D-6E8A-4147-A177-3AD203B41FA5}">
                      <a16:colId xmlns:a16="http://schemas.microsoft.com/office/drawing/2014/main" val="1005269590"/>
                    </a:ext>
                  </a:extLst>
                </a:gridCol>
                <a:gridCol w="1303694">
                  <a:extLst>
                    <a:ext uri="{9D8B030D-6E8A-4147-A177-3AD203B41FA5}">
                      <a16:colId xmlns:a16="http://schemas.microsoft.com/office/drawing/2014/main" val="3112674659"/>
                    </a:ext>
                  </a:extLst>
                </a:gridCol>
                <a:gridCol w="1437433">
                  <a:extLst>
                    <a:ext uri="{9D8B030D-6E8A-4147-A177-3AD203B41FA5}">
                      <a16:colId xmlns:a16="http://schemas.microsoft.com/office/drawing/2014/main" val="365410275"/>
                    </a:ext>
                  </a:extLst>
                </a:gridCol>
                <a:gridCol w="1177731">
                  <a:extLst>
                    <a:ext uri="{9D8B030D-6E8A-4147-A177-3AD203B41FA5}">
                      <a16:colId xmlns:a16="http://schemas.microsoft.com/office/drawing/2014/main" val="2325237056"/>
                    </a:ext>
                  </a:extLst>
                </a:gridCol>
                <a:gridCol w="1886857">
                  <a:extLst>
                    <a:ext uri="{9D8B030D-6E8A-4147-A177-3AD203B41FA5}">
                      <a16:colId xmlns:a16="http://schemas.microsoft.com/office/drawing/2014/main" val="530299213"/>
                    </a:ext>
                  </a:extLst>
                </a:gridCol>
                <a:gridCol w="1247711">
                  <a:extLst>
                    <a:ext uri="{9D8B030D-6E8A-4147-A177-3AD203B41FA5}">
                      <a16:colId xmlns:a16="http://schemas.microsoft.com/office/drawing/2014/main" val="1435422312"/>
                    </a:ext>
                  </a:extLst>
                </a:gridCol>
                <a:gridCol w="1437433">
                  <a:extLst>
                    <a:ext uri="{9D8B030D-6E8A-4147-A177-3AD203B41FA5}">
                      <a16:colId xmlns:a16="http://schemas.microsoft.com/office/drawing/2014/main" val="24609020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Generation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Genotypes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% homozygotes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Gene</a:t>
                      </a:r>
                      <a:r>
                        <a:rPr lang="en-IN" sz="2000" b="1" baseline="0" dirty="0" smtClean="0">
                          <a:latin typeface="Comic Sans MS" panose="030F0702030302020204" pitchFamily="66" charset="0"/>
                        </a:rPr>
                        <a:t> frequency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1021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DD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err="1" smtClean="0">
                          <a:latin typeface="Comic Sans MS" panose="030F0702030302020204" pitchFamily="66" charset="0"/>
                        </a:rPr>
                        <a:t>Dd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err="1" smtClean="0">
                          <a:latin typeface="Comic Sans MS" panose="030F0702030302020204" pitchFamily="66" charset="0"/>
                        </a:rPr>
                        <a:t>Dd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D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d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1273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1600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0.5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0.5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553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400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800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400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50.0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0.5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0.5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62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2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400</a:t>
                      </a:r>
                      <a:r>
                        <a:rPr lang="en-IN" sz="2000" b="1" baseline="0" dirty="0" smtClean="0">
                          <a:latin typeface="Comic Sans MS" panose="030F0702030302020204" pitchFamily="66" charset="0"/>
                        </a:rPr>
                        <a:t> + 200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400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600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75.0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0.5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0.5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152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3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700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200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700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87.50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0.5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>
                          <a:latin typeface="Comic Sans MS" panose="030F0702030302020204" pitchFamily="66" charset="0"/>
                        </a:rPr>
                        <a:t>0.5</a:t>
                      </a:r>
                      <a:endParaRPr lang="en-IN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249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815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4457"/>
            <a:ext cx="10515600" cy="5712506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IN" dirty="0" smtClean="0">
                <a:latin typeface="Comic Sans MS" panose="030F0702030302020204" pitchFamily="66" charset="0"/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General consequences of inbreeding :</a:t>
            </a: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1. </a:t>
            </a: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Inbreeding increases homozygosity.</a:t>
            </a: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2. 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It does not change the gene frequency.</a:t>
            </a: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3. </a:t>
            </a:r>
            <a:r>
              <a:rPr lang="en-IN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Inbreeding results into expression of hidden 	 	recessive genes in the population by making </a:t>
            </a:r>
            <a:r>
              <a:rPr lang="en-IN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theme </a:t>
            </a:r>
            <a:r>
              <a:rPr lang="en-IN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homozygous</a:t>
            </a:r>
            <a:r>
              <a:rPr lang="en-IN" sz="3200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4. 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Inbreeding fixes characters in an inbred 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	population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.</a:t>
            </a:r>
            <a:endParaRPr lang="en-IN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53176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126</Words>
  <Application>Microsoft Office PowerPoint</Application>
  <PresentationFormat>Widescreen</PresentationFormat>
  <Paragraphs>116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Aharoni</vt:lpstr>
      <vt:lpstr>Arial</vt:lpstr>
      <vt:lpstr>Calibri</vt:lpstr>
      <vt:lpstr>Calibri Light</vt:lpstr>
      <vt:lpstr>Comic Sans MS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40</cp:revision>
  <dcterms:created xsi:type="dcterms:W3CDTF">2020-06-25T08:49:40Z</dcterms:created>
  <dcterms:modified xsi:type="dcterms:W3CDTF">2020-06-26T05:02:38Z</dcterms:modified>
</cp:coreProperties>
</file>