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8" r:id="rId4"/>
    <p:sldId id="270" r:id="rId5"/>
    <p:sldId id="271" r:id="rId6"/>
    <p:sldId id="273" r:id="rId7"/>
    <p:sldId id="274" r:id="rId8"/>
    <p:sldId id="277" r:id="rId9"/>
    <p:sldId id="276" r:id="rId10"/>
    <p:sldId id="278" r:id="rId11"/>
    <p:sldId id="260" r:id="rId12"/>
    <p:sldId id="27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8260-2FC3-4F09-80E0-ADE5BA125475}" type="datetimeFigureOut">
              <a:rPr lang="en-IN" smtClean="0"/>
              <a:t>02-06-2020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504D-91E9-44C8-9614-AE6918752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589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8260-2FC3-4F09-80E0-ADE5BA125475}" type="datetimeFigureOut">
              <a:rPr lang="en-IN" smtClean="0"/>
              <a:t>02-06-2020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504D-91E9-44C8-9614-AE6918752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495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8260-2FC3-4F09-80E0-ADE5BA125475}" type="datetimeFigureOut">
              <a:rPr lang="en-IN" smtClean="0"/>
              <a:t>02-06-2020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504D-91E9-44C8-9614-AE6918752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719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8260-2FC3-4F09-80E0-ADE5BA125475}" type="datetimeFigureOut">
              <a:rPr lang="en-IN" smtClean="0"/>
              <a:t>02-06-2020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504D-91E9-44C8-9614-AE6918752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549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8260-2FC3-4F09-80E0-ADE5BA125475}" type="datetimeFigureOut">
              <a:rPr lang="en-IN" smtClean="0"/>
              <a:t>02-06-2020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504D-91E9-44C8-9614-AE6918752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6203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8260-2FC3-4F09-80E0-ADE5BA125475}" type="datetimeFigureOut">
              <a:rPr lang="en-IN" smtClean="0"/>
              <a:t>02-06-2020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504D-91E9-44C8-9614-AE6918752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400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8260-2FC3-4F09-80E0-ADE5BA125475}" type="datetimeFigureOut">
              <a:rPr lang="en-IN" smtClean="0"/>
              <a:t>02-06-2020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504D-91E9-44C8-9614-AE6918752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1173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8260-2FC3-4F09-80E0-ADE5BA125475}" type="datetimeFigureOut">
              <a:rPr lang="en-IN" smtClean="0"/>
              <a:t>02-06-2020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504D-91E9-44C8-9614-AE6918752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5214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8260-2FC3-4F09-80E0-ADE5BA125475}" type="datetimeFigureOut">
              <a:rPr lang="en-IN" smtClean="0"/>
              <a:t>02-06-2020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504D-91E9-44C8-9614-AE6918752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752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8260-2FC3-4F09-80E0-ADE5BA125475}" type="datetimeFigureOut">
              <a:rPr lang="en-IN" smtClean="0"/>
              <a:t>02-06-2020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504D-91E9-44C8-9614-AE6918752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5449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8260-2FC3-4F09-80E0-ADE5BA125475}" type="datetimeFigureOut">
              <a:rPr lang="en-IN" smtClean="0"/>
              <a:t>02-06-2020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504D-91E9-44C8-9614-AE6918752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29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C8260-2FC3-4F09-80E0-ADE5BA125475}" type="datetimeFigureOut">
              <a:rPr lang="en-IN" smtClean="0"/>
              <a:t>02-06-2020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5504D-91E9-44C8-9614-AE6918752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367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5673" y="533400"/>
            <a:ext cx="874221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GENETICS &amp; BREEDING </a:t>
            </a:r>
            <a:b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–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Animal &amp; Population Genetics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– 2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Error &amp; Coefficient of Variation %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K G Mandal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Animal Genetics &amp; Breeding </a:t>
            </a: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College, Patna </a:t>
            </a: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Animal Sciences University, Patna 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69739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2511"/>
          </a:xfrm>
        </p:spPr>
        <p:txBody>
          <a:bodyPr/>
          <a:lstStyle/>
          <a:p>
            <a:pPr algn="ctr"/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Coefficient of Variation Percentage</a:t>
            </a:r>
            <a:endParaRPr lang="en-I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77636"/>
                <a:ext cx="10515600" cy="531025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IN" sz="32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Coefficient of variation (CV):</a:t>
                </a:r>
                <a:endParaRPr lang="en-IN" sz="3200" dirty="0" smtClean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3200" b="1" dirty="0">
                    <a:latin typeface="Comic Sans MS" panose="030F0702030302020204" pitchFamily="66" charset="0"/>
                  </a:rPr>
                  <a:t>	</a:t>
                </a:r>
                <a:r>
                  <a:rPr lang="en-IN" sz="3200" dirty="0" smtClean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It is the ratio of standard deviation (SD) to the mean. </a:t>
                </a:r>
                <a:endParaRPr lang="en-IN" b="1" dirty="0" smtClean="0">
                  <a:solidFill>
                    <a:srgbClr val="00B05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IN" sz="3200" b="1" dirty="0">
                    <a:latin typeface="Comic Sans MS" panose="030F0702030302020204" pitchFamily="66" charset="0"/>
                  </a:rPr>
                  <a:t> </a:t>
                </a:r>
                <a:r>
                  <a:rPr lang="en-IN" sz="3200" b="1" dirty="0" smtClean="0">
                    <a:latin typeface="Comic Sans MS" panose="030F0702030302020204" pitchFamily="66" charset="0"/>
                  </a:rPr>
                  <a:t>	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It is always expressed in percentage (%).</a:t>
                </a:r>
              </a:p>
              <a:p>
                <a:endParaRPr lang="en-IN" sz="32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	</a:t>
                </a:r>
                <a:r>
                  <a:rPr lang="en-IN" sz="3200" dirty="0" smtClean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CV% =</a:t>
                </a:r>
                <a:r>
                  <a:rPr lang="en-IN" sz="3200" b="1" dirty="0" smtClean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𝑺𝑫</m:t>
                        </m:r>
                      </m:num>
                      <m:den>
                        <m:r>
                          <a:rPr lang="en-IN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IN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den>
                    </m:f>
                  </m:oMath>
                </a14:m>
                <a:r>
                  <a:rPr lang="en-IN" sz="3200" b="1" dirty="0" smtClean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IN" sz="3200" dirty="0" smtClean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x 100 % 	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	&amp; </a:t>
                </a:r>
                <a:r>
                  <a:rPr lang="en-IN" sz="3200" dirty="0" smtClean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SD = + </a:t>
                </a:r>
                <a14:m>
                  <m:oMath xmlns:m="http://schemas.openxmlformats.org/officeDocument/2006/math">
                    <m:r>
                      <a:rPr lang="en-IN" sz="32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r>
                  <a:rPr lang="en-IN" sz="3200" dirty="0" smtClean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variance</a:t>
                </a:r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r>
                  <a:rPr lang="en-IN" sz="3200" dirty="0">
                    <a:latin typeface="Comic Sans MS" panose="030F0702030302020204" pitchFamily="66" charset="0"/>
                  </a:rPr>
                  <a:t> </a:t>
                </a:r>
                <a:r>
                  <a:rPr lang="en-IN" sz="3200" dirty="0" smtClean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If in a particular group the CV % is less, then it is suggestive that the data are more consistent and reliable.</a:t>
                </a:r>
              </a:p>
              <a:p>
                <a:r>
                  <a:rPr lang="en-IN" sz="3200" dirty="0" smtClean="0">
                    <a:latin typeface="Comic Sans MS" panose="030F0702030302020204" pitchFamily="66" charset="0"/>
                  </a:rPr>
                  <a:t>The concept of CV% was given by </a:t>
                </a:r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Karl Pearson.</a:t>
                </a:r>
              </a:p>
              <a:p>
                <a:pPr marL="0" indent="0">
                  <a:buNone/>
                </a:pPr>
                <a:endParaRPr lang="en-IN" sz="32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77636"/>
                <a:ext cx="10515600" cy="5310250"/>
              </a:xfrm>
              <a:blipFill>
                <a:blip r:embed="rId2"/>
                <a:stretch>
                  <a:fillRect l="-1507" t="-3215" r="-11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8937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sz="3200" b="1" dirty="0" smtClean="0">
                <a:solidFill>
                  <a:srgbClr val="C00000"/>
                </a:solidFill>
                <a:latin typeface="Comic Sans MS" pitchFamily="66" charset="0"/>
              </a:rPr>
              <a:t>Merit of CV%</a:t>
            </a:r>
            <a:endParaRPr lang="en-IN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Independent of unit</a:t>
            </a:r>
            <a:r>
              <a:rPr lang="en-IN" dirty="0" smtClean="0">
                <a:latin typeface="Comic Sans MS" pitchFamily="66" charset="0"/>
              </a:rPr>
              <a:t> i.e., no unit but expressed in %</a:t>
            </a:r>
          </a:p>
          <a:p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Used to compare the variability of two or more than two sets of data</a:t>
            </a:r>
          </a:p>
          <a:p>
            <a:r>
              <a:rPr lang="en-IN" dirty="0" smtClean="0">
                <a:latin typeface="Comic Sans MS" pitchFamily="66" charset="0"/>
              </a:rPr>
              <a:t>Used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to compare the variability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when different sets of data have different units.</a:t>
            </a:r>
          </a:p>
          <a:p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Based on each and every item of the of the set of data.</a:t>
            </a:r>
          </a:p>
          <a:p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Less affected by sampling fluctuation.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46585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8629"/>
            <a:ext cx="10515600" cy="5538334"/>
          </a:xfrm>
        </p:spPr>
        <p:txBody>
          <a:bodyPr/>
          <a:lstStyle/>
          <a:p>
            <a:pPr marL="0" indent="0">
              <a:buNone/>
            </a:pPr>
            <a:endParaRPr lang="en-IN" sz="115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115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THANK YOU</a:t>
            </a:r>
            <a:endParaRPr lang="en-IN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5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111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Standard Error</a:t>
            </a:r>
            <a:endParaRPr lang="en-I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430982"/>
          </a:xfrm>
        </p:spPr>
        <p:txBody>
          <a:bodyPr/>
          <a:lstStyle/>
          <a:p>
            <a:pPr marL="0" indent="0">
              <a:buNone/>
            </a:pP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Standard Error:</a:t>
            </a:r>
            <a:endParaRPr lang="en-IN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dirty="0" smtClean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It is the ratio of Standard Deviation (SD) and the square root of total number of observation.</a:t>
            </a:r>
          </a:p>
          <a:p>
            <a:pPr marL="0" indent="0" algn="just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It is also called as the S.D. of the mean.</a:t>
            </a:r>
          </a:p>
          <a:p>
            <a:pPr marL="0" indent="0" algn="just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standard error (S.E.) together with mean (X ± SE) describes the true mean of the population.</a:t>
            </a:r>
          </a:p>
          <a:p>
            <a:pPr marL="0" indent="0" algn="just">
              <a:buNone/>
            </a:pPr>
            <a:r>
              <a:rPr lang="en-IN" dirty="0" smtClean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SE tells about the reliability of the mean of that sample from which it was estimated.</a:t>
            </a:r>
          </a:p>
          <a:p>
            <a:pPr marL="0" indent="0" algn="just">
              <a:buNone/>
            </a:pP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SE of the mean is a measure of spread of the means estimated from a number of samples drawn from a large population.</a:t>
            </a: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947564" y="2881745"/>
            <a:ext cx="27709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498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3345"/>
            <a:ext cx="10515600" cy="5733618"/>
          </a:xfrm>
        </p:spPr>
        <p:txBody>
          <a:bodyPr/>
          <a:lstStyle/>
          <a:p>
            <a:pPr algn="just"/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It is logical to think over reliability of the sample mean as a true representative of the population mean. </a:t>
            </a:r>
            <a:endParaRPr lang="en-IN" sz="32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However, </a:t>
            </a:r>
            <a:r>
              <a:rPr lang="en-IN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 reliability of the mean depends on: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</a:t>
            </a:r>
            <a:r>
              <a:rPr lang="en-IN" sz="3200" dirty="0" err="1" smtClean="0">
                <a:latin typeface="Comic Sans MS" panose="030F0702030302020204" pitchFamily="66" charset="0"/>
              </a:rPr>
              <a:t>i</a:t>
            </a:r>
            <a:r>
              <a:rPr lang="en-IN" sz="3200" dirty="0" smtClean="0">
                <a:latin typeface="Comic Sans MS" panose="030F0702030302020204" pitchFamily="66" charset="0"/>
              </a:rPr>
              <a:t>)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amount of variation in the population</a:t>
            </a:r>
            <a:r>
              <a:rPr lang="en-IN" sz="3200" dirty="0" smtClean="0">
                <a:latin typeface="Comic Sans MS" panose="030F0702030302020204" pitchFamily="66" charset="0"/>
              </a:rPr>
              <a:t> &amp;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ii) </a:t>
            </a: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sample size</a:t>
            </a:r>
            <a:r>
              <a:rPr lang="en-IN" sz="3200" dirty="0" smtClean="0">
                <a:latin typeface="Comic Sans MS" panose="030F0702030302020204" pitchFamily="66" charset="0"/>
              </a:rPr>
              <a:t> i.e., no. of observations taken</a:t>
            </a:r>
          </a:p>
          <a:p>
            <a:pPr algn="just"/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 sample mean has a certain error</a:t>
            </a:r>
            <a:r>
              <a:rPr lang="en-IN" sz="3200" dirty="0" smtClean="0">
                <a:latin typeface="Comic Sans MS" panose="030F0702030302020204" pitchFamily="66" charset="0"/>
              </a:rPr>
              <a:t> depending upon the : 	</a:t>
            </a:r>
            <a:r>
              <a:rPr lang="en-IN" sz="3200" dirty="0" err="1" smtClean="0">
                <a:latin typeface="Comic Sans MS" panose="030F0702030302020204" pitchFamily="66" charset="0"/>
              </a:rPr>
              <a:t>i</a:t>
            </a:r>
            <a:r>
              <a:rPr lang="en-IN" sz="3200" dirty="0" smtClean="0">
                <a:latin typeface="Comic Sans MS" panose="030F0702030302020204" pitchFamily="66" charset="0"/>
              </a:rPr>
              <a:t>)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no. of individuals included in a sample </a:t>
            </a:r>
            <a:r>
              <a:rPr lang="en-IN" sz="3200" dirty="0" smtClean="0">
                <a:latin typeface="Comic Sans MS" panose="030F0702030302020204" pitchFamily="66" charset="0"/>
              </a:rPr>
              <a:t>&amp;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ii) 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sampling procedure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182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4182"/>
            <a:ext cx="10515600" cy="5622781"/>
          </a:xfrm>
        </p:spPr>
        <p:txBody>
          <a:bodyPr/>
          <a:lstStyle/>
          <a:p>
            <a:pPr algn="just"/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>
                <a:solidFill>
                  <a:srgbClr val="00B0F0"/>
                </a:solidFill>
                <a:latin typeface="Comic Sans MS" panose="030F0702030302020204" pitchFamily="66" charset="0"/>
              </a:rPr>
              <a:t>If the entire population is divided into a 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large number of samples with N number of observation per sample and standard deviation, 6,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then mean of the population is obtained with its standard deviation 6/√N.</a:t>
            </a:r>
          </a:p>
          <a:p>
            <a:pPr algn="just"/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This expression is a measure of error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with which a sample estimates the population mean.</a:t>
            </a:r>
          </a:p>
          <a:p>
            <a:pPr algn="just"/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This is called the </a:t>
            </a:r>
            <a:r>
              <a:rPr lang="en-IN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standard error of the mean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or simply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standard error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and it is given with the mean value. 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As for example,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(X ± SE).</a:t>
            </a:r>
            <a:endParaRPr lang="en-IN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126182" y="5278581"/>
            <a:ext cx="27709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69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71055"/>
                <a:ext cx="10515600" cy="5705908"/>
              </a:xfrm>
            </p:spPr>
            <p:txBody>
              <a:bodyPr>
                <a:normAutofit/>
              </a:bodyPr>
              <a:lstStyle/>
              <a:p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The </a:t>
                </a:r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standard error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is thus obtained </a:t>
                </a:r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by </a:t>
                </a:r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dividing the 6 (SD)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of the distribution </a:t>
                </a:r>
                <a:r>
                  <a:rPr lang="en-IN" sz="3200" dirty="0" smtClean="0">
                    <a:solidFill>
                      <a:schemeClr val="accent6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by square root of the number of observation in the sample.</a:t>
                </a:r>
                <a:endParaRPr lang="en-IN" dirty="0" smtClean="0">
                  <a:solidFill>
                    <a:schemeClr val="accent6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Hence, </a:t>
                </a:r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SE =</a:t>
                </a:r>
                <a:r>
                  <a:rPr lang="en-IN" sz="32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𝑺𝑫</m:t>
                        </m:r>
                      </m:num>
                      <m:den>
                        <m:r>
                          <a:rPr lang="en-IN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IN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den>
                    </m:f>
                  </m:oMath>
                </a14:m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IN" sz="3200" dirty="0" smtClean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SD = + </a:t>
                </a:r>
                <a14:m>
                  <m:oMath xmlns:m="http://schemas.openxmlformats.org/officeDocument/2006/math">
                    <m:r>
                      <a:rPr lang="en-IN" sz="32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r>
                  <a:rPr lang="en-IN" sz="3200" dirty="0" smtClean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variance</a:t>
                </a:r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Variance = [∑x</a:t>
                </a:r>
                <a:r>
                  <a:rPr lang="en-IN" sz="3200" baseline="30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– (∑x)</a:t>
                </a:r>
                <a:r>
                  <a:rPr lang="en-IN" sz="3200" baseline="30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/ N] / (N – 1)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71055"/>
                <a:ext cx="10515600" cy="5705908"/>
              </a:xfrm>
              <a:blipFill>
                <a:blip r:embed="rId2"/>
                <a:stretch>
                  <a:fillRect l="-1333" t="-224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9117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745" y="568037"/>
            <a:ext cx="10758055" cy="5721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600" b="1" dirty="0" smtClean="0">
                <a:latin typeface="Comic Sans MS" panose="030F0702030302020204" pitchFamily="66" charset="0"/>
              </a:rPr>
              <a:t>Use of Standard Error:</a:t>
            </a:r>
            <a:endParaRPr lang="en-IN" sz="36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1.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To measure the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precision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of sample statistic </a:t>
            </a:r>
            <a:r>
              <a:rPr lang="en-IN" sz="3200" dirty="0" smtClean="0">
                <a:latin typeface="Comic Sans MS" panose="030F0702030302020204" pitchFamily="66" charset="0"/>
              </a:rPr>
              <a:t>i.e., the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sample mean.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Higher the standard error lower is the precision of statistic.</a:t>
            </a:r>
            <a:r>
              <a:rPr lang="en-IN" sz="3200" dirty="0" smtClean="0">
                <a:latin typeface="Comic Sans MS" panose="030F0702030302020204" pitchFamily="66" charset="0"/>
              </a:rPr>
              <a:t> It indicates that the </a:t>
            </a: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data are not consistent.</a:t>
            </a:r>
          </a:p>
          <a:p>
            <a:pPr marL="0" indent="0" algn="just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2. The 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S.E. indicates the reliability of the mean</a:t>
            </a:r>
            <a:r>
              <a:rPr lang="en-IN" sz="3200" dirty="0" smtClean="0">
                <a:latin typeface="Comic Sans MS" panose="030F0702030302020204" pitchFamily="66" charset="0"/>
              </a:rPr>
              <a:t>. However, 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reliability of the mean depends on the sample size.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868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417" y="554182"/>
            <a:ext cx="10155383" cy="5622781"/>
          </a:xfrm>
        </p:spPr>
        <p:txBody>
          <a:bodyPr>
            <a:normAutofit/>
          </a:bodyPr>
          <a:lstStyle/>
          <a:p>
            <a:pPr algn="just"/>
            <a:r>
              <a:rPr lang="en-IN" sz="3200" dirty="0" smtClean="0">
                <a:latin typeface="Comic Sans MS" panose="030F0702030302020204" pitchFamily="66" charset="0"/>
              </a:rPr>
              <a:t>3.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To fix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confidence limit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for the population parameters.</a:t>
            </a:r>
          </a:p>
          <a:p>
            <a:pPr marL="0" indent="0" algn="just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</a:t>
            </a:r>
            <a:r>
              <a:rPr lang="en-IN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95% confidence limit:</a:t>
            </a:r>
          </a:p>
          <a:p>
            <a:pPr marL="0" indent="0" algn="just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Mean ± 1.96 SE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should include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95%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of the means.</a:t>
            </a:r>
          </a:p>
          <a:p>
            <a:pPr marL="0" indent="0" algn="just">
              <a:buNone/>
            </a:pP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Lower limit = mean – 1.96 SE of mean</a:t>
            </a:r>
          </a:p>
          <a:p>
            <a:pPr marL="0" indent="0" algn="just">
              <a:buNone/>
            </a:pP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Upper limit = mean + 1.96 SE of mean</a:t>
            </a:r>
          </a:p>
          <a:p>
            <a:pPr marL="0" indent="0" algn="just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It means that </a:t>
            </a: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if a large number of samples are drawn from a population</a:t>
            </a:r>
            <a:r>
              <a:rPr lang="en-IN" sz="3200" dirty="0" smtClean="0">
                <a:latin typeface="Comic Sans MS" panose="030F0702030302020204" pitchFamily="66" charset="0"/>
              </a:rPr>
              <a:t>, about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95% of them will have a value in the range between the sample mean ± 1.96 SE</a:t>
            </a:r>
            <a:r>
              <a:rPr lang="en-IN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of mean</a:t>
            </a:r>
            <a:r>
              <a:rPr lang="en-IN" sz="32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642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1164"/>
            <a:ext cx="10515600" cy="55257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99% confidence limit:</a:t>
            </a:r>
          </a:p>
          <a:p>
            <a:pPr marL="0" indent="0" algn="just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Mean ± 2.58 SE should include 99% of the means.</a:t>
            </a:r>
          </a:p>
          <a:p>
            <a:pPr marL="0" indent="0" algn="just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Lower limit = mean – 2.58 SE of mean</a:t>
            </a:r>
          </a:p>
          <a:p>
            <a:pPr marL="0" indent="0" algn="just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Upper limit = mean + 2.58 SE of mean</a:t>
            </a:r>
          </a:p>
          <a:p>
            <a:pPr marL="0" indent="0" algn="just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It means that if a large number of samples are drawn from a population, about 99% of them will have a value in the range between the sample mean ± 2.58 SE of mean</a:t>
            </a:r>
            <a:r>
              <a:rPr lang="en-IN" sz="32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Example: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at 95% confidence limit</a:t>
            </a:r>
          </a:p>
          <a:p>
            <a:pPr marL="0" indent="0" algn="just">
              <a:buNone/>
            </a:pPr>
            <a:r>
              <a:rPr lang="en-IN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Mean body wt. of chicken at 12 weeks 1500 ± 50g</a:t>
            </a:r>
          </a:p>
          <a:p>
            <a:pPr marL="0" indent="0" algn="just">
              <a:buNone/>
            </a:pPr>
            <a:r>
              <a:rPr lang="en-IN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Lower limit 1500 – 1.96x50 = 1402g</a:t>
            </a:r>
          </a:p>
          <a:p>
            <a:pPr marL="0" indent="0" algn="just">
              <a:buNone/>
            </a:pPr>
            <a:r>
              <a:rPr lang="en-IN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Upper limit 1500 + 1.96x50 = 1598g</a:t>
            </a:r>
            <a:endParaRPr lang="en-IN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556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0327"/>
            <a:ext cx="10515600" cy="5636636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dirty="0">
                <a:latin typeface="Comic Sans MS" panose="030F0702030302020204" pitchFamily="66" charset="0"/>
              </a:rPr>
              <a:t>4.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To determine the size of the sample required to achieve the desired precision.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3600" dirty="0">
                <a:latin typeface="Comic Sans MS" panose="030F0702030302020204" pitchFamily="66" charset="0"/>
              </a:rPr>
              <a:t>5. </a:t>
            </a:r>
            <a:r>
              <a:rPr lang="en-IN" sz="3600" dirty="0">
                <a:solidFill>
                  <a:srgbClr val="7030A0"/>
                </a:solidFill>
                <a:latin typeface="Comic Sans MS" panose="030F0702030302020204" pitchFamily="66" charset="0"/>
              </a:rPr>
              <a:t>To compute test of significance for significant difference between two means</a:t>
            </a:r>
            <a:r>
              <a:rPr lang="en-IN" sz="36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600" dirty="0">
                <a:solidFill>
                  <a:srgbClr val="7030A0"/>
                </a:solidFill>
                <a:latin typeface="Comic Sans MS" panose="030F0702030302020204" pitchFamily="66" charset="0"/>
              </a:rPr>
              <a:t>	</a:t>
            </a:r>
            <a:r>
              <a:rPr lang="en-IN" sz="3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The standard errors of two independent means can be used to determine the test of significance of the difference between the two means.</a:t>
            </a:r>
            <a:endParaRPr lang="en-IN" sz="36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600" dirty="0" smtClean="0">
                <a:latin typeface="Comic Sans MS" panose="030F0702030302020204" pitchFamily="66" charset="0"/>
              </a:rPr>
              <a:t>	</a:t>
            </a: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If the difference between the two means is about twice than the SD or SE of difference, it is then taken as a significant difference between the two </a:t>
            </a: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means at 5% level of probability.</a:t>
            </a:r>
            <a:endParaRPr lang="en-IN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915101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323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Comic Sans MS</vt:lpstr>
      <vt:lpstr>Times New Roman</vt:lpstr>
      <vt:lpstr>Office Theme</vt:lpstr>
      <vt:lpstr>PowerPoint Presentation</vt:lpstr>
      <vt:lpstr>Standard Error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Coefficient of Variation Percentage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2020-06-01T05:14:21Z</dcterms:created>
  <dcterms:modified xsi:type="dcterms:W3CDTF">2020-06-02T02:44:25Z</dcterms:modified>
</cp:coreProperties>
</file>