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85800"/>
            <a:ext cx="81534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sz="1350" b="1" dirty="0"/>
          </a:p>
        </p:txBody>
      </p:sp>
    </p:spTree>
    <p:extLst>
      <p:ext uri="{BB962C8B-B14F-4D97-AF65-F5344CB8AC3E}">
        <p14:creationId xmlns:p14="http://schemas.microsoft.com/office/powerpoint/2010/main" val="39149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r</a:t>
            </a:r>
            <a:r>
              <a:rPr lang="en-IN" baseline="-25000" dirty="0" err="1" smtClean="0"/>
              <a:t>XY</a:t>
            </a:r>
            <a:r>
              <a:rPr lang="en-IN" dirty="0" smtClean="0"/>
              <a:t> = 	</a:t>
            </a:r>
            <a:r>
              <a:rPr lang="en-IN" dirty="0" smtClean="0">
                <a:latin typeface="Comic Sans MS" pitchFamily="66" charset="0"/>
              </a:rPr>
              <a:t>[∑</a:t>
            </a:r>
            <a:r>
              <a:rPr lang="en-IN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– (∑x)(∑y)/N] </a:t>
            </a:r>
            <a:endParaRPr lang="en-IN" dirty="0" smtClean="0"/>
          </a:p>
          <a:p>
            <a:pPr>
              <a:buNone/>
            </a:pPr>
            <a:r>
              <a:rPr lang="en-IN" baseline="-25000" dirty="0" smtClean="0"/>
              <a:t>		------------------------------------------------------------------------------</a:t>
            </a:r>
          </a:p>
          <a:p>
            <a:pPr>
              <a:buNone/>
            </a:pPr>
            <a:r>
              <a:rPr lang="en-IN" baseline="-25000" dirty="0" smtClean="0"/>
              <a:t> </a:t>
            </a:r>
            <a:r>
              <a:rPr lang="en-IN" dirty="0" smtClean="0"/>
              <a:t> 		</a:t>
            </a:r>
            <a:r>
              <a:rPr lang="en-IN" sz="3600" baseline="-25000" dirty="0" smtClean="0"/>
              <a:t>√</a:t>
            </a:r>
            <a:r>
              <a:rPr lang="en-IN" sz="36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[[∑x</a:t>
            </a:r>
            <a:r>
              <a:rPr lang="en-IN" sz="2800" baseline="30000" dirty="0" smtClean="0">
                <a:latin typeface="Comic Sans MS" pitchFamily="66" charset="0"/>
              </a:rPr>
              <a:t>2 </a:t>
            </a:r>
            <a:r>
              <a:rPr lang="en-IN" sz="2800" dirty="0" smtClean="0">
                <a:latin typeface="Comic Sans MS" pitchFamily="66" charset="0"/>
              </a:rPr>
              <a:t> - (∑x)</a:t>
            </a:r>
            <a:r>
              <a:rPr lang="en-IN" sz="2800" baseline="30000" dirty="0" smtClean="0">
                <a:latin typeface="Comic Sans MS" pitchFamily="66" charset="0"/>
              </a:rPr>
              <a:t>2</a:t>
            </a:r>
            <a:r>
              <a:rPr lang="en-IN" sz="2800" dirty="0" smtClean="0">
                <a:latin typeface="Comic Sans MS" pitchFamily="66" charset="0"/>
              </a:rPr>
              <a:t> ] /N]</a:t>
            </a:r>
            <a:r>
              <a:rPr lang="en-IN" sz="36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[[∑y</a:t>
            </a:r>
            <a:r>
              <a:rPr lang="en-IN" sz="2800" baseline="30000" dirty="0" smtClean="0">
                <a:latin typeface="Comic Sans MS" pitchFamily="66" charset="0"/>
              </a:rPr>
              <a:t>2 </a:t>
            </a:r>
            <a:r>
              <a:rPr lang="en-IN" sz="2800" dirty="0" smtClean="0">
                <a:latin typeface="Comic Sans MS" pitchFamily="66" charset="0"/>
              </a:rPr>
              <a:t> - (∑y)</a:t>
            </a:r>
            <a:r>
              <a:rPr lang="en-IN" sz="2800" baseline="30000" dirty="0" smtClean="0">
                <a:latin typeface="Comic Sans MS" pitchFamily="66" charset="0"/>
              </a:rPr>
              <a:t>2</a:t>
            </a:r>
            <a:r>
              <a:rPr lang="en-IN" sz="2800" dirty="0" smtClean="0">
                <a:latin typeface="Comic Sans MS" pitchFamily="66" charset="0"/>
              </a:rPr>
              <a:t> ] /N]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Where, N = pair number of observation</a:t>
            </a: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Properties of correlation coefficient: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Ranges from -1 to +1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(ii) Pure number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(iii) No unit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(iv) + 1 is perfect positive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(v)  - 1 is perfect negative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(vi) when r = 0, it means no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(vii)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yx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Other methods</a:t>
            </a:r>
            <a:r>
              <a:rPr lang="en-IN" dirty="0" smtClean="0">
                <a:latin typeface="Comic Sans MS" pitchFamily="66" charset="0"/>
              </a:rPr>
              <a:t> to estimate Coefficient of Correlation: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2.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Scatter diagram</a:t>
            </a:r>
            <a:r>
              <a:rPr lang="en-IN" dirty="0" smtClean="0">
                <a:latin typeface="Comic Sans MS" pitchFamily="66" charset="0"/>
              </a:rPr>
              <a:t>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3.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Graphic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4.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Rank correlation</a:t>
            </a:r>
            <a:r>
              <a:rPr lang="en-IN" dirty="0" smtClean="0">
                <a:latin typeface="Comic Sans MS" pitchFamily="66" charset="0"/>
              </a:rPr>
              <a:t>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5.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Least squares</a:t>
            </a:r>
            <a:r>
              <a:rPr lang="en-IN" dirty="0" smtClean="0">
                <a:latin typeface="Comic Sans MS" pitchFamily="66" charset="0"/>
              </a:rPr>
              <a:t> method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Rank correlation: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)It measures the degree of association between the ranks of two variables.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ii) Concept given by Spearman.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iii) No unit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iv) Ranges from -1 to + 1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6∑di</a:t>
            </a:r>
            <a:r>
              <a:rPr lang="en-IN" baseline="30000" dirty="0" smtClean="0">
                <a:latin typeface="Comic Sans MS" pitchFamily="66" charset="0"/>
              </a:rPr>
              <a:t>2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R = 1 -  -------------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n(n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– 1)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Where,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err="1" smtClean="0">
                <a:latin typeface="Comic Sans MS" pitchFamily="66" charset="0"/>
              </a:rPr>
              <a:t>di</a:t>
            </a:r>
            <a:r>
              <a:rPr lang="en-IN" dirty="0" smtClean="0">
                <a:latin typeface="Comic Sans MS" pitchFamily="66" charset="0"/>
              </a:rPr>
              <a:t> = xi – </a:t>
            </a:r>
            <a:r>
              <a:rPr lang="en-IN" dirty="0" err="1" smtClean="0">
                <a:latin typeface="Comic Sans MS" pitchFamily="66" charset="0"/>
              </a:rPr>
              <a:t>yi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xi = </a:t>
            </a:r>
            <a:r>
              <a:rPr lang="en-IN" dirty="0" err="1" smtClean="0">
                <a:latin typeface="Comic Sans MS" pitchFamily="66" charset="0"/>
              </a:rPr>
              <a:t>ith</a:t>
            </a:r>
            <a:r>
              <a:rPr lang="en-IN" dirty="0" smtClean="0">
                <a:latin typeface="Comic Sans MS" pitchFamily="66" charset="0"/>
              </a:rPr>
              <a:t> rank of x variable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err="1" smtClean="0">
                <a:latin typeface="Comic Sans MS" pitchFamily="66" charset="0"/>
              </a:rPr>
              <a:t>yi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ith</a:t>
            </a:r>
            <a:r>
              <a:rPr lang="en-IN" dirty="0" smtClean="0">
                <a:latin typeface="Comic Sans MS" pitchFamily="66" charset="0"/>
              </a:rPr>
              <a:t> rank of y variable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n  = pair number of observation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∑</a:t>
            </a:r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di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745163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Example:</a:t>
            </a: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R = 1 - 6*26/6(36 – 1) = 1 – 26/35 = (35 – 26)/35 = 0.25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602" cy="36924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0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57834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AGB 605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Mid-term (x)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Rank (Xi)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Final (y)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Rank (Yi)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>
                          <a:latin typeface="Comic Sans MS" pitchFamily="66" charset="0"/>
                        </a:rPr>
                        <a:t>di</a:t>
                      </a:r>
                      <a:r>
                        <a:rPr lang="en-IN" dirty="0" smtClean="0">
                          <a:latin typeface="Comic Sans MS" pitchFamily="66" charset="0"/>
                        </a:rPr>
                        <a:t> = xi – </a:t>
                      </a:r>
                      <a:r>
                        <a:rPr lang="en-IN" dirty="0" err="1" smtClean="0">
                          <a:latin typeface="Comic Sans MS" pitchFamily="66" charset="0"/>
                        </a:rPr>
                        <a:t>yi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di</a:t>
                      </a:r>
                      <a:r>
                        <a:rPr lang="en-IN" baseline="30000" dirty="0" smtClean="0">
                          <a:latin typeface="Comic Sans MS" pitchFamily="66" charset="0"/>
                        </a:rPr>
                        <a:t>2</a:t>
                      </a:r>
                      <a:endParaRPr lang="en-IN" baseline="30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A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B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4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C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90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3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D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E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3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76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F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131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Total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∑</a:t>
                      </a:r>
                      <a:r>
                        <a:rPr lang="en-IN" b="1" dirty="0" err="1" smtClean="0">
                          <a:latin typeface="Comic Sans MS" pitchFamily="66" charset="0"/>
                        </a:rPr>
                        <a:t>di</a:t>
                      </a:r>
                      <a:r>
                        <a:rPr lang="en-IN" b="1" dirty="0" smtClean="0">
                          <a:latin typeface="Comic Sans MS" pitchFamily="66" charset="0"/>
                        </a:rPr>
                        <a:t> = 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∑di2= 26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Standard Error (S.E.) of r</a:t>
            </a:r>
            <a:r>
              <a:rPr lang="en-IN" b="1" dirty="0" smtClean="0">
                <a:latin typeface="Comic Sans MS" pitchFamily="66" charset="0"/>
              </a:rPr>
              <a:t> 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S. E. of r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(1-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)/ √N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    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Probable Error (P.E.) of r</a:t>
            </a:r>
            <a:r>
              <a:rPr lang="en-IN" b="1" dirty="0" smtClean="0">
                <a:latin typeface="Comic Sans MS" pitchFamily="66" charset="0"/>
              </a:rPr>
              <a:t> 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P.E.(r)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0.6745 (1 –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)/ √N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If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r &lt; PE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</a:t>
            </a:r>
            <a:r>
              <a:rPr lang="en-IN" dirty="0" smtClean="0">
                <a:latin typeface="Comic Sans MS" pitchFamily="66" charset="0"/>
              </a:rPr>
              <a:t> there is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no correlation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If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r &gt; 6PE</a:t>
            </a:r>
            <a:r>
              <a:rPr lang="en-IN" dirty="0" smtClean="0">
                <a:latin typeface="Comic Sans MS" pitchFamily="66" charset="0"/>
              </a:rPr>
              <a:t>, the coefficient of correlation is said to be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certain and significant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Test of significance: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 Coefficient of correlation is tested through t – test at N – 2 </a:t>
            </a:r>
            <a:r>
              <a:rPr lang="en-IN" dirty="0" err="1" smtClean="0">
                <a:latin typeface="Comic Sans MS" pitchFamily="66" charset="0"/>
              </a:rPr>
              <a:t>d.f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T- test: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t (N-2) </a:t>
            </a:r>
            <a:r>
              <a:rPr lang="en-IN" dirty="0" err="1" smtClean="0">
                <a:solidFill>
                  <a:srgbClr val="002060"/>
                </a:solidFill>
                <a:latin typeface="Comic Sans MS" pitchFamily="66" charset="0"/>
              </a:rPr>
              <a:t>d.f</a:t>
            </a:r>
            <a:r>
              <a:rPr lang="en-IN" dirty="0" smtClean="0">
                <a:latin typeface="Comic Sans MS" pitchFamily="66" charset="0"/>
              </a:rPr>
              <a:t>.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(</a:t>
            </a:r>
            <a:r>
              <a:rPr lang="en-IN" b="1" dirty="0" err="1" smtClean="0">
                <a:solidFill>
                  <a:srgbClr val="7030A0"/>
                </a:solidFill>
                <a:latin typeface="Comic Sans MS" pitchFamily="66" charset="0"/>
              </a:rPr>
              <a:t>r√N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 – 2) / (√1 –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Interpretation</a:t>
            </a:r>
            <a:r>
              <a:rPr lang="en-IN" b="1" dirty="0" smtClean="0">
                <a:latin typeface="Comic Sans MS" pitchFamily="66" charset="0"/>
              </a:rPr>
              <a:t> ?</a:t>
            </a:r>
          </a:p>
          <a:p>
            <a:pPr>
              <a:buNone/>
            </a:pPr>
            <a:endParaRPr lang="en-IN" b="1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2971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2971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Use of Correlation coefficient: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For prediction of future performance on the basis of past record.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y’ = Y – </a:t>
            </a:r>
            <a:r>
              <a:rPr lang="en-IN" dirty="0" err="1" smtClean="0">
                <a:latin typeface="Comic Sans MS" pitchFamily="66" charset="0"/>
              </a:rPr>
              <a:t>rSy</a:t>
            </a:r>
            <a:r>
              <a:rPr lang="en-IN" dirty="0" smtClean="0">
                <a:latin typeface="Comic Sans MS" pitchFamily="66" charset="0"/>
              </a:rPr>
              <a:t>/</a:t>
            </a:r>
            <a:r>
              <a:rPr lang="en-IN" dirty="0" err="1" smtClean="0">
                <a:latin typeface="Comic Sans MS" pitchFamily="66" charset="0"/>
              </a:rPr>
              <a:t>Sx</a:t>
            </a:r>
            <a:r>
              <a:rPr lang="en-IN" dirty="0" smtClean="0">
                <a:latin typeface="Comic Sans MS" pitchFamily="66" charset="0"/>
              </a:rPr>
              <a:t>(x – x)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Where,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y’ = predicted value of y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y = mean of y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r = correlation coefficient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x = mean of x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err="1" smtClean="0">
                <a:latin typeface="Comic Sans MS" pitchFamily="66" charset="0"/>
              </a:rPr>
              <a:t>Sx</a:t>
            </a:r>
            <a:r>
              <a:rPr lang="en-IN" dirty="0" smtClean="0">
                <a:latin typeface="Comic Sans MS" pitchFamily="66" charset="0"/>
              </a:rPr>
              <a:t> &amp; </a:t>
            </a:r>
            <a:r>
              <a:rPr lang="en-IN" dirty="0" err="1" smtClean="0">
                <a:latin typeface="Comic Sans MS" pitchFamily="66" charset="0"/>
              </a:rPr>
              <a:t>Sy</a:t>
            </a:r>
            <a:r>
              <a:rPr lang="en-IN" dirty="0" smtClean="0">
                <a:latin typeface="Comic Sans MS" pitchFamily="66" charset="0"/>
              </a:rPr>
              <a:t> = SD of x and y </a:t>
            </a:r>
            <a:r>
              <a:rPr lang="en-IN" dirty="0" smtClean="0">
                <a:latin typeface="Comic Sans MS" pitchFamily="66" charset="0"/>
              </a:rPr>
              <a:t>variable respectively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8" name="Minus 7"/>
          <p:cNvSpPr/>
          <p:nvPr/>
        </p:nvSpPr>
        <p:spPr>
          <a:xfrm flipH="1">
            <a:off x="4267200" y="20574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Minus 8"/>
          <p:cNvSpPr/>
          <p:nvPr/>
        </p:nvSpPr>
        <p:spPr>
          <a:xfrm flipH="1" flipV="1">
            <a:off x="1524000" y="1981200"/>
            <a:ext cx="3810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Minus 9"/>
          <p:cNvSpPr/>
          <p:nvPr/>
        </p:nvSpPr>
        <p:spPr>
          <a:xfrm>
            <a:off x="2362200" y="35814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Minus 10"/>
          <p:cNvSpPr/>
          <p:nvPr/>
        </p:nvSpPr>
        <p:spPr>
          <a:xfrm>
            <a:off x="2362200" y="45720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Minus 11"/>
          <p:cNvSpPr/>
          <p:nvPr/>
        </p:nvSpPr>
        <p:spPr>
          <a:xfrm flipH="1">
            <a:off x="5334000" y="2362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 algn="just">
              <a:buAutoNum type="arabicPeriod" startAt="2"/>
            </a:pPr>
            <a:r>
              <a:rPr lang="en-IN" dirty="0" smtClean="0">
                <a:latin typeface="Comic Sans MS" pitchFamily="66" charset="0"/>
              </a:rPr>
              <a:t>The coefficient of correlation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measures the degree of relationship</a:t>
            </a:r>
            <a:r>
              <a:rPr lang="en-IN" dirty="0" smtClean="0">
                <a:latin typeface="Comic Sans MS" pitchFamily="66" charset="0"/>
              </a:rPr>
              <a:t> between two characters.</a:t>
            </a:r>
          </a:p>
          <a:p>
            <a:pPr marL="514350" indent="-514350" algn="just">
              <a:buAutoNum type="arabicPeriod" startAt="3"/>
            </a:pPr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square of correlation coefficient</a:t>
            </a:r>
            <a:r>
              <a:rPr lang="en-IN" dirty="0" smtClean="0">
                <a:latin typeface="Comic Sans MS" pitchFamily="66" charset="0"/>
              </a:rPr>
              <a:t> between breeding value and phenotypic value (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IN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AP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measures the heritability.</a:t>
            </a: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 algn="just">
              <a:buAutoNum type="arabicPeriod" startAt="3"/>
            </a:pPr>
            <a:r>
              <a:rPr lang="en-IN" dirty="0" smtClean="0">
                <a:latin typeface="Comic Sans MS" pitchFamily="66" charset="0"/>
              </a:rPr>
              <a:t> It maintains relationship with regression.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byx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rxy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(6y/6x)</a:t>
            </a:r>
            <a:r>
              <a:rPr lang="en-IN" dirty="0" smtClean="0">
                <a:latin typeface="Comic Sans MS" pitchFamily="66" charset="0"/>
              </a:rPr>
              <a:t> &amp;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bxy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	=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rxy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(6x/6y)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Correlation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Correlation: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Association or relationship or interdependence between two or more variables.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Variables: </a:t>
            </a:r>
            <a:r>
              <a:rPr lang="en-IN" dirty="0" smtClean="0">
                <a:latin typeface="Comic Sans MS" pitchFamily="66" charset="0"/>
              </a:rPr>
              <a:t>Continuous and discrete 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Attributes:</a:t>
            </a:r>
            <a:r>
              <a:rPr lang="en-IN" dirty="0" smtClean="0">
                <a:latin typeface="Comic Sans MS" pitchFamily="66" charset="0"/>
              </a:rPr>
              <a:t> qualitative traits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Types of correlation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1.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direction: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Positive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 Negative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(iii) Zero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96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IN" sz="9600" b="1" dirty="0" smtClean="0">
                <a:solidFill>
                  <a:srgbClr val="00B0F0"/>
                </a:solidFill>
                <a:latin typeface="Comic Sans MS" pitchFamily="66" charset="0"/>
              </a:rPr>
              <a:t>THANK YOU</a:t>
            </a:r>
            <a:endParaRPr lang="en-IN" sz="5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2.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number of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Simple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	Multiple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(iii)  partial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3.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proportionate  change between two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Linear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 Non-linear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indent="-514350" algn="just">
              <a:buAutoNum type="alphaUcParenBoth"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direction: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Positive correlation</a:t>
            </a:r>
            <a:r>
              <a:rPr lang="en-IN" dirty="0" smtClean="0">
                <a:latin typeface="Comic Sans MS" pitchFamily="66" charset="0"/>
              </a:rPr>
              <a:t> – Both the variables move in the same direction.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</a:t>
            </a:r>
            <a:r>
              <a:rPr lang="en-IN" dirty="0" smtClean="0">
                <a:latin typeface="Comic Sans MS" pitchFamily="66" charset="0"/>
              </a:rPr>
              <a:t> – height and weight</a:t>
            </a:r>
          </a:p>
          <a:p>
            <a:pPr marL="514350" indent="-51435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Negative correlation</a:t>
            </a:r>
            <a:r>
              <a:rPr lang="en-IN" dirty="0" smtClean="0">
                <a:latin typeface="Comic Sans MS" pitchFamily="66" charset="0"/>
              </a:rPr>
              <a:t> – Both the variables move in the opposite direction.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</a:t>
            </a:r>
            <a:r>
              <a:rPr lang="en-IN" dirty="0" smtClean="0">
                <a:latin typeface="Comic Sans MS" pitchFamily="66" charset="0"/>
              </a:rPr>
              <a:t> – Milk yield &amp; fat percentage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		</a:t>
            </a:r>
            <a:r>
              <a:rPr lang="en-IN" dirty="0" smtClean="0">
                <a:latin typeface="Comic Sans MS" pitchFamily="66" charset="0"/>
              </a:rPr>
              <a:t> (iii)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Zero correlation</a:t>
            </a:r>
            <a:r>
              <a:rPr lang="en-IN" dirty="0" smtClean="0">
                <a:latin typeface="Comic Sans MS" pitchFamily="66" charset="0"/>
              </a:rPr>
              <a:t> – One variable increases or decreases but the other variable remains constant.</a:t>
            </a:r>
            <a:endParaRPr lang="en-IN" dirty="0" smtClean="0"/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Example:</a:t>
            </a:r>
          </a:p>
          <a:p>
            <a:pPr>
              <a:buNone/>
            </a:pPr>
            <a:r>
              <a:rPr lang="en-IN" dirty="0" smtClean="0"/>
              <a:t>		V</a:t>
            </a:r>
            <a:r>
              <a:rPr lang="en-IN" dirty="0" smtClean="0">
                <a:latin typeface="Comic Sans MS" pitchFamily="66" charset="0"/>
              </a:rPr>
              <a:t>ariable X – 2, 5, 6, 8, 10, 12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Variable Y – 5, 5, 5, 5, 5, 5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 (B)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no. of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Simple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– only two variables are studied at a time.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Multiple</a:t>
            </a:r>
            <a:r>
              <a:rPr lang="en-IN" dirty="0" smtClean="0">
                <a:latin typeface="Comic Sans MS" pitchFamily="66" charset="0"/>
              </a:rPr>
              <a:t> – three or more variables studied at a time.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E</a:t>
            </a:r>
            <a:r>
              <a:rPr lang="en-IN" b="1" dirty="0" smtClean="0">
                <a:latin typeface="Comic Sans MS" pitchFamily="66" charset="0"/>
              </a:rPr>
              <a:t>xample</a:t>
            </a:r>
            <a:r>
              <a:rPr lang="en-IN" dirty="0" smtClean="0">
                <a:latin typeface="Comic Sans MS" pitchFamily="66" charset="0"/>
              </a:rPr>
              <a:t> – feed quality, quantity given, feed conversion, body weight, etc.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(iii)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Partial correlation</a:t>
            </a:r>
            <a:r>
              <a:rPr lang="en-IN" dirty="0" smtClean="0">
                <a:latin typeface="Comic Sans MS" pitchFamily="66" charset="0"/>
              </a:rPr>
              <a:t> – studied three or more variables but find out correlation between two variables at a time while others kept constant.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 (C )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proportionate  change between variables: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Linear</a:t>
            </a:r>
            <a:r>
              <a:rPr lang="en-IN" dirty="0" smtClean="0">
                <a:latin typeface="Comic Sans MS" pitchFamily="66" charset="0"/>
              </a:rPr>
              <a:t> - Both the variables move at a constant ratio throughout.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Example: X  5, 10, 15, 20, 25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Y  10, 20, 30, 40, 50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constant ratio ½. </a:t>
            </a:r>
            <a:r>
              <a:rPr lang="en-IN" dirty="0" smtClean="0"/>
              <a:t>	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Non-linear</a:t>
            </a:r>
            <a:r>
              <a:rPr lang="en-IN" dirty="0" smtClean="0">
                <a:latin typeface="Comic Sans MS" pitchFamily="66" charset="0"/>
              </a:rPr>
              <a:t> – Variables do not follow a constant ratio throughout.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Coefficient of correlation: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	Measures the degree of association or degree of relationship between two variables.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Denoted as ‘r’, i.e.,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so that,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yx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Concept given by Karl Pearson.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4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</a:t>
            </a:r>
            <a:r>
              <a:rPr lang="en-IN" sz="3300" b="1" dirty="0" smtClean="0">
                <a:solidFill>
                  <a:srgbClr val="FF0000"/>
                </a:solidFill>
                <a:latin typeface="Comic Sans MS" pitchFamily="66" charset="0"/>
              </a:rPr>
              <a:t>Methods to estimate coefficient of correlation:</a:t>
            </a:r>
            <a:r>
              <a:rPr lang="en-IN" b="1" dirty="0" smtClean="0"/>
              <a:t>	</a:t>
            </a:r>
            <a:endParaRPr lang="en-IN" b="1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IN" b="1" dirty="0" err="1" smtClean="0">
                <a:solidFill>
                  <a:srgbClr val="002060"/>
                </a:solidFill>
                <a:latin typeface="Comic Sans MS" pitchFamily="66" charset="0"/>
              </a:rPr>
              <a:t>Pearsonian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 method: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Cov.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/ sd</a:t>
            </a:r>
            <a:r>
              <a:rPr lang="en-IN" baseline="-25000" dirty="0" smtClean="0">
                <a:latin typeface="Comic Sans MS" pitchFamily="66" charset="0"/>
              </a:rPr>
              <a:t>x</a:t>
            </a:r>
            <a:r>
              <a:rPr lang="en-IN" dirty="0" smtClean="0">
                <a:latin typeface="Comic Sans MS" pitchFamily="66" charset="0"/>
              </a:rPr>
              <a:t>.sd</a:t>
            </a:r>
            <a:r>
              <a:rPr lang="en-IN" baseline="-25000" dirty="0" smtClean="0">
                <a:latin typeface="Comic Sans MS" pitchFamily="66" charset="0"/>
              </a:rPr>
              <a:t>y</a:t>
            </a:r>
            <a:r>
              <a:rPr lang="en-IN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	</a:t>
            </a:r>
          </a:p>
          <a:p>
            <a:pPr>
              <a:buNone/>
            </a:pPr>
            <a:r>
              <a:rPr lang="en-IN" dirty="0" err="1" smtClean="0">
                <a:latin typeface="Comic Sans MS" pitchFamily="66" charset="0"/>
              </a:rPr>
              <a:t>Cov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[∑</a:t>
            </a:r>
            <a:r>
              <a:rPr lang="en-IN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– (∑x)(∑y)/N] /(N-1)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	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sd</a:t>
            </a:r>
            <a:r>
              <a:rPr lang="en-IN" baseline="-25000" dirty="0" err="1" smtClean="0">
                <a:latin typeface="Comic Sans MS" pitchFamily="66" charset="0"/>
              </a:rPr>
              <a:t>x</a:t>
            </a:r>
            <a:r>
              <a:rPr lang="en-IN" dirty="0" smtClean="0">
                <a:latin typeface="Comic Sans MS" pitchFamily="66" charset="0"/>
              </a:rPr>
              <a:t> = [[∑x</a:t>
            </a:r>
            <a:r>
              <a:rPr lang="en-IN" baseline="30000" dirty="0" smtClean="0">
                <a:latin typeface="Comic Sans MS" pitchFamily="66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 - (∑x)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] /N] /N – 1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 </a:t>
            </a:r>
            <a:r>
              <a:rPr lang="en-IN" dirty="0" err="1" smtClean="0">
                <a:latin typeface="Comic Sans MS" pitchFamily="66" charset="0"/>
              </a:rPr>
              <a:t>sd</a:t>
            </a:r>
            <a:r>
              <a:rPr lang="en-IN" baseline="-25000" dirty="0" err="1" smtClean="0">
                <a:latin typeface="Comic Sans MS" pitchFamily="66" charset="0"/>
              </a:rPr>
              <a:t>y</a:t>
            </a:r>
            <a:r>
              <a:rPr lang="en-IN" dirty="0" smtClean="0">
                <a:latin typeface="Comic Sans MS" pitchFamily="66" charset="0"/>
              </a:rPr>
              <a:t> = [[∑y</a:t>
            </a:r>
            <a:r>
              <a:rPr lang="en-IN" baseline="30000" dirty="0" smtClean="0">
                <a:latin typeface="Comic Sans MS" pitchFamily="66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 - (∑y)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] /N] /N - 1</a:t>
            </a:r>
          </a:p>
          <a:p>
            <a:pPr>
              <a:buNone/>
            </a:pP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aseline="30000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endParaRPr lang="en-IN" baseline="-2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179</Words>
  <Application>Microsoft Office PowerPoint</Application>
  <PresentationFormat>On-screen Show (4:3)</PresentationFormat>
  <Paragraphs>190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Correlation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2006-08-16T00:00:00Z</dcterms:created>
  <dcterms:modified xsi:type="dcterms:W3CDTF">2020-06-09T12:22:58Z</dcterms:modified>
</cp:coreProperties>
</file>