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0" r:id="rId6"/>
    <p:sldId id="262" r:id="rId7"/>
    <p:sldId id="266" r:id="rId8"/>
    <p:sldId id="267" r:id="rId9"/>
    <p:sldId id="268" r:id="rId10"/>
    <p:sldId id="269" r:id="rId11"/>
    <p:sldId id="263" r:id="rId12"/>
    <p:sldId id="264" r:id="rId13"/>
    <p:sldId id="265" r:id="rId14"/>
    <p:sldId id="26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D212-EBD3-4C58-A080-A3AFDE8ED873}" type="datetimeFigureOut">
              <a:rPr lang="en-IN" smtClean="0"/>
              <a:t>22-06-2020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8093-5BB3-4CB4-A4BF-E5413C8008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4802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D212-EBD3-4C58-A080-A3AFDE8ED873}" type="datetimeFigureOut">
              <a:rPr lang="en-IN" smtClean="0"/>
              <a:t>22-06-2020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8093-5BB3-4CB4-A4BF-E5413C8008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574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D212-EBD3-4C58-A080-A3AFDE8ED873}" type="datetimeFigureOut">
              <a:rPr lang="en-IN" smtClean="0"/>
              <a:t>22-06-2020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8093-5BB3-4CB4-A4BF-E5413C8008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220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D212-EBD3-4C58-A080-A3AFDE8ED873}" type="datetimeFigureOut">
              <a:rPr lang="en-IN" smtClean="0"/>
              <a:t>22-06-2020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8093-5BB3-4CB4-A4BF-E5413C8008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140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D212-EBD3-4C58-A080-A3AFDE8ED873}" type="datetimeFigureOut">
              <a:rPr lang="en-IN" smtClean="0"/>
              <a:t>22-06-2020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8093-5BB3-4CB4-A4BF-E5413C8008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134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D212-EBD3-4C58-A080-A3AFDE8ED873}" type="datetimeFigureOut">
              <a:rPr lang="en-IN" smtClean="0"/>
              <a:t>22-06-2020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8093-5BB3-4CB4-A4BF-E5413C8008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4150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D212-EBD3-4C58-A080-A3AFDE8ED873}" type="datetimeFigureOut">
              <a:rPr lang="en-IN" smtClean="0"/>
              <a:t>22-06-2020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8093-5BB3-4CB4-A4BF-E5413C8008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660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D212-EBD3-4C58-A080-A3AFDE8ED873}" type="datetimeFigureOut">
              <a:rPr lang="en-IN" smtClean="0"/>
              <a:t>22-06-2020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8093-5BB3-4CB4-A4BF-E5413C8008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1699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D212-EBD3-4C58-A080-A3AFDE8ED873}" type="datetimeFigureOut">
              <a:rPr lang="en-IN" smtClean="0"/>
              <a:t>22-06-2020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8093-5BB3-4CB4-A4BF-E5413C8008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334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D212-EBD3-4C58-A080-A3AFDE8ED873}" type="datetimeFigureOut">
              <a:rPr lang="en-IN" smtClean="0"/>
              <a:t>22-06-2020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8093-5BB3-4CB4-A4BF-E5413C8008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765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D212-EBD3-4C58-A080-A3AFDE8ED873}" type="datetimeFigureOut">
              <a:rPr lang="en-IN" smtClean="0"/>
              <a:t>22-06-2020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18093-5BB3-4CB4-A4BF-E5413C8008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26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5D212-EBD3-4C58-A080-A3AFDE8ED873}" type="datetimeFigureOut">
              <a:rPr lang="en-IN" smtClean="0"/>
              <a:t>22-06-2020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18093-5BB3-4CB4-A4BF-E5413C8008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574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533400"/>
            <a:ext cx="81534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ANIMAL GENETICS &amp; BREEDING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b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endParaRPr lang="en-US" sz="2800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UNIT – I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Biostatistics and Computer Application</a:t>
            </a:r>
            <a: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C0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2400" b="1" dirty="0" smtClean="0">
                <a:solidFill>
                  <a:srgbClr val="00B05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Practical Class</a:t>
            </a:r>
            <a:endParaRPr lang="en-US" dirty="0">
              <a:solidFill>
                <a:srgbClr val="00B05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endParaRPr lang="en-US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3200" b="1" dirty="0" smtClean="0">
                <a:solidFill>
                  <a:schemeClr val="tx2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Analysis of Variance </a:t>
            </a:r>
          </a:p>
          <a:p>
            <a:pPr algn="ctr"/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  <a:cs typeface="Aharoni" panose="02010803020104030203" pitchFamily="2" charset="-79"/>
            </a:endParaRPr>
          </a:p>
          <a:p>
            <a:pPr algn="ctr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sz="2400" b="1" dirty="0">
                <a:solidFill>
                  <a:srgbClr val="7030A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Dr K G Mandal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/>
            </a:r>
            <a:b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Department of Animal Genetics &amp; Breeding </a:t>
            </a:r>
            <a:b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Bihar Veterinary College, Patna </a:t>
            </a:r>
            <a:b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Bihar Animal Sciences University, Patna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cs typeface="Aharoni" panose="02010803020104030203" pitchFamily="2" charset="-79"/>
              </a:rPr>
              <a:t> </a:t>
            </a:r>
            <a:endParaRPr lang="en-IN" dirty="0"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4711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3455"/>
            <a:ext cx="10515600" cy="555350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Students – please feel free to ask me if you feel any difficulties in solving </a:t>
            </a:r>
            <a:r>
              <a:rPr lang="en-IN" sz="3200" smtClean="0">
                <a:latin typeface="Comic Sans MS" panose="030F0702030302020204" pitchFamily="66" charset="0"/>
              </a:rPr>
              <a:t>the problems.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IN" sz="5400" b="1" dirty="0" smtClean="0">
                <a:latin typeface="Comic Sans MS" panose="030F0702030302020204" pitchFamily="66" charset="0"/>
              </a:rPr>
              <a:t>MAY GOD BLESS</a:t>
            </a:r>
            <a:r>
              <a:rPr lang="en-IN" sz="5400" b="1" dirty="0" smtClean="0">
                <a:latin typeface="Comic Sans MS" panose="030F0702030302020204" pitchFamily="66" charset="0"/>
              </a:rPr>
              <a:t>	YOU</a:t>
            </a:r>
            <a:endParaRPr lang="en-IN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248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4494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3569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9127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3455"/>
            <a:ext cx="10515600" cy="5553508"/>
          </a:xfrm>
        </p:spPr>
        <p:txBody>
          <a:bodyPr/>
          <a:lstStyle/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8719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88818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Analysis of Variance</a:t>
            </a:r>
          </a:p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Assumption:</a:t>
            </a:r>
          </a:p>
          <a:p>
            <a:pPr marL="571500" indent="-571500" algn="just">
              <a:spcBef>
                <a:spcPts val="1200"/>
              </a:spcBef>
              <a:spcAft>
                <a:spcPts val="600"/>
              </a:spcAft>
              <a:buAutoNum type="romanLcParenR"/>
            </a:pPr>
            <a:r>
              <a:rPr lang="en-IN" dirty="0" smtClean="0">
                <a:latin typeface="Comic Sans MS" panose="030F0702030302020204" pitchFamily="66" charset="0"/>
              </a:rPr>
              <a:t>The observations are the different values of a random variable which is distributed about a mean.</a:t>
            </a:r>
          </a:p>
          <a:p>
            <a:pPr marL="571500" indent="-571500" algn="just">
              <a:spcBef>
                <a:spcPts val="1200"/>
              </a:spcBef>
              <a:spcAft>
                <a:spcPts val="600"/>
              </a:spcAft>
              <a:buAutoNum type="romanLcParenR"/>
            </a:pPr>
            <a:r>
              <a:rPr lang="en-IN" dirty="0">
                <a:latin typeface="Comic Sans MS" panose="030F0702030302020204" pitchFamily="66" charset="0"/>
              </a:rPr>
              <a:t> </a:t>
            </a:r>
            <a:r>
              <a:rPr lang="en-IN" dirty="0" smtClean="0">
                <a:latin typeface="Comic Sans MS" panose="030F0702030302020204" pitchFamily="66" charset="0"/>
              </a:rPr>
              <a:t>Each observation is composed of a general effect, the effect of treatment and an observational error.</a:t>
            </a:r>
          </a:p>
          <a:p>
            <a:pPr marL="571500" indent="-571500" algn="just">
              <a:spcBef>
                <a:spcPts val="1200"/>
              </a:spcBef>
              <a:spcAft>
                <a:spcPts val="600"/>
              </a:spcAft>
              <a:buAutoNum type="romanLcParenR"/>
            </a:pPr>
            <a:r>
              <a:rPr lang="en-IN" dirty="0">
                <a:latin typeface="Comic Sans MS" panose="030F0702030302020204" pitchFamily="66" charset="0"/>
              </a:rPr>
              <a:t> </a:t>
            </a:r>
            <a:r>
              <a:rPr lang="en-IN" dirty="0" smtClean="0">
                <a:latin typeface="Comic Sans MS" panose="030F0702030302020204" pitchFamily="66" charset="0"/>
              </a:rPr>
              <a:t>The observational error attached to one observation should not be correlated with the error part in another observation and these errors should be normally distributed with mean zero.</a:t>
            </a:r>
          </a:p>
          <a:p>
            <a:pPr marL="571500" indent="-571500" algn="just">
              <a:spcBef>
                <a:spcPts val="1200"/>
              </a:spcBef>
              <a:spcAft>
                <a:spcPts val="600"/>
              </a:spcAft>
              <a:buAutoNum type="romanLcParenR"/>
            </a:pPr>
            <a:r>
              <a:rPr lang="en-IN" dirty="0">
                <a:latin typeface="Comic Sans MS" panose="030F0702030302020204" pitchFamily="66" charset="0"/>
              </a:rPr>
              <a:t> </a:t>
            </a:r>
            <a:r>
              <a:rPr lang="en-IN" dirty="0" smtClean="0">
                <a:latin typeface="Comic Sans MS" panose="030F0702030302020204" pitchFamily="66" charset="0"/>
              </a:rPr>
              <a:t>For a precise comparison of the different treatments, it is advisable to have homogeneous error variances under the different treatments.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 smtClean="0">
                <a:latin typeface="Comic Sans MS" panose="030F0702030302020204" pitchFamily="66" charset="0"/>
              </a:rPr>
              <a:t>v) Through analysis of variance, two or more treatments are compared .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161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0327"/>
            <a:ext cx="10515600" cy="5636636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IN" sz="3200" b="1" dirty="0" smtClean="0">
                <a:latin typeface="Comic Sans MS" panose="030F0702030302020204" pitchFamily="66" charset="0"/>
              </a:rPr>
              <a:t>One way classification: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In one way classification the data are classified according to only one criterion.</a:t>
            </a:r>
            <a:endParaRPr lang="en-IN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dirty="0">
                <a:latin typeface="Comic Sans MS" panose="030F0702030302020204" pitchFamily="66" charset="0"/>
              </a:rPr>
              <a:t>Exercise No. 1</a:t>
            </a:r>
            <a:r>
              <a:rPr lang="en-IN" dirty="0" smtClean="0">
                <a:latin typeface="Comic Sans MS" panose="030F0702030302020204" pitchFamily="66" charset="0"/>
              </a:rPr>
              <a:t>. </a:t>
            </a:r>
          </a:p>
          <a:p>
            <a:pPr marL="0" indent="0" algn="just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Following are the body weight gains in treatment groups of animals under a feeding experiment designed under CRD. Test whether different treatment of feeding has significant effect on weight gains of animals or not.</a:t>
            </a: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					continued on next page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866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2618"/>
            <a:ext cx="10515600" cy="5664345"/>
          </a:xfrm>
        </p:spPr>
        <p:txBody>
          <a:bodyPr/>
          <a:lstStyle/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Problem:</a:t>
            </a:r>
          </a:p>
          <a:p>
            <a:pPr marL="0" indent="0">
              <a:buNone/>
            </a:pPr>
            <a:endParaRPr lang="en-IN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041917"/>
              </p:ext>
            </p:extLst>
          </p:nvPr>
        </p:nvGraphicFramePr>
        <p:xfrm>
          <a:off x="2032000" y="1550939"/>
          <a:ext cx="81280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90693918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5014358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3017999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63503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602610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T1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T2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T3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T4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603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3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3519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3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3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4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487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3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4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5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3385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6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68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3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5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07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4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5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6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793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5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7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024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873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946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291"/>
            <a:ext cx="10515600" cy="5442672"/>
          </a:xfrm>
        </p:spPr>
        <p:txBody>
          <a:bodyPr/>
          <a:lstStyle/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NB: Tabulated value of ‘F’ at 3 &amp; </a:t>
            </a:r>
            <a:r>
              <a:rPr lang="en-IN" sz="3200" dirty="0" smtClean="0">
                <a:latin typeface="Comic Sans MS" panose="030F0702030302020204" pitchFamily="66" charset="0"/>
              </a:rPr>
              <a:t>22 </a:t>
            </a:r>
            <a:r>
              <a:rPr lang="en-IN" sz="3200" dirty="0" err="1">
                <a:latin typeface="Comic Sans MS" panose="030F0702030302020204" pitchFamily="66" charset="0"/>
              </a:rPr>
              <a:t>df</a:t>
            </a:r>
            <a:r>
              <a:rPr lang="en-IN" sz="3200" dirty="0">
                <a:latin typeface="Comic Sans MS" panose="030F0702030302020204" pitchFamily="66" charset="0"/>
              </a:rPr>
              <a:t> 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	at 0.05 (5%) </a:t>
            </a:r>
            <a:r>
              <a:rPr lang="en-IN" sz="3200" dirty="0" err="1">
                <a:latin typeface="Comic Sans MS" panose="030F0702030302020204" pitchFamily="66" charset="0"/>
              </a:rPr>
              <a:t>l.s</a:t>
            </a:r>
            <a:r>
              <a:rPr lang="en-IN" sz="3200" dirty="0">
                <a:latin typeface="Comic Sans MS" panose="030F0702030302020204" pitchFamily="66" charset="0"/>
              </a:rPr>
              <a:t>.= </a:t>
            </a:r>
            <a:r>
              <a:rPr lang="en-IN" sz="3200" dirty="0" smtClean="0">
                <a:latin typeface="Comic Sans MS" panose="030F0702030302020204" pitchFamily="66" charset="0"/>
              </a:rPr>
              <a:t>3.05 </a:t>
            </a:r>
            <a:endParaRPr lang="en-IN" sz="32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and at 0.01 (1%) </a:t>
            </a:r>
            <a:r>
              <a:rPr lang="en-IN" sz="3200" dirty="0" err="1">
                <a:latin typeface="Comic Sans MS" panose="030F0702030302020204" pitchFamily="66" charset="0"/>
              </a:rPr>
              <a:t>l.s</a:t>
            </a:r>
            <a:r>
              <a:rPr lang="en-IN" sz="3200" dirty="0">
                <a:latin typeface="Comic Sans MS" panose="030F0702030302020204" pitchFamily="66" charset="0"/>
              </a:rPr>
              <a:t>.  = </a:t>
            </a:r>
            <a:r>
              <a:rPr lang="en-IN" sz="3200" dirty="0" smtClean="0">
                <a:latin typeface="Comic Sans MS" panose="030F0702030302020204" pitchFamily="66" charset="0"/>
              </a:rPr>
              <a:t>4.82, </a:t>
            </a:r>
            <a:endParaRPr lang="en-IN" sz="32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Tabulated value of ‘t’ for </a:t>
            </a:r>
            <a:r>
              <a:rPr lang="en-IN" sz="3200" dirty="0" smtClean="0">
                <a:latin typeface="Comic Sans MS" panose="030F0702030302020204" pitchFamily="66" charset="0"/>
              </a:rPr>
              <a:t>22 </a:t>
            </a:r>
            <a:r>
              <a:rPr lang="en-IN" sz="3200" dirty="0" err="1">
                <a:latin typeface="Comic Sans MS" panose="030F0702030302020204" pitchFamily="66" charset="0"/>
              </a:rPr>
              <a:t>df</a:t>
            </a:r>
            <a:r>
              <a:rPr lang="en-IN" sz="3200" dirty="0">
                <a:latin typeface="Comic Sans MS" panose="030F0702030302020204" pitchFamily="66" charset="0"/>
              </a:rPr>
              <a:t> 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	at 0.05 (5%) </a:t>
            </a:r>
            <a:r>
              <a:rPr lang="en-IN" sz="3200" dirty="0" err="1">
                <a:latin typeface="Comic Sans MS" panose="030F0702030302020204" pitchFamily="66" charset="0"/>
              </a:rPr>
              <a:t>l.s</a:t>
            </a:r>
            <a:r>
              <a:rPr lang="en-IN" sz="3200" dirty="0">
                <a:latin typeface="Comic Sans MS" panose="030F0702030302020204" pitchFamily="66" charset="0"/>
              </a:rPr>
              <a:t>. = </a:t>
            </a:r>
            <a:r>
              <a:rPr lang="en-IN" sz="3200" dirty="0" smtClean="0">
                <a:latin typeface="Comic Sans MS" panose="030F0702030302020204" pitchFamily="66" charset="0"/>
              </a:rPr>
              <a:t>2.074 </a:t>
            </a:r>
            <a:endParaRPr lang="en-IN" sz="3200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	and 0.01 (1%) </a:t>
            </a:r>
            <a:r>
              <a:rPr lang="en-IN" sz="3200" dirty="0" err="1">
                <a:latin typeface="Comic Sans MS" panose="030F0702030302020204" pitchFamily="66" charset="0"/>
              </a:rPr>
              <a:t>l.s</a:t>
            </a:r>
            <a:r>
              <a:rPr lang="en-IN" sz="3200" dirty="0">
                <a:latin typeface="Comic Sans MS" panose="030F0702030302020204" pitchFamily="66" charset="0"/>
              </a:rPr>
              <a:t>. = </a:t>
            </a:r>
            <a:r>
              <a:rPr lang="en-IN" sz="3200" dirty="0" smtClean="0">
                <a:latin typeface="Comic Sans MS" panose="030F0702030302020204" pitchFamily="66" charset="0"/>
              </a:rPr>
              <a:t>2.819</a:t>
            </a:r>
            <a:endParaRPr lang="en-IN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771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0218"/>
            <a:ext cx="10515600" cy="58167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Problem No. 2.</a:t>
            </a:r>
          </a:p>
          <a:p>
            <a:pPr marL="0" indent="0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Following are the daily milk yield (kg) of cows under 4 different rations have significant influence on daily milk yield or not.</a:t>
            </a:r>
          </a:p>
          <a:p>
            <a:pPr marL="0" indent="0">
              <a:buNone/>
            </a:pPr>
            <a:endParaRPr lang="en-IN" sz="3200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312034"/>
              </p:ext>
            </p:extLst>
          </p:nvPr>
        </p:nvGraphicFramePr>
        <p:xfrm>
          <a:off x="2032000" y="2407920"/>
          <a:ext cx="8128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3835431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1601984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36346586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62778018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6819036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F1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F2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F3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F4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50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5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5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7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8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466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8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7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8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9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734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4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9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9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10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817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7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11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8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7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226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6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8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6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9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964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5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5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4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11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667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4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4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5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12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387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6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6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6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14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649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7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15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3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12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185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690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8192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8036"/>
            <a:ext cx="10515600" cy="56089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NB: Tabulated value of ‘F’ at 3 </a:t>
            </a:r>
            <a:r>
              <a:rPr lang="en-IN" sz="3200" dirty="0">
                <a:latin typeface="Comic Sans MS" panose="030F0702030302020204" pitchFamily="66" charset="0"/>
              </a:rPr>
              <a:t>&amp;</a:t>
            </a:r>
            <a:r>
              <a:rPr lang="en-IN" sz="3200" dirty="0" smtClean="0">
                <a:latin typeface="Comic Sans MS" panose="030F0702030302020204" pitchFamily="66" charset="0"/>
              </a:rPr>
              <a:t> 30 </a:t>
            </a:r>
            <a:r>
              <a:rPr lang="en-IN" sz="3200" dirty="0" err="1" smtClean="0">
                <a:latin typeface="Comic Sans MS" panose="030F0702030302020204" pitchFamily="66" charset="0"/>
              </a:rPr>
              <a:t>df</a:t>
            </a: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at </a:t>
            </a:r>
            <a:r>
              <a:rPr lang="en-IN" sz="3200" dirty="0" smtClean="0">
                <a:latin typeface="Comic Sans MS" panose="030F0702030302020204" pitchFamily="66" charset="0"/>
              </a:rPr>
              <a:t>0.05 </a:t>
            </a:r>
            <a:r>
              <a:rPr lang="en-IN" sz="3200" dirty="0" smtClean="0">
                <a:latin typeface="Comic Sans MS" panose="030F0702030302020204" pitchFamily="66" charset="0"/>
              </a:rPr>
              <a:t>(5%) </a:t>
            </a:r>
            <a:r>
              <a:rPr lang="en-IN" sz="3200" dirty="0" err="1" smtClean="0">
                <a:latin typeface="Comic Sans MS" panose="030F0702030302020204" pitchFamily="66" charset="0"/>
              </a:rPr>
              <a:t>l.s</a:t>
            </a:r>
            <a:r>
              <a:rPr lang="en-IN" sz="3200" dirty="0" smtClean="0">
                <a:latin typeface="Comic Sans MS" panose="030F0702030302020204" pitchFamily="66" charset="0"/>
              </a:rPr>
              <a:t>.= 2.92 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and </a:t>
            </a:r>
            <a:r>
              <a:rPr lang="en-IN" sz="3200" dirty="0" smtClean="0">
                <a:latin typeface="Comic Sans MS" panose="030F0702030302020204" pitchFamily="66" charset="0"/>
              </a:rPr>
              <a:t>at 0.01 </a:t>
            </a:r>
            <a:r>
              <a:rPr lang="en-IN" sz="3200" dirty="0" smtClean="0">
                <a:latin typeface="Comic Sans MS" panose="030F0702030302020204" pitchFamily="66" charset="0"/>
              </a:rPr>
              <a:t>(1%) </a:t>
            </a:r>
            <a:r>
              <a:rPr lang="en-IN" sz="3200" dirty="0" err="1" smtClean="0">
                <a:latin typeface="Comic Sans MS" panose="030F0702030302020204" pitchFamily="66" charset="0"/>
              </a:rPr>
              <a:t>l.s</a:t>
            </a:r>
            <a:r>
              <a:rPr lang="en-IN" sz="3200" dirty="0" smtClean="0">
                <a:latin typeface="Comic Sans MS" panose="030F0702030302020204" pitchFamily="66" charset="0"/>
              </a:rPr>
              <a:t>.  = 4.51, </a:t>
            </a:r>
          </a:p>
          <a:p>
            <a:pPr marL="0" indent="0" algn="just">
              <a:buNone/>
            </a:pPr>
            <a:r>
              <a:rPr lang="en-IN" sz="3200" dirty="0" smtClean="0">
                <a:latin typeface="Comic Sans MS" panose="030F0702030302020204" pitchFamily="66" charset="0"/>
              </a:rPr>
              <a:t>Tabulated value of ‘</a:t>
            </a:r>
            <a:r>
              <a:rPr lang="en-IN" sz="3200" dirty="0" smtClean="0">
                <a:latin typeface="Comic Sans MS" panose="030F0702030302020204" pitchFamily="66" charset="0"/>
              </a:rPr>
              <a:t>t’ </a:t>
            </a:r>
            <a:r>
              <a:rPr lang="en-IN" sz="3200" dirty="0" smtClean="0">
                <a:latin typeface="Comic Sans MS" panose="030F0702030302020204" pitchFamily="66" charset="0"/>
              </a:rPr>
              <a:t>for </a:t>
            </a:r>
            <a:r>
              <a:rPr lang="en-IN" sz="3200" dirty="0" smtClean="0">
                <a:latin typeface="Comic Sans MS" panose="030F0702030302020204" pitchFamily="66" charset="0"/>
              </a:rPr>
              <a:t>30 </a:t>
            </a:r>
            <a:r>
              <a:rPr lang="en-IN" sz="3200" dirty="0" err="1" smtClean="0">
                <a:latin typeface="Comic Sans MS" panose="030F0702030302020204" pitchFamily="66" charset="0"/>
              </a:rPr>
              <a:t>df</a:t>
            </a:r>
            <a:r>
              <a:rPr lang="en-IN" sz="3200" dirty="0" smtClean="0">
                <a:latin typeface="Comic Sans MS" panose="030F0702030302020204" pitchFamily="66" charset="0"/>
              </a:rPr>
              <a:t> </a:t>
            </a:r>
            <a:endParaRPr lang="en-IN" sz="32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at 0.05 (5%) </a:t>
            </a:r>
            <a:r>
              <a:rPr lang="en-IN" sz="3200" dirty="0" err="1" smtClean="0">
                <a:latin typeface="Comic Sans MS" panose="030F0702030302020204" pitchFamily="66" charset="0"/>
              </a:rPr>
              <a:t>l.s</a:t>
            </a:r>
            <a:r>
              <a:rPr lang="en-IN" sz="3200" dirty="0" smtClean="0">
                <a:latin typeface="Comic Sans MS" panose="030F0702030302020204" pitchFamily="66" charset="0"/>
              </a:rPr>
              <a:t>. </a:t>
            </a:r>
            <a:r>
              <a:rPr lang="en-IN" sz="3200" dirty="0" smtClean="0">
                <a:latin typeface="Comic Sans MS" panose="030F0702030302020204" pitchFamily="66" charset="0"/>
              </a:rPr>
              <a:t>= </a:t>
            </a:r>
            <a:r>
              <a:rPr lang="en-IN" sz="3200" dirty="0" smtClean="0">
                <a:latin typeface="Comic Sans MS" panose="030F0702030302020204" pitchFamily="66" charset="0"/>
              </a:rPr>
              <a:t>2.042</a:t>
            </a:r>
            <a:r>
              <a:rPr lang="en-IN" sz="3200" dirty="0" smtClean="0">
                <a:latin typeface="Comic Sans MS" panose="030F0702030302020204" pitchFamily="66" charset="0"/>
              </a:rPr>
              <a:t> </a:t>
            </a:r>
          </a:p>
          <a:p>
            <a:pPr marL="0" indent="0" algn="just">
              <a:buNone/>
            </a:pPr>
            <a:r>
              <a:rPr lang="en-IN" sz="3200" dirty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	</a:t>
            </a:r>
            <a:r>
              <a:rPr lang="en-IN" sz="3200" dirty="0" smtClean="0">
                <a:latin typeface="Comic Sans MS" panose="030F0702030302020204" pitchFamily="66" charset="0"/>
              </a:rPr>
              <a:t>and </a:t>
            </a:r>
            <a:r>
              <a:rPr lang="en-IN" sz="3200" dirty="0" smtClean="0">
                <a:latin typeface="Comic Sans MS" panose="030F0702030302020204" pitchFamily="66" charset="0"/>
              </a:rPr>
              <a:t>0.01 </a:t>
            </a:r>
            <a:r>
              <a:rPr lang="en-IN" sz="3200" dirty="0" smtClean="0">
                <a:latin typeface="Comic Sans MS" panose="030F0702030302020204" pitchFamily="66" charset="0"/>
              </a:rPr>
              <a:t>(1%) </a:t>
            </a:r>
            <a:r>
              <a:rPr lang="en-IN" sz="3200" dirty="0" err="1" smtClean="0">
                <a:latin typeface="Comic Sans MS" panose="030F0702030302020204" pitchFamily="66" charset="0"/>
              </a:rPr>
              <a:t>l.s</a:t>
            </a:r>
            <a:r>
              <a:rPr lang="en-IN" sz="3200" dirty="0" smtClean="0">
                <a:latin typeface="Comic Sans MS" panose="030F0702030302020204" pitchFamily="66" charset="0"/>
              </a:rPr>
              <a:t>. = 2.750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501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6582"/>
            <a:ext cx="10515600" cy="5721927"/>
          </a:xfrm>
        </p:spPr>
        <p:txBody>
          <a:bodyPr/>
          <a:lstStyle/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B. Two way classification.</a:t>
            </a:r>
          </a:p>
          <a:p>
            <a:pPr marL="0" indent="0">
              <a:buNone/>
            </a:pPr>
            <a:r>
              <a:rPr lang="en-IN" dirty="0" smtClean="0">
                <a:latin typeface="Comic Sans MS" panose="030F0702030302020204" pitchFamily="66" charset="0"/>
              </a:rPr>
              <a:t>Problem no. 3. To study the effect of breed and feed on gain in body weight (kg) of goats through two way analysis of variance.</a:t>
            </a:r>
          </a:p>
          <a:p>
            <a:pPr marL="0" indent="0"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Following are the body weight gains (kg) of 4 breeds under 5 types of rations. Test the effect of breeds and feed on body weight gains in goats.</a:t>
            </a:r>
            <a:endParaRPr lang="en-IN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660083"/>
              </p:ext>
            </p:extLst>
          </p:nvPr>
        </p:nvGraphicFramePr>
        <p:xfrm>
          <a:off x="2032000" y="3919450"/>
          <a:ext cx="81280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45359118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12075093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58560664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11329100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659191346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17932865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F1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F2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F3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F4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F5</a:t>
                      </a:r>
                      <a:endParaRPr lang="en-IN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908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B1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2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3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2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4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5</a:t>
                      </a:r>
                      <a:endParaRPr lang="en-IN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581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B2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1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2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3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3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4</a:t>
                      </a:r>
                      <a:endParaRPr lang="en-IN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712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B3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2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1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2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2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3</a:t>
                      </a:r>
                      <a:endParaRPr lang="en-IN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832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B4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3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2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3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4</a:t>
                      </a:r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dirty="0" smtClean="0"/>
                        <a:t>5</a:t>
                      </a:r>
                      <a:endParaRPr lang="en-IN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484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124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143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546"/>
            <a:ext cx="10515600" cy="5221000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 smtClean="0">
                <a:latin typeface="Comic Sans MS" panose="030F0702030302020204" pitchFamily="66" charset="0"/>
              </a:rPr>
              <a:t>NB</a:t>
            </a:r>
            <a:r>
              <a:rPr lang="en-IN" dirty="0">
                <a:latin typeface="Comic Sans MS" panose="030F0702030302020204" pitchFamily="66" charset="0"/>
              </a:rPr>
              <a:t>: Tabulated value of ‘F’ at 3 &amp; </a:t>
            </a:r>
            <a:r>
              <a:rPr lang="en-IN" dirty="0" smtClean="0">
                <a:latin typeface="Comic Sans MS" panose="030F0702030302020204" pitchFamily="66" charset="0"/>
              </a:rPr>
              <a:t>12 </a:t>
            </a:r>
            <a:r>
              <a:rPr lang="en-IN" dirty="0" err="1">
                <a:latin typeface="Comic Sans MS" panose="030F0702030302020204" pitchFamily="66" charset="0"/>
              </a:rPr>
              <a:t>df</a:t>
            </a:r>
            <a:r>
              <a:rPr lang="en-IN" dirty="0">
                <a:latin typeface="Comic Sans MS" panose="030F0702030302020204" pitchFamily="66" charset="0"/>
              </a:rPr>
              <a:t> 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	at 0.05 (5%) </a:t>
            </a:r>
            <a:r>
              <a:rPr lang="en-IN" dirty="0" err="1">
                <a:latin typeface="Comic Sans MS" panose="030F0702030302020204" pitchFamily="66" charset="0"/>
              </a:rPr>
              <a:t>l.s</a:t>
            </a:r>
            <a:r>
              <a:rPr lang="en-IN" dirty="0">
                <a:latin typeface="Comic Sans MS" panose="030F0702030302020204" pitchFamily="66" charset="0"/>
              </a:rPr>
              <a:t>.= </a:t>
            </a:r>
            <a:r>
              <a:rPr lang="en-IN" dirty="0" smtClean="0">
                <a:latin typeface="Comic Sans MS" panose="030F0702030302020204" pitchFamily="66" charset="0"/>
              </a:rPr>
              <a:t>3.49 </a:t>
            </a:r>
            <a:endParaRPr lang="en-IN" dirty="0"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</a:t>
            </a:r>
            <a:r>
              <a:rPr lang="en-IN" dirty="0" smtClean="0">
                <a:latin typeface="Comic Sans MS" panose="030F0702030302020204" pitchFamily="66" charset="0"/>
              </a:rPr>
              <a:t> and </a:t>
            </a:r>
            <a:r>
              <a:rPr lang="en-IN" dirty="0">
                <a:latin typeface="Comic Sans MS" panose="030F0702030302020204" pitchFamily="66" charset="0"/>
              </a:rPr>
              <a:t>at 0.01 (1%) </a:t>
            </a:r>
            <a:r>
              <a:rPr lang="en-IN" dirty="0" err="1">
                <a:latin typeface="Comic Sans MS" panose="030F0702030302020204" pitchFamily="66" charset="0"/>
              </a:rPr>
              <a:t>l.s</a:t>
            </a:r>
            <a:r>
              <a:rPr lang="en-IN" dirty="0">
                <a:latin typeface="Comic Sans MS" panose="030F0702030302020204" pitchFamily="66" charset="0"/>
              </a:rPr>
              <a:t>.  = </a:t>
            </a:r>
            <a:r>
              <a:rPr lang="en-IN" dirty="0" smtClean="0">
                <a:latin typeface="Comic Sans MS" panose="030F0702030302020204" pitchFamily="66" charset="0"/>
              </a:rPr>
              <a:t>5.96, 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Tabulated value of ‘F’ at </a:t>
            </a:r>
            <a:r>
              <a:rPr lang="en-IN" dirty="0" smtClean="0">
                <a:latin typeface="Comic Sans MS" panose="030F0702030302020204" pitchFamily="66" charset="0"/>
              </a:rPr>
              <a:t>4 </a:t>
            </a:r>
            <a:r>
              <a:rPr lang="en-IN" dirty="0">
                <a:latin typeface="Comic Sans MS" panose="030F0702030302020204" pitchFamily="66" charset="0"/>
              </a:rPr>
              <a:t>&amp; 12 </a:t>
            </a:r>
            <a:r>
              <a:rPr lang="en-IN" dirty="0" err="1">
                <a:latin typeface="Comic Sans MS" panose="030F0702030302020204" pitchFamily="66" charset="0"/>
              </a:rPr>
              <a:t>df</a:t>
            </a:r>
            <a:r>
              <a:rPr lang="en-IN" dirty="0">
                <a:latin typeface="Comic Sans MS" panose="030F0702030302020204" pitchFamily="66" charset="0"/>
              </a:rPr>
              <a:t> 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	at 0.05 (5%) </a:t>
            </a:r>
            <a:r>
              <a:rPr lang="en-IN" dirty="0" err="1">
                <a:latin typeface="Comic Sans MS" panose="030F0702030302020204" pitchFamily="66" charset="0"/>
              </a:rPr>
              <a:t>l.s</a:t>
            </a:r>
            <a:r>
              <a:rPr lang="en-IN" dirty="0">
                <a:latin typeface="Comic Sans MS" panose="030F0702030302020204" pitchFamily="66" charset="0"/>
              </a:rPr>
              <a:t>.= </a:t>
            </a:r>
            <a:r>
              <a:rPr lang="en-IN" dirty="0" smtClean="0">
                <a:latin typeface="Comic Sans MS" panose="030F0702030302020204" pitchFamily="66" charset="0"/>
              </a:rPr>
              <a:t>3.26 </a:t>
            </a:r>
            <a:endParaRPr lang="en-IN" dirty="0"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 and at 0.01 (1%) </a:t>
            </a:r>
            <a:r>
              <a:rPr lang="en-IN" dirty="0" err="1">
                <a:latin typeface="Comic Sans MS" panose="030F0702030302020204" pitchFamily="66" charset="0"/>
              </a:rPr>
              <a:t>l.s</a:t>
            </a:r>
            <a:r>
              <a:rPr lang="en-IN" dirty="0">
                <a:latin typeface="Comic Sans MS" panose="030F0702030302020204" pitchFamily="66" charset="0"/>
              </a:rPr>
              <a:t>.  = </a:t>
            </a:r>
            <a:r>
              <a:rPr lang="en-IN" dirty="0" smtClean="0">
                <a:latin typeface="Comic Sans MS" panose="030F0702030302020204" pitchFamily="66" charset="0"/>
              </a:rPr>
              <a:t>5.41,</a:t>
            </a:r>
            <a:endParaRPr lang="en-IN" dirty="0"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 smtClean="0">
                <a:latin typeface="Comic Sans MS" panose="030F0702030302020204" pitchFamily="66" charset="0"/>
              </a:rPr>
              <a:t>	Tabulated </a:t>
            </a:r>
            <a:r>
              <a:rPr lang="en-IN" dirty="0">
                <a:latin typeface="Comic Sans MS" panose="030F0702030302020204" pitchFamily="66" charset="0"/>
              </a:rPr>
              <a:t>value of ‘t’ for </a:t>
            </a:r>
            <a:r>
              <a:rPr lang="en-IN" dirty="0" smtClean="0">
                <a:latin typeface="Comic Sans MS" panose="030F0702030302020204" pitchFamily="66" charset="0"/>
              </a:rPr>
              <a:t>12 </a:t>
            </a:r>
            <a:r>
              <a:rPr lang="en-IN" dirty="0" err="1">
                <a:latin typeface="Comic Sans MS" panose="030F0702030302020204" pitchFamily="66" charset="0"/>
              </a:rPr>
              <a:t>df</a:t>
            </a:r>
            <a:r>
              <a:rPr lang="en-IN" dirty="0">
                <a:latin typeface="Comic Sans MS" panose="030F0702030302020204" pitchFamily="66" charset="0"/>
              </a:rPr>
              <a:t> 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	at 0.05 (5%) </a:t>
            </a:r>
            <a:r>
              <a:rPr lang="en-IN" dirty="0" err="1">
                <a:latin typeface="Comic Sans MS" panose="030F0702030302020204" pitchFamily="66" charset="0"/>
              </a:rPr>
              <a:t>l.s</a:t>
            </a:r>
            <a:r>
              <a:rPr lang="en-IN" dirty="0">
                <a:latin typeface="Comic Sans MS" panose="030F0702030302020204" pitchFamily="66" charset="0"/>
              </a:rPr>
              <a:t>. = </a:t>
            </a:r>
            <a:r>
              <a:rPr lang="en-IN" dirty="0" smtClean="0">
                <a:latin typeface="Comic Sans MS" panose="030F0702030302020204" pitchFamily="66" charset="0"/>
              </a:rPr>
              <a:t>3.26 </a:t>
            </a:r>
            <a:endParaRPr lang="en-IN" dirty="0">
              <a:latin typeface="Comic Sans MS" panose="030F0702030302020204" pitchFamily="66" charset="0"/>
            </a:endParaRP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en-IN" dirty="0">
                <a:latin typeface="Comic Sans MS" panose="030F0702030302020204" pitchFamily="66" charset="0"/>
              </a:rPr>
              <a:t>		and 0.01 (1%) </a:t>
            </a:r>
            <a:r>
              <a:rPr lang="en-IN" dirty="0" err="1">
                <a:latin typeface="Comic Sans MS" panose="030F0702030302020204" pitchFamily="66" charset="0"/>
              </a:rPr>
              <a:t>l.s</a:t>
            </a:r>
            <a:r>
              <a:rPr lang="en-IN" dirty="0">
                <a:latin typeface="Comic Sans MS" panose="030F0702030302020204" pitchFamily="66" charset="0"/>
              </a:rPr>
              <a:t>. = </a:t>
            </a:r>
            <a:r>
              <a:rPr lang="en-IN" dirty="0" smtClean="0">
                <a:latin typeface="Comic Sans MS" panose="030F0702030302020204" pitchFamily="66" charset="0"/>
              </a:rPr>
              <a:t>5.41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029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342</Words>
  <Application>Microsoft Office PowerPoint</Application>
  <PresentationFormat>Widescreen</PresentationFormat>
  <Paragraphs>147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Aharoni</vt:lpstr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21</cp:revision>
  <dcterms:created xsi:type="dcterms:W3CDTF">2020-06-22T04:12:51Z</dcterms:created>
  <dcterms:modified xsi:type="dcterms:W3CDTF">2020-06-22T11:34:41Z</dcterms:modified>
</cp:coreProperties>
</file>