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61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71" r:id="rId10"/>
    <p:sldId id="268" r:id="rId11"/>
    <p:sldId id="269" r:id="rId12"/>
    <p:sldId id="267" r:id="rId13"/>
    <p:sldId id="263" r:id="rId14"/>
    <p:sldId id="264" r:id="rId15"/>
    <p:sldId id="272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8DC2D-9523-44F8-A5EF-6E7A83F74451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E7F4F-6024-4347-B96A-D80577F8D0F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11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E7F4F-6024-4347-B96A-D80577F8D0F6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520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56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7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49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49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694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47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111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862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478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720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56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BFD9-F96C-418D-A179-AB6E2F4292DB}" type="datetimeFigureOut">
              <a:rPr lang="en-IN" smtClean="0"/>
              <a:t>11-06-2020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6D12E-7F96-4607-9007-E6EE61FDE0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2554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1"/>
            <a:ext cx="81534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Genetics &amp; Population Genetics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No. AGB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no. –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-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50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20914"/>
                <a:ext cx="10515600" cy="57560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Test of regression coefficient:</a:t>
                </a:r>
                <a:endParaRPr lang="en-IN" sz="32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IN" sz="3200" dirty="0" smtClean="0">
                    <a:latin typeface="Comic Sans MS" panose="030F0702030302020204" pitchFamily="66" charset="0"/>
                  </a:rPr>
                  <a:t>Regression coefficient is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tested through t – test at n -2 </a:t>
                </a:r>
                <a:r>
                  <a:rPr lang="en-IN" sz="3200" dirty="0" err="1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df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where n is the pair no. of observations.</a:t>
                </a:r>
              </a:p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Testing formula: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600" b="1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t</a:t>
                </a:r>
                <a:r>
                  <a:rPr lang="en-IN" sz="3600" b="1" baseline="-250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(n-2)</a:t>
                </a:r>
                <a:r>
                  <a:rPr lang="en-IN" sz="3600" b="1" baseline="-25000" dirty="0" err="1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df</a:t>
                </a:r>
                <a:r>
                  <a:rPr lang="en-IN" sz="3600" b="1" baseline="-250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600" b="1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𝒃𝒚𝒙</m:t>
                        </m:r>
                      </m:num>
                      <m:den>
                        <m:r>
                          <a:rPr lang="en-IN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  <m:r>
                          <a:rPr lang="en-IN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IN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.(</m:t>
                        </m:r>
                        <m:r>
                          <a:rPr lang="en-IN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IN" sz="36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IN" sz="3200" b="1" baseline="-25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b="1" baseline="-25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  </a:t>
                </a:r>
                <a:r>
                  <a:rPr lang="en-IN" sz="3200" dirty="0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S.E. </a:t>
                </a:r>
                <a:r>
                  <a:rPr lang="en-IN" sz="3200" dirty="0" err="1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3200" baseline="-25000" dirty="0" err="1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yx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</a:t>
                </a:r>
                <a:r>
                  <a:rPr lang="en-IN" sz="3600" b="1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ctrlP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∑</m:t>
                            </m:r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IN" sz="3600" b="1" i="1" baseline="3000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−(∑</m:t>
                            </m:r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d>
                        <m:r>
                          <a:rPr lang="en-IN" sz="3600" b="1" i="1" baseline="30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] −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[∑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−∑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] </m:t>
                        </m:r>
                      </m:num>
                      <m:den>
                        <m:d>
                          <m:dPr>
                            <m:ctrlP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[∑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IN" sz="3600" b="1" i="1" baseline="30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d>
                          <m:dPr>
                            <m:ctrlP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∑</m:t>
                            </m:r>
                            <m:r>
                              <a:rPr lang="en-IN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IN" sz="3600" b="1" i="1" baseline="30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IN" sz="3600" b="1" i="1" baseline="30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IN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</m:oMath>
                </a14:m>
                <a:endParaRPr lang="en-IN" sz="32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20914"/>
                <a:ext cx="10515600" cy="5756049"/>
              </a:xfrm>
              <a:blipFill>
                <a:blip r:embed="rId2"/>
                <a:stretch>
                  <a:fillRect l="-1507" t="-22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51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9943"/>
            <a:ext cx="10515600" cy="5727020"/>
          </a:xfrm>
        </p:spPr>
        <p:txBody>
          <a:bodyPr/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Interpretation: 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f the calculated value of t at 5% or 1% level of significance  is more than the tabulated value of t at (n-2)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and corresponding level of significance (5% or 1%) then the difference is said to be significant at the given level of significance.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94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/>
          <a:lstStyle/>
          <a:p>
            <a:pPr marL="0" indent="0"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 of Regression Coefficient: 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14350" indent="-514350" algn="just">
              <a:spcBef>
                <a:spcPts val="1200"/>
              </a:spcBef>
              <a:spcAft>
                <a:spcPts val="1800"/>
              </a:spcAft>
              <a:buAutoNum type="arabicPeriod"/>
            </a:pP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 determine the degree of resemblance between relatives.</a:t>
            </a:r>
          </a:p>
          <a:p>
            <a:pPr marL="514350" indent="-514350" algn="just">
              <a:spcBef>
                <a:spcPts val="1200"/>
              </a:spcBef>
              <a:spcAft>
                <a:spcPts val="1800"/>
              </a:spcAft>
              <a:buAutoNum type="arabicPeriod"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 estimate heritability through regression of offspring on parent.</a:t>
            </a:r>
          </a:p>
          <a:p>
            <a:pPr marL="514350" indent="-514350" algn="just">
              <a:spcBef>
                <a:spcPts val="1200"/>
              </a:spcBef>
              <a:spcAft>
                <a:spcPts val="1800"/>
              </a:spcAft>
              <a:buAutoNum type="arabicPeriod"/>
            </a:pP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 predict the value of dependent variable for 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any known </a:t>
            </a:r>
            <a:r>
              <a:rPr lang="en-IN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value of the independent variable.</a:t>
            </a:r>
            <a:r>
              <a:rPr lang="en-IN" dirty="0" smtClean="0">
                <a:latin typeface="Comic Sans MS" panose="030F0702030302020204" pitchFamily="66" charset="0"/>
              </a:rPr>
              <a:t/>
            </a:r>
            <a:br>
              <a:rPr lang="en-IN" dirty="0" smtClean="0">
                <a:latin typeface="Comic Sans MS" panose="030F0702030302020204" pitchFamily="66" charset="0"/>
              </a:rPr>
            </a:b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133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95744"/>
                <a:ext cx="10515600" cy="570807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IN" sz="3200" b="1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Prediction equation:</a:t>
                </a:r>
                <a:endParaRPr lang="en-IN" sz="32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1.	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y’ = y + </a:t>
                </a:r>
                <a:r>
                  <a:rPr lang="en-IN" sz="3200" dirty="0" err="1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3200" baseline="-25000" dirty="0" err="1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yx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(x – x)  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On the basis of correlation coefficient: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solidFill>
                      <a:srgbClr val="0033CC"/>
                    </a:solidFill>
                    <a:latin typeface="Comic Sans MS" panose="030F0702030302020204" pitchFamily="66" charset="0"/>
                  </a:rPr>
                  <a:t>y ‘ = y + 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IN" sz="3600" b="0" i="1" baseline="-2500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3600" b="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IN" sz="3600" b="0" i="1" baseline="-25000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sz="3200" dirty="0" smtClean="0">
                    <a:solidFill>
                      <a:srgbClr val="0033CC"/>
                    </a:solidFill>
                    <a:latin typeface="Comic Sans MS" panose="030F0702030302020204" pitchFamily="66" charset="0"/>
                  </a:rPr>
                  <a:t> (x – x)</a:t>
                </a: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x 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‘ =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x 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+ 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IN" sz="3600" b="0" i="1" baseline="-2500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3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IN" sz="3600" b="0" i="1" baseline="-2500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(y 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–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y)</a:t>
                </a: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Where,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y ‘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Predicted value of y.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  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x ‘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Predicted value of x.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  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Y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average value of y variable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   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x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average value of x variable</a:t>
                </a:r>
              </a:p>
              <a:p>
                <a:pPr marL="0" indent="0"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95744"/>
                <a:ext cx="10515600" cy="5708073"/>
              </a:xfrm>
              <a:blipFill>
                <a:blip r:embed="rId2"/>
                <a:stretch>
                  <a:fillRect l="-1507" t="-2991" b="-10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2576945" y="1163780"/>
            <a:ext cx="249381" cy="277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10545" y="116378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62945" y="2313704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01636" y="2341414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90654" y="3519048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01636" y="3532903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49235" y="5652648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399" y="5098467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14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396874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Computation of coefficient of regression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2836"/>
            <a:ext cx="10515600" cy="5624947"/>
          </a:xfrm>
        </p:spPr>
        <p:txBody>
          <a:bodyPr/>
          <a:lstStyle/>
          <a:p>
            <a:pPr marL="0" indent="0">
              <a:buNone/>
            </a:pPr>
            <a:r>
              <a:rPr lang="en-IN" sz="2400" dirty="0" smtClean="0">
                <a:latin typeface="Comic Sans MS" panose="030F0702030302020204" pitchFamily="66" charset="0"/>
              </a:rPr>
              <a:t>On the basis of following data of x and y variables, find out regression of y on x and regression of x on y. </a:t>
            </a:r>
            <a:r>
              <a:rPr lang="en-IN" sz="2400" dirty="0" err="1" smtClean="0">
                <a:latin typeface="Comic Sans MS" panose="030F0702030302020204" pitchFamily="66" charset="0"/>
              </a:rPr>
              <a:t>b</a:t>
            </a:r>
            <a:r>
              <a:rPr lang="en-IN" sz="2400" baseline="-25000" dirty="0" err="1" smtClean="0">
                <a:latin typeface="Comic Sans MS" panose="030F0702030302020204" pitchFamily="66" charset="0"/>
              </a:rPr>
              <a:t>yx</a:t>
            </a:r>
            <a:r>
              <a:rPr lang="en-IN" sz="2400" dirty="0" smtClean="0">
                <a:latin typeface="Comic Sans MS" panose="030F0702030302020204" pitchFamily="66" charset="0"/>
              </a:rPr>
              <a:t> &amp; </a:t>
            </a:r>
            <a:r>
              <a:rPr lang="en-IN" sz="2400" dirty="0" err="1" smtClean="0">
                <a:latin typeface="Comic Sans MS" panose="030F0702030302020204" pitchFamily="66" charset="0"/>
              </a:rPr>
              <a:t>b</a:t>
            </a:r>
            <a:r>
              <a:rPr lang="en-IN" sz="2400" baseline="-25000" dirty="0" err="1" smtClean="0">
                <a:latin typeface="Comic Sans MS" panose="030F0702030302020204" pitchFamily="66" charset="0"/>
              </a:rPr>
              <a:t>xy</a:t>
            </a:r>
            <a:r>
              <a:rPr lang="en-IN" sz="2400" dirty="0">
                <a:latin typeface="Comic Sans MS" panose="030F0702030302020204" pitchFamily="66" charset="0"/>
              </a:rPr>
              <a:t> </a:t>
            </a:r>
            <a:r>
              <a:rPr lang="en-IN" sz="2400" dirty="0" smtClean="0">
                <a:latin typeface="Comic Sans MS" panose="030F0702030302020204" pitchFamily="66" charset="0"/>
              </a:rPr>
              <a:t>?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24097"/>
              </p:ext>
            </p:extLst>
          </p:nvPr>
        </p:nvGraphicFramePr>
        <p:xfrm>
          <a:off x="1602506" y="1690254"/>
          <a:ext cx="8691420" cy="524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8284">
                  <a:extLst>
                    <a:ext uri="{9D8B030D-6E8A-4147-A177-3AD203B41FA5}">
                      <a16:colId xmlns:a16="http://schemas.microsoft.com/office/drawing/2014/main" val="652918266"/>
                    </a:ext>
                  </a:extLst>
                </a:gridCol>
                <a:gridCol w="1738284">
                  <a:extLst>
                    <a:ext uri="{9D8B030D-6E8A-4147-A177-3AD203B41FA5}">
                      <a16:colId xmlns:a16="http://schemas.microsoft.com/office/drawing/2014/main" val="1160899192"/>
                    </a:ext>
                  </a:extLst>
                </a:gridCol>
                <a:gridCol w="1738284">
                  <a:extLst>
                    <a:ext uri="{9D8B030D-6E8A-4147-A177-3AD203B41FA5}">
                      <a16:colId xmlns:a16="http://schemas.microsoft.com/office/drawing/2014/main" val="1907585665"/>
                    </a:ext>
                  </a:extLst>
                </a:gridCol>
                <a:gridCol w="1738284">
                  <a:extLst>
                    <a:ext uri="{9D8B030D-6E8A-4147-A177-3AD203B41FA5}">
                      <a16:colId xmlns:a16="http://schemas.microsoft.com/office/drawing/2014/main" val="3946028591"/>
                    </a:ext>
                  </a:extLst>
                </a:gridCol>
                <a:gridCol w="1738284">
                  <a:extLst>
                    <a:ext uri="{9D8B030D-6E8A-4147-A177-3AD203B41FA5}">
                      <a16:colId xmlns:a16="http://schemas.microsoft.com/office/drawing/2014/main" val="3487236907"/>
                    </a:ext>
                  </a:extLst>
                </a:gridCol>
              </a:tblGrid>
              <a:tr h="471055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X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Y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XY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X</a:t>
                      </a:r>
                      <a:r>
                        <a:rPr lang="en-IN" sz="2800" baseline="30000" dirty="0" smtClean="0"/>
                        <a:t>2</a:t>
                      </a:r>
                      <a:endParaRPr lang="en-IN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Y</a:t>
                      </a:r>
                      <a:r>
                        <a:rPr lang="en-IN" sz="2800" baseline="30000" dirty="0" smtClean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798448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11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110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100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121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552512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144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144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837652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13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182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196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169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826882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224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256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196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309821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270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324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225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947884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320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400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256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005806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22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374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484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289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405073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432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576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324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069963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19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449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676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361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886822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28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560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784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400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554867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21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630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900</a:t>
                      </a:r>
                      <a:endParaRPr lang="en-IN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anose="030F0702030302020204" pitchFamily="66" charset="0"/>
                        </a:rPr>
                        <a:t>441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113667"/>
                  </a:ext>
                </a:extLst>
              </a:tr>
              <a:tr h="39428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∑X =  220</a:t>
                      </a:r>
                      <a:endParaRPr lang="en-IN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∑Y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176</a:t>
                      </a:r>
                      <a:endParaRPr lang="en-IN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∑XY</a:t>
                      </a:r>
                      <a:r>
                        <a:rPr lang="en-IN" b="1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3740</a:t>
                      </a:r>
                      <a:endParaRPr lang="en-IN" b="1" baseline="30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∑X</a:t>
                      </a:r>
                      <a:r>
                        <a:rPr lang="en-IN" b="1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IN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 4840</a:t>
                      </a:r>
                      <a:endParaRPr lang="en-IN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∑Y</a:t>
                      </a:r>
                      <a:r>
                        <a:rPr lang="en-IN" b="1" baseline="30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 = 2926</a:t>
                      </a:r>
                      <a:endParaRPr lang="en-IN" b="1" dirty="0" smtClean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46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472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49382"/>
                <a:ext cx="10515600" cy="592758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IN" dirty="0" smtClean="0">
                    <a:latin typeface="Comic Sans MS" panose="030F0702030302020204" pitchFamily="66" charset="0"/>
                  </a:rPr>
                  <a:t>∑X = 220	</a:t>
                </a:r>
                <a:r>
                  <a:rPr lang="en-IN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∑</a:t>
                </a:r>
                <a:r>
                  <a:rPr lang="en-IN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Y</a:t>
                </a:r>
                <a:r>
                  <a:rPr lang="en-IN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= 176</a:t>
                </a:r>
                <a:r>
                  <a:rPr lang="en-IN" dirty="0" smtClean="0">
                    <a:latin typeface="Comic Sans MS" panose="030F0702030302020204" pitchFamily="66" charset="0"/>
                  </a:rPr>
                  <a:t>	</a:t>
                </a:r>
                <a:r>
                  <a:rPr lang="en-IN" dirty="0">
                    <a:latin typeface="Comic Sans MS" panose="030F0702030302020204" pitchFamily="66" charset="0"/>
                  </a:rPr>
                  <a:t>∑</a:t>
                </a:r>
                <a:r>
                  <a:rPr lang="en-IN" dirty="0" smtClean="0">
                    <a:latin typeface="Comic Sans MS" panose="030F0702030302020204" pitchFamily="66" charset="0"/>
                  </a:rPr>
                  <a:t>XY = 3740  </a:t>
                </a:r>
                <a:r>
                  <a:rPr lang="en-IN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∑X</a:t>
                </a:r>
                <a:r>
                  <a:rPr lang="en-IN" baseline="300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IN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= 4840</a:t>
                </a:r>
                <a:r>
                  <a:rPr lang="en-IN" dirty="0" smtClean="0">
                    <a:latin typeface="Comic Sans MS" panose="030F0702030302020204" pitchFamily="66" charset="0"/>
                  </a:rPr>
                  <a:t>     ∑Y</a:t>
                </a:r>
                <a:r>
                  <a:rPr lang="en-IN" baseline="30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dirty="0" smtClean="0">
                    <a:latin typeface="Comic Sans MS" panose="030F0702030302020204" pitchFamily="66" charset="0"/>
                  </a:rPr>
                  <a:t> = 2926	 </a:t>
                </a:r>
                <a:endParaRPr lang="en-IN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(</a:t>
                </a:r>
                <a:r>
                  <a:rPr lang="en-IN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∑</a:t>
                </a:r>
                <a:r>
                  <a:rPr lang="en-IN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X)2 = 220*220 = 48400</a:t>
                </a:r>
                <a:r>
                  <a:rPr lang="en-IN" dirty="0" smtClean="0">
                    <a:latin typeface="Comic Sans MS" panose="030F0702030302020204" pitchFamily="66" charset="0"/>
                  </a:rPr>
                  <a:t>		(∑Y)2 = 176*176 = 30976</a:t>
                </a:r>
              </a:p>
              <a:p>
                <a:pPr marL="0" indent="0">
                  <a:buNone/>
                </a:pPr>
                <a:endParaRPr lang="en-IN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dirty="0" smtClean="0">
                    <a:latin typeface="Comic Sans MS" panose="030F0702030302020204" pitchFamily="66" charset="0"/>
                  </a:rPr>
                  <a:t> = </a:t>
                </a:r>
                <a:r>
                  <a:rPr lang="en-IN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smtClean="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N" sz="400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Cov</m:t>
                        </m:r>
                        <m:r>
                          <a:rPr lang="en-IN" sz="400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IN" sz="400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sz="400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Var</m:t>
                        </m:r>
                        <m:r>
                          <a:rPr lang="en-IN" sz="4000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4000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dirty="0">
                    <a:latin typeface="Comic Sans MS" panose="030F0702030302020204" pitchFamily="66" charset="0"/>
                  </a:rPr>
                  <a:t>= </a:t>
                </a:r>
                <a:r>
                  <a:rPr lang="en-IN" u="sng" dirty="0">
                    <a:latin typeface="Comic Sans MS" panose="030F0702030302020204" pitchFamily="66" charset="0"/>
                  </a:rPr>
                  <a:t>[∑</a:t>
                </a:r>
                <a:r>
                  <a:rPr lang="en-IN" u="sng" dirty="0" err="1">
                    <a:latin typeface="Comic Sans MS" panose="030F0702030302020204" pitchFamily="66" charset="0"/>
                  </a:rPr>
                  <a:t>xy</a:t>
                </a:r>
                <a:r>
                  <a:rPr lang="en-IN" u="sng" dirty="0">
                    <a:latin typeface="Comic Sans MS" panose="030F0702030302020204" pitchFamily="66" charset="0"/>
                  </a:rPr>
                  <a:t> - ∑</a:t>
                </a:r>
                <a:r>
                  <a:rPr lang="en-IN" u="sng" dirty="0" err="1">
                    <a:latin typeface="Comic Sans MS" panose="030F0702030302020204" pitchFamily="66" charset="0"/>
                  </a:rPr>
                  <a:t>x∑y</a:t>
                </a:r>
                <a:r>
                  <a:rPr lang="en-IN" u="sng" dirty="0">
                    <a:latin typeface="Comic Sans MS" panose="030F0702030302020204" pitchFamily="66" charset="0"/>
                  </a:rPr>
                  <a:t>/N]</a:t>
                </a:r>
                <a:r>
                  <a:rPr lang="en-IN" dirty="0">
                    <a:latin typeface="Comic Sans MS" panose="030F0702030302020204" pitchFamily="66" charset="0"/>
                  </a:rPr>
                  <a:t> </a:t>
                </a:r>
                <a:r>
                  <a:rPr lang="en-IN" dirty="0" smtClean="0">
                    <a:latin typeface="Comic Sans MS" panose="030F0702030302020204" pitchFamily="66" charset="0"/>
                  </a:rPr>
                  <a:t> 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𝟑𝟕𝟒𝟎</m:t>
                            </m:r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𝟐𝟐𝟎</m:t>
                            </m:r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𝟏𝟕𝟔</m:t>
                            </m:r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IN" sz="3600" b="1" i="1" smtClean="0">
                                <a:latin typeface="Cambria Math" panose="02040503050406030204" pitchFamily="18" charset="0"/>
                              </a:rPr>
                              <m:t>𝟏𝟏</m:t>
                            </m:r>
                          </m:e>
                          <m:e/>
                        </m:eqArr>
                      </m:num>
                      <m:den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𝟐𝟗𝟐𝟔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𝟑𝟎𝟗𝟕𝟔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IN" sz="36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en-IN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>
                    <a:latin typeface="Comic Sans MS" panose="030F0702030302020204" pitchFamily="66" charset="0"/>
                  </a:rPr>
                  <a:t>			</a:t>
                </a:r>
                <a:r>
                  <a:rPr lang="en-IN" dirty="0" smtClean="0">
                    <a:latin typeface="Comic Sans MS" panose="030F0702030302020204" pitchFamily="66" charset="0"/>
                  </a:rPr>
                  <a:t>[</a:t>
                </a:r>
                <a:r>
                  <a:rPr lang="en-IN" dirty="0">
                    <a:latin typeface="Comic Sans MS" panose="030F0702030302020204" pitchFamily="66" charset="0"/>
                  </a:rPr>
                  <a:t>∑y</a:t>
                </a:r>
                <a:r>
                  <a:rPr lang="en-IN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IN" dirty="0">
                    <a:latin typeface="Comic Sans MS" panose="030F0702030302020204" pitchFamily="66" charset="0"/>
                  </a:rPr>
                  <a:t> – (∑y)</a:t>
                </a:r>
                <a:r>
                  <a:rPr lang="en-IN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IN" dirty="0">
                    <a:latin typeface="Comic Sans MS" panose="030F0702030302020204" pitchFamily="66" charset="0"/>
                  </a:rPr>
                  <a:t> / N]</a:t>
                </a:r>
              </a:p>
              <a:p>
                <a:pPr marL="0" indent="0">
                  <a:buNone/>
                </a:pPr>
                <a:r>
                  <a:rPr lang="en-IN" dirty="0" smtClean="0">
                    <a:latin typeface="Comic Sans MS" panose="030F0702030302020204" pitchFamily="66" charset="0"/>
                  </a:rPr>
                  <a:t>= (3740 – 3520) / (2926 -2816)</a:t>
                </a:r>
              </a:p>
              <a:p>
                <a:pPr marL="0" indent="0">
                  <a:buNone/>
                </a:pPr>
                <a:r>
                  <a:rPr lang="en-IN" dirty="0" smtClean="0">
                    <a:latin typeface="Comic Sans MS" panose="030F0702030302020204" pitchFamily="66" charset="0"/>
                  </a:rPr>
                  <a:t>= 220 / 110 </a:t>
                </a:r>
                <a:endParaRPr lang="en-IN" dirty="0" smtClean="0">
                  <a:solidFill>
                    <a:srgbClr val="FFFF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= 2</a:t>
                </a:r>
                <a:endParaRPr lang="en-IN" dirty="0">
                  <a:solidFill>
                    <a:srgbClr val="FFFF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49382"/>
                <a:ext cx="10515600" cy="5927581"/>
              </a:xfrm>
              <a:blipFill>
                <a:blip r:embed="rId2"/>
                <a:stretch>
                  <a:fillRect l="-1217" t="-1852" r="-1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0633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945"/>
            <a:ext cx="10515600" cy="5886018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∑X = 220	∑Y = 176	∑XY = 3740  ∑X</a:t>
            </a:r>
            <a:r>
              <a:rPr lang="en-IN" baseline="30000" dirty="0">
                <a:latin typeface="Comic Sans MS" panose="030F0702030302020204" pitchFamily="66" charset="0"/>
              </a:rPr>
              <a:t>2</a:t>
            </a:r>
            <a:r>
              <a:rPr lang="en-IN" dirty="0">
                <a:latin typeface="Comic Sans MS" panose="030F0702030302020204" pitchFamily="66" charset="0"/>
              </a:rPr>
              <a:t> = 4840     ∑Y</a:t>
            </a:r>
            <a:r>
              <a:rPr lang="en-IN" baseline="30000" dirty="0">
                <a:latin typeface="Comic Sans MS" panose="030F0702030302020204" pitchFamily="66" charset="0"/>
              </a:rPr>
              <a:t>2</a:t>
            </a:r>
            <a:r>
              <a:rPr lang="en-IN" dirty="0">
                <a:latin typeface="Comic Sans MS" panose="030F0702030302020204" pitchFamily="66" charset="0"/>
              </a:rPr>
              <a:t> = 2926	 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(∑X)2 = 220*220 = 48400		(∑Y)2 = 176*176 = </a:t>
            </a:r>
            <a:r>
              <a:rPr lang="en-IN" dirty="0" smtClean="0">
                <a:latin typeface="Comic Sans MS" panose="030F0702030302020204" pitchFamily="66" charset="0"/>
              </a:rPr>
              <a:t>30976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   </a:t>
            </a:r>
            <a:r>
              <a:rPr lang="en-IN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IN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yx</a:t>
            </a:r>
            <a:r>
              <a:rPr lang="en-IN" dirty="0" smtClean="0">
                <a:latin typeface="Comic Sans MS" panose="030F0702030302020204" pitchFamily="66" charset="0"/>
              </a:rPr>
              <a:t> = </a:t>
            </a:r>
            <a:r>
              <a:rPr lang="en-IN" u="sng" dirty="0">
                <a:latin typeface="Comic Sans MS" panose="030F0702030302020204" pitchFamily="66" charset="0"/>
              </a:rPr>
              <a:t>[∑</a:t>
            </a:r>
            <a:r>
              <a:rPr lang="en-IN" u="sng" dirty="0" err="1">
                <a:latin typeface="Comic Sans MS" panose="030F0702030302020204" pitchFamily="66" charset="0"/>
              </a:rPr>
              <a:t>xy</a:t>
            </a:r>
            <a:r>
              <a:rPr lang="en-IN" u="sng" dirty="0">
                <a:latin typeface="Comic Sans MS" panose="030F0702030302020204" pitchFamily="66" charset="0"/>
              </a:rPr>
              <a:t> - ∑</a:t>
            </a:r>
            <a:r>
              <a:rPr lang="en-IN" u="sng" dirty="0" err="1">
                <a:latin typeface="Comic Sans MS" panose="030F0702030302020204" pitchFamily="66" charset="0"/>
              </a:rPr>
              <a:t>x∑y</a:t>
            </a:r>
            <a:r>
              <a:rPr lang="en-IN" u="sng" dirty="0">
                <a:latin typeface="Comic Sans MS" panose="030F0702030302020204" pitchFamily="66" charset="0"/>
              </a:rPr>
              <a:t>/N]</a:t>
            </a:r>
            <a:r>
              <a:rPr lang="en-IN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           [</a:t>
            </a:r>
            <a:r>
              <a:rPr lang="en-IN" dirty="0">
                <a:latin typeface="Comic Sans MS" panose="030F0702030302020204" pitchFamily="66" charset="0"/>
              </a:rPr>
              <a:t>∑x</a:t>
            </a:r>
            <a:r>
              <a:rPr lang="en-IN" baseline="30000" dirty="0">
                <a:latin typeface="Comic Sans MS" panose="030F0702030302020204" pitchFamily="66" charset="0"/>
              </a:rPr>
              <a:t>2</a:t>
            </a:r>
            <a:r>
              <a:rPr lang="en-IN" dirty="0">
                <a:latin typeface="Comic Sans MS" panose="030F0702030302020204" pitchFamily="66" charset="0"/>
              </a:rPr>
              <a:t> – (∑x)</a:t>
            </a:r>
            <a:r>
              <a:rPr lang="en-IN" baseline="30000" dirty="0">
                <a:latin typeface="Comic Sans MS" panose="030F0702030302020204" pitchFamily="66" charset="0"/>
              </a:rPr>
              <a:t>2</a:t>
            </a:r>
            <a:r>
              <a:rPr lang="en-IN" dirty="0">
                <a:latin typeface="Comic Sans MS" panose="030F0702030302020204" pitchFamily="66" charset="0"/>
              </a:rPr>
              <a:t> / </a:t>
            </a:r>
            <a:r>
              <a:rPr lang="en-IN" dirty="0" smtClean="0">
                <a:latin typeface="Comic Sans MS" panose="030F0702030302020204" pitchFamily="66" charset="0"/>
              </a:rPr>
              <a:t>N]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= [3740 – 220 x 176/11] / [4840 – 48400/11]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= [3740 – 3520] / [4840 – 4400]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= 220 / 440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= </a:t>
            </a:r>
            <a:r>
              <a:rPr lang="en-IN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1/2</a:t>
            </a:r>
          </a:p>
          <a:p>
            <a:pPr marL="0" indent="0">
              <a:buNone/>
            </a:pPr>
            <a:r>
              <a:rPr lang="en-IN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bxy</a:t>
            </a:r>
            <a:r>
              <a:rPr lang="en-IN" dirty="0">
                <a:solidFill>
                  <a:srgbClr val="FFFF00"/>
                </a:solidFill>
                <a:latin typeface="Comic Sans MS" panose="030F0702030302020204" pitchFamily="66" charset="0"/>
              </a:rPr>
              <a:t> x </a:t>
            </a:r>
            <a:r>
              <a:rPr lang="en-IN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byx</a:t>
            </a:r>
            <a:r>
              <a:rPr lang="en-IN" dirty="0">
                <a:solidFill>
                  <a:srgbClr val="7030A0"/>
                </a:solidFill>
                <a:latin typeface="Comic Sans MS" panose="030F0702030302020204" pitchFamily="66" charset="0"/>
              </a:rPr>
              <a:t> = 2 x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1/2 = </a:t>
            </a:r>
            <a:r>
              <a:rPr lang="en-IN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1</a:t>
            </a:r>
            <a:endParaRPr lang="en-IN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3403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pPr marL="0" indent="0">
              <a:buNone/>
            </a:pPr>
            <a:endParaRPr lang="en-IN" sz="11500" b="1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115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THANK 	YOU</a:t>
            </a:r>
            <a:endParaRPr lang="en-IN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Regression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50984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Regression measures the average relationship between two variables.</a:t>
            </a:r>
          </a:p>
          <a:p>
            <a:pPr algn="just"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Concept of regression was given by </a:t>
            </a:r>
            <a:r>
              <a:rPr lang="en-IN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Francis Galton.</a:t>
            </a:r>
            <a:endParaRPr lang="en-IN" sz="3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It is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denoted as ‘b’.</a:t>
            </a:r>
          </a:p>
          <a:p>
            <a:pPr algn="just">
              <a:spcAft>
                <a:spcPts val="1200"/>
              </a:spcAft>
            </a:pP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IN" sz="32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yx</a:t>
            </a:r>
            <a:r>
              <a:rPr lang="en-IN" sz="3200" dirty="0" smtClean="0">
                <a:latin typeface="Comic Sans MS" panose="030F0702030302020204" pitchFamily="66" charset="0"/>
              </a:rPr>
              <a:t> means regression of y on x, where, y is dependent variable and x independent variable.</a:t>
            </a:r>
          </a:p>
          <a:p>
            <a:pPr algn="just">
              <a:spcAft>
                <a:spcPts val="1200"/>
              </a:spcAft>
            </a:pPr>
            <a:r>
              <a:rPr lang="en-IN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IN" sz="32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xy</a:t>
            </a:r>
            <a:r>
              <a:rPr lang="en-IN" sz="3200" dirty="0" smtClean="0">
                <a:latin typeface="Comic Sans MS" panose="030F0702030302020204" pitchFamily="66" charset="0"/>
              </a:rPr>
              <a:t> means regression of x on y, where, x is dependent variable and y is independent variable.</a:t>
            </a:r>
          </a:p>
          <a:p>
            <a:pPr algn="just"/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2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/>
          <a:lstStyle/>
          <a:p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In case of correlation,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err="1" smtClean="0">
                <a:latin typeface="Comic Sans MS" panose="030F0702030302020204" pitchFamily="66" charset="0"/>
              </a:rPr>
              <a:t>r</a:t>
            </a:r>
            <a:r>
              <a:rPr lang="en-IN" sz="3200" baseline="-25000" dirty="0" err="1" smtClean="0">
                <a:latin typeface="Comic Sans MS" panose="030F0702030302020204" pitchFamily="66" charset="0"/>
              </a:rPr>
              <a:t>xy</a:t>
            </a:r>
            <a:r>
              <a:rPr lang="en-IN" sz="3200" dirty="0" smtClean="0">
                <a:latin typeface="Comic Sans MS" panose="030F0702030302020204" pitchFamily="66" charset="0"/>
              </a:rPr>
              <a:t> = </a:t>
            </a:r>
            <a:r>
              <a:rPr lang="en-IN" sz="3200" dirty="0" err="1" smtClean="0">
                <a:latin typeface="Comic Sans MS" panose="030F0702030302020204" pitchFamily="66" charset="0"/>
              </a:rPr>
              <a:t>r</a:t>
            </a:r>
            <a:r>
              <a:rPr lang="en-IN" sz="3200" baseline="-25000" dirty="0" err="1" smtClean="0">
                <a:latin typeface="Comic Sans MS" panose="030F0702030302020204" pitchFamily="66" charset="0"/>
              </a:rPr>
              <a:t>yx</a:t>
            </a:r>
            <a:endParaRPr lang="en-IN" sz="3200" baseline="-25000" dirty="0" smtClean="0">
              <a:latin typeface="Comic Sans MS" panose="030F0702030302020204" pitchFamily="66" charset="0"/>
            </a:endParaRPr>
          </a:p>
          <a:p>
            <a:r>
              <a:rPr lang="en-IN" sz="3200" dirty="0" smtClean="0">
                <a:latin typeface="Comic Sans MS" panose="030F0702030302020204" pitchFamily="66" charset="0"/>
              </a:rPr>
              <a:t>In case of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regression, </a:t>
            </a:r>
            <a:r>
              <a:rPr lang="en-IN" sz="32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r>
              <a:rPr lang="en-IN" sz="3200" baseline="-250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yx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≠ </a:t>
            </a:r>
            <a:r>
              <a:rPr lang="en-IN" sz="32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b</a:t>
            </a:r>
            <a:r>
              <a:rPr lang="en-IN" sz="3200" baseline="-250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xy</a:t>
            </a:r>
            <a:endParaRPr lang="en-IN" sz="3200" baseline="-250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Regression coefficient: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It measures the amount of change in dependent variable for unit change in the independent variable.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endParaRPr lang="en-IN" sz="3200" baseline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56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39800" y="537029"/>
                <a:ext cx="10515600" cy="584925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3200" baseline="-25000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yx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N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Cov</m:t>
                        </m:r>
                        <m:r>
                          <a:rPr lang="en-IN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IN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Var</m:t>
                        </m:r>
                        <m:r>
                          <a:rPr lang="en-IN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IN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IN" sz="40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= </a:t>
                </a:r>
                <a:r>
                  <a:rPr lang="en-IN" sz="3200" u="sng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[∑</a:t>
                </a:r>
                <a:r>
                  <a:rPr lang="en-IN" sz="3200" u="sng" dirty="0" err="1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sz="3200" u="sng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 - ∑</a:t>
                </a:r>
                <a:r>
                  <a:rPr lang="en-IN" sz="3200" u="sng" dirty="0" err="1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x∑y</a:t>
                </a:r>
                <a:r>
                  <a:rPr lang="en-IN" sz="3200" u="sng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/N]</a:t>
                </a:r>
                <a:r>
                  <a:rPr lang="en-IN" sz="32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IN" sz="32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					</a:t>
                </a: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   [</a:t>
                </a:r>
                <a:r>
                  <a:rPr lang="en-IN" sz="32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∑x</a:t>
                </a:r>
                <a:r>
                  <a:rPr lang="en-IN" sz="3200" baseline="300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IN" sz="32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 – (∑x)</a:t>
                </a:r>
                <a:r>
                  <a:rPr lang="en-IN" sz="3200" baseline="300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IN" sz="3200" dirty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 / N</a:t>
                </a: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]</a:t>
                </a:r>
              </a:p>
              <a:p>
                <a:pPr marL="0" indent="0">
                  <a:buNone/>
                </a:pPr>
                <a:r>
                  <a:rPr lang="en-IN" sz="3200" dirty="0" smtClean="0">
                    <a:solidFill>
                      <a:srgbClr val="00B050"/>
                    </a:solidFill>
                    <a:latin typeface="Comic Sans MS" panose="030F0702030302020204" pitchFamily="66" charset="0"/>
                  </a:rPr>
                  <a:t>Likewise,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3200" baseline="-25000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N" sz="4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Cov</m:t>
                        </m:r>
                        <m:r>
                          <a:rPr lang="en-IN" sz="4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IN" sz="4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sz="4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Var</m:t>
                        </m:r>
                        <m:r>
                          <a:rPr lang="en-IN" sz="4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sz="3200" dirty="0" smtClean="0">
                    <a:latin typeface="Comic Sans MS" panose="030F0702030302020204" pitchFamily="66" charset="0"/>
                  </a:rPr>
                  <a:t> = </a:t>
                </a:r>
                <a:r>
                  <a:rPr lang="en-IN" sz="3200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[∑</a:t>
                </a:r>
                <a:r>
                  <a:rPr lang="en-IN" sz="3200" u="sng" dirty="0" err="1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sz="3200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- ∑</a:t>
                </a:r>
                <a:r>
                  <a:rPr lang="en-IN" sz="3200" u="sng" dirty="0" err="1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x∑y</a:t>
                </a:r>
                <a:r>
                  <a:rPr lang="en-IN" sz="3200" u="sng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/N]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				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   	[∑y</a:t>
                </a:r>
                <a:r>
                  <a:rPr lang="en-IN" sz="3200" baseline="300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– (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∑y)</a:t>
                </a:r>
                <a:r>
                  <a:rPr lang="en-IN" sz="3200" baseline="300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32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/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N]</a:t>
                </a:r>
              </a:p>
              <a:p>
                <a:pPr marL="0" indent="0"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baseline="-25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/>
                </a:r>
                <a:br>
                  <a:rPr lang="en-IN" sz="3200" dirty="0" smtClean="0">
                    <a:latin typeface="Comic Sans MS" panose="030F0702030302020204" pitchFamily="66" charset="0"/>
                  </a:rPr>
                </a:b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baseline="30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baseline="30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/>
                  <a:t>	</a:t>
                </a:r>
                <a:r>
                  <a:rPr lang="en-IN" sz="3200" dirty="0" smtClean="0"/>
                  <a:t>	</a:t>
                </a:r>
                <a:endParaRPr lang="en-IN" sz="3200" baseline="-25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00" y="537029"/>
                <a:ext cx="10515600" cy="5849258"/>
              </a:xfrm>
              <a:blipFill>
                <a:blip r:embed="rId2"/>
                <a:stretch>
                  <a:fillRect l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89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33829"/>
                <a:ext cx="10515600" cy="58431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3600" b="1" dirty="0" smtClean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Relationship between correlation &amp; regression:</a:t>
                </a:r>
                <a:endParaRPr lang="en-IN" sz="4000" dirty="0">
                  <a:solidFill>
                    <a:srgbClr val="C0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4000" dirty="0">
                    <a:latin typeface="Comic Sans MS" panose="030F0702030302020204" pitchFamily="66" charset="0"/>
                  </a:rPr>
                  <a:t>	</a:t>
                </a:r>
                <a:r>
                  <a:rPr lang="en-IN" sz="4000" dirty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IN" sz="4000" dirty="0" err="1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r</a:t>
                </a:r>
                <a:r>
                  <a:rPr lang="en-IN" sz="4000" baseline="-25000" dirty="0" err="1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sz="4000" baseline="-25000" dirty="0">
                    <a:latin typeface="Comic Sans MS" panose="030F0702030302020204" pitchFamily="66" charset="0"/>
                  </a:rPr>
                  <a:t> </a:t>
                </a:r>
                <a:r>
                  <a:rPr lang="en-IN" sz="4000" dirty="0">
                    <a:latin typeface="Comic Sans MS" panose="030F0702030302020204" pitchFamily="66" charset="0"/>
                  </a:rPr>
                  <a:t> = </a:t>
                </a:r>
                <a:r>
                  <a:rPr lang="en-IN" sz="4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√</a:t>
                </a:r>
                <a:r>
                  <a:rPr lang="en-IN" sz="40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4000" baseline="-250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sz="40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.b</a:t>
                </a:r>
                <a:r>
                  <a:rPr lang="en-IN" sz="4000" baseline="-250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yx</a:t>
                </a:r>
                <a:endParaRPr lang="en-IN" sz="4000" baseline="-25000" dirty="0" smtClean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4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4000" dirty="0">
                    <a:latin typeface="Comic Sans MS" panose="030F0702030302020204" pitchFamily="66" charset="0"/>
                  </a:rPr>
                  <a:t>	</a:t>
                </a:r>
                <a:r>
                  <a:rPr lang="en-IN" sz="4000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4000" baseline="-25000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sz="40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4000" dirty="0">
                    <a:latin typeface="Comic Sans MS" panose="030F0702030302020204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𝐶𝑜𝑣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𝑉𝑎𝑟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sz="4000" dirty="0">
                    <a:latin typeface="Comic Sans MS" panose="030F0702030302020204" pitchFamily="66" charset="0"/>
                  </a:rPr>
                  <a:t>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4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40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4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sz="4000" dirty="0">
                    <a:latin typeface="Comic Sans MS" panose="030F0702030302020204" pitchFamily="66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𝐶𝑜𝑣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.6</m:t>
                        </m:r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sz="4000" dirty="0" smtClean="0">
                    <a:latin typeface="Comic Sans MS" panose="030F0702030302020204" pitchFamily="66" charset="0"/>
                  </a:rPr>
                  <a:t>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4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40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4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sz="4000" dirty="0">
                    <a:latin typeface="Comic Sans MS" panose="030F0702030302020204" pitchFamily="66" charset="0"/>
                  </a:rPr>
                  <a:t>	</a:t>
                </a:r>
                <a:endParaRPr lang="en-IN" sz="40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4000" dirty="0">
                    <a:latin typeface="Comic Sans MS" panose="030F0702030302020204" pitchFamily="66" charset="0"/>
                  </a:rPr>
                  <a:t>	</a:t>
                </a:r>
                <a:r>
                  <a:rPr lang="en-IN" sz="4000" dirty="0" smtClean="0"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IN" sz="4000" dirty="0">
                    <a:latin typeface="Comic Sans MS" panose="030F0702030302020204" pitchFamily="66" charset="0"/>
                  </a:rPr>
                  <a:t>	</a:t>
                </a:r>
                <a:r>
                  <a:rPr lang="en-IN" sz="4000" dirty="0" smtClean="0">
                    <a:latin typeface="Comic Sans MS" panose="030F0702030302020204" pitchFamily="66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𝐶𝑜𝑣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sz="4000" i="1">
                            <a:latin typeface="Cambria Math" panose="02040503050406030204" pitchFamily="18" charset="0"/>
                          </a:rPr>
                          <m:t>.6</m:t>
                        </m:r>
                        <m:r>
                          <a:rPr lang="en-IN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sz="4000" dirty="0">
                    <a:latin typeface="Comic Sans MS" panose="030F0702030302020204" pitchFamily="66" charset="0"/>
                  </a:rPr>
                  <a:t>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4000" i="1" dirty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40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40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sz="4000" dirty="0">
                    <a:latin typeface="Comic Sans MS" panose="030F0702030302020204" pitchFamily="66" charset="0"/>
                  </a:rPr>
                  <a:t>	</a:t>
                </a:r>
                <a:r>
                  <a:rPr lang="en-IN" sz="4000" dirty="0" smtClean="0">
                    <a:latin typeface="Comic Sans MS" panose="030F0702030302020204" pitchFamily="66" charset="0"/>
                  </a:rPr>
                  <a:t>= </a:t>
                </a:r>
                <a:r>
                  <a:rPr lang="en-IN" sz="4000" b="1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r.</a:t>
                </a:r>
                <a:r>
                  <a:rPr lang="en-IN" sz="4000" b="1" dirty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b="1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b="1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IN" sz="4000" b="1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IN" sz="4000" b="1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IN" sz="4000" b="1" i="1" dirty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endParaRPr lang="en-IN" b="1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>
                    <a:latin typeface="Comic Sans MS" panose="030F0702030302020204" pitchFamily="66" charset="0"/>
                  </a:rPr>
                  <a:t>		</a:t>
                </a:r>
              </a:p>
              <a:p>
                <a:pPr marL="0" indent="0">
                  <a:buNone/>
                </a:pPr>
                <a:r>
                  <a:rPr lang="en-IN" dirty="0">
                    <a:latin typeface="Comic Sans MS" panose="030F0702030302020204" pitchFamily="66" charset="0"/>
                  </a:rPr>
                  <a:t>		</a:t>
                </a:r>
                <a:endParaRPr lang="en-IN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3829"/>
                <a:ext cx="10515600" cy="5843134"/>
              </a:xfrm>
              <a:blipFill>
                <a:blip r:embed="rId2"/>
                <a:stretch>
                  <a:fillRect l="-1797" t="-2610" r="-173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17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20914"/>
                <a:ext cx="10515600" cy="6081486"/>
              </a:xfrm>
            </p:spPr>
            <p:txBody>
              <a:bodyPr>
                <a:normAutofit fontScale="92500" lnSpcReduction="10000"/>
              </a:bodyPr>
              <a:lstStyle/>
              <a:p>
                <a:endParaRPr lang="en-IN" dirty="0" smtClean="0"/>
              </a:p>
              <a:p>
                <a:pPr marL="0" indent="0">
                  <a:buNone/>
                </a:pPr>
                <a:r>
                  <a:rPr lang="en-IN" sz="5200" dirty="0">
                    <a:latin typeface="Comic Sans MS" panose="030F0702030302020204" pitchFamily="66" charset="0"/>
                  </a:rPr>
                  <a:t>Similarly,</a:t>
                </a:r>
              </a:p>
              <a:p>
                <a:pPr marL="0" indent="0">
                  <a:buNone/>
                </a:pPr>
                <a:r>
                  <a:rPr lang="en-IN" sz="5200" dirty="0">
                    <a:latin typeface="Comic Sans MS" panose="030F0702030302020204" pitchFamily="66" charset="0"/>
                  </a:rPr>
                  <a:t>	</a:t>
                </a:r>
                <a:r>
                  <a:rPr lang="en-IN" sz="52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5200" baseline="-250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yx</a:t>
                </a:r>
                <a:r>
                  <a:rPr lang="en-IN" sz="5200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𝐶𝑜𝑣</m:t>
                        </m:r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𝑉𝑎𝑟</m:t>
                        </m:r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sz="5200" dirty="0" smtClean="0">
                    <a:latin typeface="Comic Sans MS" panose="030F0702030302020204" pitchFamily="66" charset="0"/>
                  </a:rPr>
                  <a:t>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52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52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52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52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sz="5200" dirty="0" smtClean="0">
                    <a:latin typeface="Comic Sans MS" panose="030F0702030302020204" pitchFamily="66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𝐶𝑜𝑣</m:t>
                        </m:r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.6</m:t>
                        </m:r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sz="5200" dirty="0">
                    <a:latin typeface="Comic Sans MS" panose="030F0702030302020204" pitchFamily="66" charset="0"/>
                  </a:rPr>
                  <a:t>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5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5200" i="1" dirty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5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5200" i="1" dirty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sz="5200" dirty="0" smtClean="0"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IN" sz="5200" dirty="0">
                    <a:latin typeface="Comic Sans MS" panose="030F0702030302020204" pitchFamily="66" charset="0"/>
                  </a:rPr>
                  <a:t>	</a:t>
                </a:r>
                <a:r>
                  <a:rPr lang="en-IN" sz="5200" dirty="0" smtClean="0"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IN" sz="5200" dirty="0">
                    <a:latin typeface="Comic Sans MS" panose="030F0702030302020204" pitchFamily="66" charset="0"/>
                  </a:rPr>
                  <a:t>	</a:t>
                </a:r>
                <a:r>
                  <a:rPr lang="en-IN" sz="5200" dirty="0" smtClean="0">
                    <a:latin typeface="Comic Sans MS" panose="030F0702030302020204" pitchFamily="66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𝐶𝑜𝑣</m:t>
                        </m:r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5200" i="1">
                            <a:latin typeface="Cambria Math" panose="02040503050406030204" pitchFamily="18" charset="0"/>
                          </a:rPr>
                          <m:t>.6</m:t>
                        </m:r>
                        <m:r>
                          <a:rPr lang="en-IN" sz="5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IN" sz="5200" dirty="0">
                    <a:latin typeface="Comic Sans MS" panose="030F0702030302020204" pitchFamily="66" charset="0"/>
                  </a:rPr>
                  <a:t>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5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5200" i="1" dirty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IN" sz="5200" i="1" dirty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IN" sz="52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N" sz="5200" dirty="0" smtClean="0">
                    <a:latin typeface="Comic Sans MS" panose="030F0702030302020204" pitchFamily="66" charset="0"/>
                  </a:rPr>
                  <a:t>	= </a:t>
                </a:r>
                <a:r>
                  <a:rPr lang="en-IN" sz="5200" b="1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r.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5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5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IN" sz="5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en-IN" sz="5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IN" sz="5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IN" b="1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>
                    <a:latin typeface="Comic Sans MS" panose="030F0702030302020204" pitchFamily="66" charset="0"/>
                  </a:rPr>
                  <a:t>	</a:t>
                </a:r>
                <a:r>
                  <a:rPr lang="en-IN" dirty="0" smtClean="0">
                    <a:latin typeface="Comic Sans MS" panose="030F0702030302020204" pitchFamily="66" charset="0"/>
                  </a:rPr>
                  <a:t>	</a:t>
                </a:r>
              </a:p>
              <a:p>
                <a:pPr marL="0" indent="0">
                  <a:buNone/>
                </a:pPr>
                <a:endParaRPr lang="en-IN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 smtClean="0">
                    <a:latin typeface="Comic Sans MS" panose="030F0702030302020204" pitchFamily="66" charset="0"/>
                  </a:rPr>
                  <a:t>	</a:t>
                </a:r>
                <a:endParaRPr lang="en-IN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>
                    <a:latin typeface="Comic Sans MS" panose="030F0702030302020204" pitchFamily="66" charset="0"/>
                  </a:rPr>
                  <a:t>		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20914"/>
                <a:ext cx="10515600" cy="6081486"/>
              </a:xfrm>
              <a:blipFill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83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83771"/>
                <a:ext cx="10515600" cy="5393192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IN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dirty="0">
                    <a:latin typeface="Comic Sans MS" panose="030F0702030302020204" pitchFamily="66" charset="0"/>
                  </a:rPr>
                  <a:t>	</a:t>
                </a:r>
                <a:r>
                  <a:rPr lang="en-IN" sz="4000" dirty="0" err="1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4000" baseline="-25000" dirty="0" err="1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sz="4000" dirty="0" err="1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.b</a:t>
                </a:r>
                <a:r>
                  <a:rPr lang="en-IN" sz="4000" baseline="-25000" dirty="0" err="1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yx</a:t>
                </a:r>
                <a:r>
                  <a:rPr lang="en-IN" sz="40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4000" dirty="0">
                    <a:latin typeface="Comic Sans MS" panose="030F0702030302020204" pitchFamily="66" charset="0"/>
                  </a:rPr>
                  <a:t>= </a:t>
                </a:r>
                <a:r>
                  <a:rPr lang="en-IN" sz="4000" b="1" dirty="0">
                    <a:latin typeface="Comic Sans MS" panose="030F0702030302020204" pitchFamily="66" charset="0"/>
                  </a:rPr>
                  <a:t>r.</a:t>
                </a:r>
                <a:r>
                  <a:rPr lang="en-IN" sz="40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b="1" i="1" dirty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IN" sz="4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IN" sz="4000" b="1" i="1" dirty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IN" sz="4000" b="1" i="1" dirty="0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IN" sz="4000" dirty="0">
                    <a:latin typeface="Comic Sans MS" panose="030F0702030302020204" pitchFamily="66" charset="0"/>
                  </a:rPr>
                  <a:t> x </a:t>
                </a:r>
                <a:r>
                  <a:rPr lang="en-IN" sz="4000" b="1" dirty="0">
                    <a:latin typeface="Comic Sans MS" panose="030F0702030302020204" pitchFamily="66" charset="0"/>
                  </a:rPr>
                  <a:t>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4000" b="1" i="1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IN" sz="4000" b="1" i="1"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r>
                          <a:rPr lang="en-IN" sz="4000" b="1" i="1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IN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IN" sz="4000" dirty="0">
                    <a:latin typeface="Comic Sans MS" panose="030F0702030302020204" pitchFamily="66" charset="0"/>
                  </a:rPr>
                  <a:t>	</a:t>
                </a:r>
                <a:r>
                  <a:rPr lang="en-IN" sz="4000" b="1" dirty="0">
                    <a:latin typeface="Comic Sans MS" panose="030F0702030302020204" pitchFamily="66" charset="0"/>
                  </a:rPr>
                  <a:t>= </a:t>
                </a:r>
                <a:r>
                  <a:rPr lang="en-IN" sz="4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</a:t>
                </a:r>
                <a:r>
                  <a:rPr lang="en-IN" sz="4000" b="1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</a:p>
              <a:p>
                <a:pPr marL="0" indent="0">
                  <a:buNone/>
                </a:pPr>
                <a:r>
                  <a:rPr lang="en-IN" sz="4000" dirty="0">
                    <a:latin typeface="Comic Sans MS" panose="030F0702030302020204" pitchFamily="66" charset="0"/>
                  </a:rPr>
                  <a:t>		     = r</a:t>
                </a:r>
                <a:r>
                  <a:rPr lang="en-IN" sz="4000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IN" sz="40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IN" sz="4000" dirty="0">
                    <a:latin typeface="Comic Sans MS" panose="030F0702030302020204" pitchFamily="66" charset="0"/>
                  </a:rPr>
                  <a:t>	</a:t>
                </a:r>
                <a:r>
                  <a:rPr lang="en-IN" sz="4000" b="1" dirty="0">
                    <a:latin typeface="Comic Sans MS" panose="030F0702030302020204" pitchFamily="66" charset="0"/>
                  </a:rPr>
                  <a:t> </a:t>
                </a:r>
                <a:r>
                  <a:rPr lang="en-IN" sz="4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 = √ </a:t>
                </a:r>
                <a:r>
                  <a:rPr lang="en-IN" sz="4000" b="1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r>
                  <a:rPr lang="en-IN" sz="4000" b="1" baseline="-25000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xy</a:t>
                </a:r>
                <a:r>
                  <a:rPr lang="en-IN" sz="4000" b="1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.b</a:t>
                </a:r>
                <a:r>
                  <a:rPr lang="en-IN" sz="4000" b="1" baseline="-25000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yx</a:t>
                </a:r>
                <a:r>
                  <a:rPr lang="en-IN" sz="4000" b="1" dirty="0" smtClean="0">
                    <a:latin typeface="Comic Sans MS" panose="030F0702030302020204" pitchFamily="66" charset="0"/>
                  </a:rPr>
                  <a:t> </a:t>
                </a:r>
                <a:endParaRPr lang="en-IN" sz="4000" b="1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Thus, </a:t>
                </a:r>
                <a:r>
                  <a:rPr lang="en-IN" sz="32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Coefficient </a:t>
                </a:r>
                <a:r>
                  <a:rPr lang="en-IN" sz="3200" dirty="0" smtClean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of correlation = </a:t>
                </a:r>
                <a:r>
                  <a:rPr lang="en-IN" sz="3200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Geometric </a:t>
                </a:r>
                <a:r>
                  <a:rPr lang="en-IN" sz="32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mean of two regression </a:t>
                </a:r>
                <a:r>
                  <a:rPr lang="en-IN" sz="3200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coefficients.</a:t>
                </a:r>
                <a:endParaRPr lang="en-IN" sz="32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83771"/>
                <a:ext cx="10515600" cy="5393192"/>
              </a:xfrm>
              <a:blipFill>
                <a:blip r:embed="rId2"/>
                <a:stretch>
                  <a:fillRect l="-1565" r="-81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79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8972"/>
            <a:ext cx="10515600" cy="5492338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IN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 of regression coefficient: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Both the regression coefficients i.e., </a:t>
            </a:r>
            <a:r>
              <a:rPr lang="en-IN" sz="32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byx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and </a:t>
            </a:r>
            <a:r>
              <a:rPr lang="en-IN" sz="32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bxy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have the same sign. </a:t>
            </a: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r</a:t>
            </a:r>
            <a:r>
              <a:rPr lang="en-IN" sz="3200" baseline="-250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xy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will also have the same sign as that of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byx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&amp; </a:t>
            </a:r>
            <a:r>
              <a:rPr lang="en-IN" sz="3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bxy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marL="514350" indent="-514350">
              <a:spcAft>
                <a:spcPts val="1800"/>
              </a:spcAft>
              <a:buAutoNum type="arabicPeriod"/>
            </a:pPr>
            <a:r>
              <a:rPr lang="en-IN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If one of the regression coefficients is more than one, then other will be less than one.</a:t>
            </a:r>
          </a:p>
          <a:p>
            <a:pPr marL="0" indent="0">
              <a:spcAft>
                <a:spcPts val="1800"/>
              </a:spcAft>
              <a:buNone/>
            </a:pPr>
            <a:endParaRPr lang="en-IN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					continued …………..</a:t>
            </a:r>
          </a:p>
          <a:p>
            <a:pPr marL="0" indent="0">
              <a:spcAft>
                <a:spcPts val="1800"/>
              </a:spcAft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9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6182"/>
            <a:ext cx="10515600" cy="4860781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4.	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Regression coefficients have the same unit as that of the unit of original observation.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5.	The </a:t>
            </a:r>
            <a:r>
              <a:rPr lang="en-IN" sz="3200" dirty="0">
                <a:latin typeface="Comic Sans MS" panose="030F0702030302020204" pitchFamily="66" charset="0"/>
              </a:rPr>
              <a:t>arithmetic mean of two regression coefficients is more than one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[</a:t>
            </a:r>
            <a:r>
              <a:rPr lang="az-Cyrl-AZ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½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IN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bxy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+ </a:t>
            </a:r>
            <a:r>
              <a:rPr lang="en-IN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byx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) ≥ 1]</a:t>
            </a:r>
            <a:r>
              <a:rPr lang="en-IN" sz="32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6.	The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maximum value of </a:t>
            </a:r>
            <a:r>
              <a:rPr lang="en-IN" sz="32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bxy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. </a:t>
            </a:r>
            <a:r>
              <a:rPr lang="en-IN" sz="3200" dirty="0" err="1" smtClean="0">
                <a:solidFill>
                  <a:srgbClr val="FFFF00"/>
                </a:solidFill>
                <a:latin typeface="Comic Sans MS" panose="030F0702030302020204" pitchFamily="66" charset="0"/>
              </a:rPr>
              <a:t>byx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= 1</a:t>
            </a: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Because </a:t>
            </a:r>
            <a:r>
              <a:rPr lang="en-IN" sz="3200" dirty="0" err="1" smtClean="0">
                <a:latin typeface="Comic Sans MS" panose="030F0702030302020204" pitchFamily="66" charset="0"/>
              </a:rPr>
              <a:t>b</a:t>
            </a:r>
            <a:r>
              <a:rPr lang="en-IN" sz="3200" baseline="-25000" dirty="0" err="1" smtClean="0">
                <a:latin typeface="Comic Sans MS" panose="030F0702030302020204" pitchFamily="66" charset="0"/>
              </a:rPr>
              <a:t>xy</a:t>
            </a:r>
            <a:r>
              <a:rPr lang="en-IN" sz="3200" dirty="0" err="1" smtClean="0">
                <a:latin typeface="Comic Sans MS" panose="030F0702030302020204" pitchFamily="66" charset="0"/>
              </a:rPr>
              <a:t>.b</a:t>
            </a:r>
            <a:r>
              <a:rPr lang="en-IN" sz="3200" baseline="-25000" dirty="0" err="1" smtClean="0">
                <a:latin typeface="Comic Sans MS" panose="030F0702030302020204" pitchFamily="66" charset="0"/>
              </a:rPr>
              <a:t>yx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>
                <a:latin typeface="Comic Sans MS" panose="030F0702030302020204" pitchFamily="66" charset="0"/>
              </a:rPr>
              <a:t>= r</a:t>
            </a:r>
            <a:r>
              <a:rPr lang="en-IN" sz="3200" baseline="30000" dirty="0">
                <a:latin typeface="Comic Sans MS" panose="030F0702030302020204" pitchFamily="66" charset="0"/>
              </a:rPr>
              <a:t>2</a:t>
            </a:r>
            <a:r>
              <a:rPr lang="en-IN" sz="3200" dirty="0">
                <a:latin typeface="Comic Sans MS" panose="030F0702030302020204" pitchFamily="66" charset="0"/>
              </a:rPr>
              <a:t> &amp; maximum value of r = 1, so r</a:t>
            </a:r>
            <a:r>
              <a:rPr lang="en-IN" sz="3200" baseline="30000" dirty="0">
                <a:latin typeface="Comic Sans MS" panose="030F0702030302020204" pitchFamily="66" charset="0"/>
              </a:rPr>
              <a:t>2</a:t>
            </a:r>
            <a:r>
              <a:rPr lang="en-IN" sz="3200" dirty="0">
                <a:latin typeface="Comic Sans MS" panose="030F0702030302020204" pitchFamily="66" charset="0"/>
              </a:rPr>
              <a:t> = </a:t>
            </a:r>
            <a:r>
              <a:rPr lang="en-IN" sz="3200" dirty="0" smtClean="0">
                <a:latin typeface="Comic Sans MS" panose="030F0702030302020204" pitchFamily="66" charset="0"/>
              </a:rPr>
              <a:t>1.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954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372</Words>
  <Application>Microsoft Office PowerPoint</Application>
  <PresentationFormat>Widescreen</PresentationFormat>
  <Paragraphs>181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PowerPoint Presentation</vt:lpstr>
      <vt:lpstr>Regression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Computation of coefficient of regression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68</cp:revision>
  <dcterms:created xsi:type="dcterms:W3CDTF">2020-05-29T16:02:10Z</dcterms:created>
  <dcterms:modified xsi:type="dcterms:W3CDTF">2020-06-11T18:04:16Z</dcterms:modified>
</cp:coreProperties>
</file>