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70" r:id="rId3"/>
    <p:sldId id="271" r:id="rId4"/>
    <p:sldId id="396" r:id="rId5"/>
    <p:sldId id="272" r:id="rId6"/>
    <p:sldId id="398" r:id="rId7"/>
    <p:sldId id="273" r:id="rId8"/>
    <p:sldId id="274" r:id="rId9"/>
    <p:sldId id="283" r:id="rId10"/>
    <p:sldId id="399" r:id="rId11"/>
    <p:sldId id="275" r:id="rId12"/>
    <p:sldId id="282" r:id="rId13"/>
    <p:sldId id="400" r:id="rId14"/>
    <p:sldId id="277" r:id="rId15"/>
    <p:sldId id="291" r:id="rId16"/>
    <p:sldId id="391" r:id="rId17"/>
    <p:sldId id="392" r:id="rId18"/>
    <p:sldId id="393" r:id="rId19"/>
    <p:sldId id="395" r:id="rId20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413" autoAdjust="0"/>
    <p:restoredTop sz="94660"/>
  </p:normalViewPr>
  <p:slideViewPr>
    <p:cSldViewPr>
      <p:cViewPr>
        <p:scale>
          <a:sx n="106" d="100"/>
          <a:sy n="106" d="100"/>
        </p:scale>
        <p:origin x="-330" y="45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/>
          <p:cNvSpPr/>
          <p:nvPr/>
        </p:nvSpPr>
        <p:spPr>
          <a:xfrm>
            <a:off x="-2" y="4664147"/>
            <a:ext cx="9151089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685800" y="1752601"/>
            <a:ext cx="77724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685800" y="3611607"/>
            <a:ext cx="77724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grpSp>
        <p:nvGrpSpPr>
          <p:cNvPr id="2" name="Group 1"/>
          <p:cNvGrpSpPr/>
          <p:nvPr/>
        </p:nvGrpSpPr>
        <p:grpSpPr>
          <a:xfrm>
            <a:off x="-3765" y="4953000"/>
            <a:ext cx="9147765" cy="1912088"/>
            <a:chOff x="-3765" y="4832896"/>
            <a:chExt cx="9147765" cy="2032192"/>
          </a:xfrm>
        </p:grpSpPr>
        <p:sp>
          <p:nvSpPr>
            <p:cNvPr id="7" name="Freeform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8" name="Freeform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11" name="Freeform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>
              <a:extLst/>
            </a:lstStyle>
            <a:p>
              <a:pPr algn="ctr" eaLnBrk="1" latinLnBrk="0" hangingPunct="1"/>
              <a:endParaRPr kumimoji="0" lang="en-US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6/19/2020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6/19/2020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76" y="1059712"/>
            <a:ext cx="77724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922713" y="2931712"/>
            <a:ext cx="4572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6/19/2020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Chevron 6"/>
          <p:cNvSpPr/>
          <p:nvPr/>
        </p:nvSpPr>
        <p:spPr>
          <a:xfrm>
            <a:off x="3636680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8" name="Chevron 7"/>
          <p:cNvSpPr/>
          <p:nvPr/>
        </p:nvSpPr>
        <p:spPr>
          <a:xfrm>
            <a:off x="3450264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6/19/2020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5410200"/>
            <a:ext cx="4040188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6" y="5410200"/>
            <a:ext cx="4041775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1444294"/>
            <a:ext cx="4040188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444294"/>
            <a:ext cx="4041775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6/19/2020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6/19/2020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6/19/2020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876800"/>
            <a:ext cx="7481776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419600" y="5355102"/>
            <a:ext cx="3974592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914400" y="274320"/>
            <a:ext cx="7479792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727032" y="6407944"/>
            <a:ext cx="1920240" cy="365760"/>
          </a:xfrm>
        </p:spPr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6/19/2020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232" y="5443402"/>
            <a:ext cx="71628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28600" y="189968"/>
            <a:ext cx="86868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6/19/2020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380072" y="6407944"/>
            <a:ext cx="235068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865122"/>
            <a:ext cx="8075432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716436" y="5001993"/>
            <a:ext cx="3802003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9" name="Freeform 8"/>
          <p:cNvSpPr>
            <a:spLocks/>
          </p:cNvSpPr>
          <p:nvPr/>
        </p:nvSpPr>
        <p:spPr bwMode="auto">
          <a:xfrm>
            <a:off x="-53561" y="5785023"/>
            <a:ext cx="3802003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0" name="Right Triangle 9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2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1" name="Straight Connector 10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Chevron 11"/>
          <p:cNvSpPr/>
          <p:nvPr/>
        </p:nvSpPr>
        <p:spPr>
          <a:xfrm>
            <a:off x="8664112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13" name="Chevron 12"/>
          <p:cNvSpPr/>
          <p:nvPr/>
        </p:nvSpPr>
        <p:spPr>
          <a:xfrm>
            <a:off x="8477696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81329"/>
            <a:ext cx="8229600" cy="438607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6/19/2020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44013" y="274640"/>
            <a:ext cx="1777470" cy="5592761"/>
          </a:xfrm>
        </p:spPr>
        <p:txBody>
          <a:bodyPr vert="eaVert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1"/>
            <a:ext cx="6324600" cy="5592760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6/19/2020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/>
          <p:cNvSpPr>
            <a:spLocks/>
          </p:cNvSpPr>
          <p:nvPr/>
        </p:nvSpPr>
        <p:spPr bwMode="auto">
          <a:xfrm>
            <a:off x="716436" y="5001993"/>
            <a:ext cx="3802003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2" name="Freeform 11"/>
          <p:cNvSpPr>
            <a:spLocks/>
          </p:cNvSpPr>
          <p:nvPr/>
        </p:nvSpPr>
        <p:spPr bwMode="auto">
          <a:xfrm>
            <a:off x="-53561" y="5785023"/>
            <a:ext cx="3802003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4" name="Right Triangle 13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13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481328"/>
            <a:ext cx="8229600" cy="4525963"/>
          </a:xfrm>
          <a:prstGeom prst="rect">
            <a:avLst/>
          </a:prstGeom>
        </p:spPr>
        <p:txBody>
          <a:bodyPr vert="horz">
            <a:normAutofit/>
          </a:bodyPr>
          <a:lstStyle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6727032" y="6407944"/>
            <a:ext cx="192024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6/19/2020</a:t>
            </a:fld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4380072" y="6407944"/>
            <a:ext cx="235068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8647272" y="6407944"/>
            <a:ext cx="36576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hyperlink" Target="http://ecoursesonline.iasri.res.in/mod/page/view.php?id=54147" TargetMode="External"/><Relationship Id="rId2" Type="http://schemas.openxmlformats.org/officeDocument/2006/relationships/hyperlink" Target="http://ecoursesonline.iasri.res.in/mod/resource/view.php?id=54303" TargetMode="External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ecoursesonline.iasri.res.in/mod/page/view.php?id=54248" TargetMode="Externa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http://ecoursesonline.iasri.res.in/mod/page/view.php?id=54172" TargetMode="External"/><Relationship Id="rId2" Type="http://schemas.openxmlformats.org/officeDocument/2006/relationships/hyperlink" Target="http://ecoursesonline.iasri.res.in/mod/page/view.php?id=54171" TargetMode="Externa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hyperlink" Target="http://ecoursesonline.iasri.res.in/mod/page/view.php?id=54171" TargetMode="Externa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hyperlink" Target="http://ecoursesonline.iasri.res.in/mod/resource/view.php?id=54303" TargetMode="External"/><Relationship Id="rId2" Type="http://schemas.openxmlformats.org/officeDocument/2006/relationships/hyperlink" Target="http://ecoursesonline.iasri.res.in/mod/page/view.php?id=54164" TargetMode="Externa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hyperlink" Target="http://ecoursesonline.iasri.res.in/mod/page/view.php?id=54147" TargetMode="Externa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hyperlink" Target="http://ecoursesonline.iasri.res.in/mod/page/view.php?id=54105" TargetMode="Externa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hyperlink" Target="http://ecoursesonline.iasri.res.in/mod/resource/view.php?id=54303" TargetMode="Externa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hyperlink" Target="http://ecoursesonline.iasri.res.in/mod/page/view.php?id=123706" TargetMode="External"/><Relationship Id="rId2" Type="http://schemas.openxmlformats.org/officeDocument/2006/relationships/hyperlink" Target="http://ecoursesonline.iasri.res.in/mod/page/view.php?id=123703" TargetMode="External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ecoursesonline.iasri.res.in/mod/page/view.php?id=123572" TargetMode="Externa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hyperlink" Target="http://ecoursesonline.iasri.res.in/mod/page/view.php?id=123572" TargetMode="Externa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hyperlink" Target="http://ecoursesonline.iasri.res.in/mod/page/view.php?id=123796" TargetMode="Externa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hyperlink" Target="http://ecoursesonline.iasri.res.in/mod/page/view.php?id=123706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62000" y="457200"/>
            <a:ext cx="7772400" cy="2590800"/>
          </a:xfrm>
        </p:spPr>
        <p:txBody>
          <a:bodyPr>
            <a:normAutofit fontScale="90000"/>
          </a:bodyPr>
          <a:lstStyle/>
          <a:p>
            <a:pPr algn="ctr"/>
            <a:r>
              <a:rPr lang="en-US" b="1" dirty="0" smtClean="0">
                <a:latin typeface="Algerian" pitchFamily="82" charset="0"/>
              </a:rPr>
              <a:t>VETERINAY ANATOMY, </a:t>
            </a:r>
            <a:br>
              <a:rPr lang="en-US" b="1" dirty="0" smtClean="0">
                <a:latin typeface="Algerian" pitchFamily="82" charset="0"/>
              </a:rPr>
            </a:br>
            <a:r>
              <a:rPr lang="en-US" b="1" dirty="0" smtClean="0">
                <a:latin typeface="Algerian" pitchFamily="82" charset="0"/>
              </a:rPr>
              <a:t>                                         </a:t>
            </a:r>
            <a:r>
              <a:rPr lang="en-US" b="1" dirty="0" smtClean="0">
                <a:solidFill>
                  <a:srgbClr val="FF0000"/>
                </a:solidFill>
                <a:latin typeface="Algerian" pitchFamily="82" charset="0"/>
              </a:rPr>
              <a:t>UNIT- 6</a:t>
            </a:r>
            <a:r>
              <a:rPr lang="en-US" b="1" dirty="0" smtClean="0">
                <a:latin typeface="Algerian" pitchFamily="82" charset="0"/>
              </a:rPr>
              <a:t>,</a:t>
            </a:r>
            <a:br>
              <a:rPr lang="en-US" b="1" dirty="0" smtClean="0">
                <a:latin typeface="Algerian" pitchFamily="82" charset="0"/>
              </a:rPr>
            </a:br>
            <a:r>
              <a:rPr lang="en-US" sz="3100" b="1" dirty="0" smtClean="0">
                <a:solidFill>
                  <a:srgbClr val="FF0000"/>
                </a:solidFill>
                <a:latin typeface="Algerian" pitchFamily="82" charset="0"/>
              </a:rPr>
              <a:t>TOPIC</a:t>
            </a:r>
            <a:r>
              <a:rPr lang="en-US" sz="3100" b="1" dirty="0" smtClean="0">
                <a:latin typeface="Algerian" pitchFamily="82" charset="0"/>
              </a:rPr>
              <a:t>- </a:t>
            </a:r>
            <a:r>
              <a:rPr lang="en-US" sz="3100" dirty="0" smtClean="0">
                <a:latin typeface="Algerian" pitchFamily="82" charset="0"/>
              </a:rPr>
              <a:t>Distinguished point of Pelvic </a:t>
            </a:r>
            <a:r>
              <a:rPr lang="en-US" sz="3100" dirty="0" smtClean="0">
                <a:solidFill>
                  <a:srgbClr val="00B050"/>
                </a:solidFill>
                <a:latin typeface="Algerian" pitchFamily="82" charset="0"/>
              </a:rPr>
              <a:t>Girdle-HIP BONES- OS COXAE  </a:t>
            </a:r>
            <a:r>
              <a:rPr lang="en-US" sz="3100" dirty="0" smtClean="0">
                <a:latin typeface="Algerian" pitchFamily="82" charset="0"/>
              </a:rPr>
              <a:t>of Different domesticated animals                        (</a:t>
            </a:r>
            <a:r>
              <a:rPr lang="en-US" sz="3100" dirty="0" smtClean="0">
                <a:solidFill>
                  <a:srgbClr val="FF0000"/>
                </a:solidFill>
                <a:latin typeface="Algerian" pitchFamily="82" charset="0"/>
              </a:rPr>
              <a:t>EQUINE, CANINE,PROCINE &amp;AVIAN</a:t>
            </a:r>
            <a:r>
              <a:rPr lang="en-US" sz="3100" dirty="0" smtClean="0">
                <a:latin typeface="Algerian" pitchFamily="82" charset="0"/>
              </a:rPr>
              <a:t>)</a:t>
            </a:r>
            <a:r>
              <a:rPr lang="en-US" sz="3600" dirty="0" smtClean="0">
                <a:latin typeface="Algerian" pitchFamily="82" charset="0"/>
              </a:rPr>
              <a:t/>
            </a:r>
            <a:br>
              <a:rPr lang="en-US" sz="3600" dirty="0" smtClean="0">
                <a:latin typeface="Algerian" pitchFamily="82" charset="0"/>
              </a:rPr>
            </a:br>
            <a:endParaRPr lang="en-US" sz="3600" dirty="0">
              <a:latin typeface="Algerian" pitchFamily="82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pPr algn="just"/>
            <a:r>
              <a:rPr lang="en-US" dirty="0" smtClean="0">
                <a:latin typeface="Algerian" pitchFamily="82" charset="0"/>
              </a:rPr>
              <a:t>Instructor- </a:t>
            </a:r>
            <a:r>
              <a:rPr lang="en-US" dirty="0" smtClean="0">
                <a:solidFill>
                  <a:srgbClr val="FF0000"/>
                </a:solidFill>
                <a:latin typeface="Algerian" pitchFamily="82" charset="0"/>
              </a:rPr>
              <a:t>DR. SANJAY KUMAR BHARTI</a:t>
            </a:r>
          </a:p>
          <a:p>
            <a:pPr algn="just"/>
            <a:r>
              <a:rPr lang="en-US" dirty="0" smtClean="0">
                <a:latin typeface="Algerian" pitchFamily="82" charset="0"/>
              </a:rPr>
              <a:t>                         HOD, VETERINARY ANATOMY</a:t>
            </a:r>
          </a:p>
          <a:p>
            <a:pPr algn="just"/>
            <a:endParaRPr lang="en-US" dirty="0" smtClean="0">
              <a:latin typeface="Algerian" pitchFamily="82" charset="0"/>
            </a:endParaRPr>
          </a:p>
          <a:p>
            <a:pPr algn="just"/>
            <a:endParaRPr lang="en-US" dirty="0" smtClean="0">
              <a:latin typeface="Algerian" pitchFamily="82" charset="0"/>
            </a:endParaRPr>
          </a:p>
          <a:p>
            <a:pPr algn="just"/>
            <a:endParaRPr lang="en-US" dirty="0" smtClean="0">
              <a:latin typeface="Algerian" pitchFamily="82" charset="0"/>
            </a:endParaRPr>
          </a:p>
          <a:p>
            <a:pPr algn="just"/>
            <a:endParaRPr lang="en-US" dirty="0">
              <a:latin typeface="Algerian" pitchFamily="8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z="2000" b="1" dirty="0" err="1" smtClean="0">
                <a:latin typeface="Times New Roman" pitchFamily="18" charset="0"/>
                <a:cs typeface="Times New Roman" pitchFamily="18" charset="0"/>
                <a:hlinkClick r:id="rId2" tooltip="Acetabulum"/>
              </a:rPr>
              <a:t>Acetabulum</a:t>
            </a:r>
            <a:endParaRPr lang="en-US" sz="2000" b="1" dirty="0" smtClean="0">
              <a:latin typeface="Times New Roman" pitchFamily="18" charset="0"/>
              <a:cs typeface="Times New Roman" pitchFamily="18" charset="0"/>
            </a:endParaRPr>
          </a:p>
          <a:p>
            <a:pPr lvl="1" algn="just"/>
            <a:r>
              <a:rPr lang="en-US" sz="2000" b="1" dirty="0" err="1" smtClean="0">
                <a:latin typeface="Times New Roman" pitchFamily="18" charset="0"/>
                <a:cs typeface="Times New Roman" pitchFamily="18" charset="0"/>
                <a:hlinkClick r:id="rId2" tooltip="Acetabulum"/>
              </a:rPr>
              <a:t>Acetabulum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 is a </a:t>
            </a:r>
            <a:r>
              <a:rPr lang="en-US" sz="2000" b="1" dirty="0" err="1" smtClean="0">
                <a:latin typeface="Times New Roman" pitchFamily="18" charset="0"/>
                <a:cs typeface="Times New Roman" pitchFamily="18" charset="0"/>
              </a:rPr>
              <a:t>cotyloid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 cavity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formed on the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ventro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-lateral aspect of the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os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coxae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by the meeting of its 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three components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1" algn="just"/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It consists of an 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articular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 and a non-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articular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part.</a:t>
            </a:r>
          </a:p>
          <a:p>
            <a:pPr lvl="1" algn="just"/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The former is nearly circular and articulates with the head of the 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  <a:hlinkClick r:id="rId3" tooltip="Femur"/>
              </a:rPr>
              <a:t>femur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. The rim of the cavity presents on its </a:t>
            </a:r>
            <a:r>
              <a:rPr lang="en-US" sz="20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postero</a:t>
            </a:r>
            <a:r>
              <a:rPr lang="en-US" sz="20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-medial </a:t>
            </a:r>
            <a:r>
              <a:rPr lang="en-US" sz="20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spect</a:t>
            </a:r>
            <a:r>
              <a:rPr lang="en-US" sz="20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the</a:t>
            </a:r>
            <a:r>
              <a:rPr lang="en-US" sz="20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 </a:t>
            </a:r>
            <a:r>
              <a:rPr lang="en-US" sz="20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acetabular</a:t>
            </a:r>
            <a:r>
              <a:rPr lang="en-US" sz="20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notch,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which transmits the round ligament of the 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  <a:hlinkClick r:id="rId4" tooltip="Hip joint"/>
              </a:rPr>
              <a:t>hip joint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1" algn="just"/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The non-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articular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part, the 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acetabular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fossa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 is situated in the depth of the </a:t>
            </a:r>
            <a:r>
              <a:rPr lang="en-US" sz="2000" b="1" dirty="0" err="1" smtClean="0">
                <a:latin typeface="Times New Roman" pitchFamily="18" charset="0"/>
                <a:cs typeface="Times New Roman" pitchFamily="18" charset="0"/>
                <a:hlinkClick r:id="rId2" tooltip="Acetabulum"/>
              </a:rPr>
              <a:t>acetabulum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1" algn="just"/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Another small notch may be seen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antero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-medially, though sometimes it is replaced by a foramen or is absent.</a:t>
            </a:r>
          </a:p>
          <a:p>
            <a:pPr algn="just"/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533400" y="228600"/>
            <a:ext cx="8229600" cy="1143000"/>
          </a:xfrm>
        </p:spPr>
        <p:txBody>
          <a:bodyPr>
            <a:normAutofit fontScale="90000"/>
          </a:bodyPr>
          <a:lstStyle/>
          <a:p>
            <a:pPr lvl="0" algn="ctr"/>
            <a:r>
              <a:rPr lang="en-US" sz="2200" dirty="0" smtClean="0">
                <a:solidFill>
                  <a:srgbClr val="FF0000"/>
                </a:solidFill>
                <a:latin typeface="Algerian" pitchFamily="82" charset="0"/>
              </a:rPr>
              <a:t/>
            </a:r>
            <a:br>
              <a:rPr lang="en-US" sz="2200" dirty="0" smtClean="0">
                <a:solidFill>
                  <a:srgbClr val="FF0000"/>
                </a:solidFill>
                <a:latin typeface="Algerian" pitchFamily="82" charset="0"/>
              </a:rPr>
            </a:br>
            <a:r>
              <a:rPr lang="en-US" sz="2200" dirty="0" smtClean="0">
                <a:solidFill>
                  <a:srgbClr val="FF0000"/>
                </a:solidFill>
                <a:latin typeface="Algerian" pitchFamily="82" charset="0"/>
              </a:rPr>
              <a:t/>
            </a:r>
            <a:br>
              <a:rPr lang="en-US" sz="2200" dirty="0" smtClean="0">
                <a:solidFill>
                  <a:srgbClr val="FF0000"/>
                </a:solidFill>
                <a:latin typeface="Algerian" pitchFamily="82" charset="0"/>
              </a:rPr>
            </a:br>
            <a:r>
              <a:rPr lang="en-US" sz="2200" dirty="0" smtClean="0">
                <a:solidFill>
                  <a:srgbClr val="FF0000"/>
                </a:solidFill>
                <a:latin typeface="Algerian" pitchFamily="82" charset="0"/>
              </a:rPr>
              <a:t> </a:t>
            </a:r>
            <a:br>
              <a:rPr lang="en-US" sz="2200" dirty="0" smtClean="0">
                <a:solidFill>
                  <a:srgbClr val="FF0000"/>
                </a:solidFill>
                <a:latin typeface="Algerian" pitchFamily="82" charset="0"/>
              </a:rPr>
            </a:br>
            <a:r>
              <a:rPr lang="en-US" sz="2700" dirty="0" smtClean="0">
                <a:solidFill>
                  <a:srgbClr val="FF0000"/>
                </a:solidFill>
                <a:latin typeface="Algerian" pitchFamily="82" charset="0"/>
              </a:rPr>
              <a:t>Description of Bones along muscles of with  of </a:t>
            </a:r>
            <a:br>
              <a:rPr lang="en-US" sz="2700" dirty="0" smtClean="0">
                <a:solidFill>
                  <a:srgbClr val="FF0000"/>
                </a:solidFill>
                <a:latin typeface="Algerian" pitchFamily="82" charset="0"/>
              </a:rPr>
            </a:br>
            <a:r>
              <a:rPr lang="en-US" sz="2700" dirty="0" err="1" smtClean="0">
                <a:solidFill>
                  <a:srgbClr val="FF0000"/>
                </a:solidFill>
                <a:latin typeface="Algerian" pitchFamily="82" charset="0"/>
              </a:rPr>
              <a:t>Acetabulum</a:t>
            </a:r>
            <a:r>
              <a:rPr lang="en-US" sz="2700" dirty="0" smtClean="0">
                <a:solidFill>
                  <a:srgbClr val="FF0000"/>
                </a:solidFill>
                <a:latin typeface="Algerian" pitchFamily="82" charset="0"/>
              </a:rPr>
              <a:t>, pelvic diameter, Pelvic inlet, bony pelvis and </a:t>
            </a:r>
            <a:r>
              <a:rPr lang="en-US" sz="2700" dirty="0" err="1" smtClean="0">
                <a:solidFill>
                  <a:srgbClr val="FF0000"/>
                </a:solidFill>
                <a:latin typeface="Algerian" pitchFamily="82" charset="0"/>
              </a:rPr>
              <a:t>coccygeal</a:t>
            </a:r>
            <a:r>
              <a:rPr lang="en-US" sz="2700" dirty="0" smtClean="0">
                <a:solidFill>
                  <a:srgbClr val="FF0000"/>
                </a:solidFill>
                <a:latin typeface="Algerian" pitchFamily="82" charset="0"/>
              </a:rPr>
              <a:t> vertebrae</a:t>
            </a:r>
            <a:r>
              <a:rPr lang="en-US" sz="2200" dirty="0" smtClean="0">
                <a:latin typeface="Algerian" pitchFamily="82" charset="0"/>
              </a:rPr>
              <a:t/>
            </a:r>
            <a:br>
              <a:rPr lang="en-US" sz="2200" dirty="0" smtClean="0">
                <a:latin typeface="Algerian" pitchFamily="82" charset="0"/>
              </a:rPr>
            </a:br>
            <a:r>
              <a:rPr lang="en-US" sz="2200" dirty="0" smtClean="0">
                <a:solidFill>
                  <a:srgbClr val="FF0000"/>
                </a:solidFill>
              </a:rPr>
              <a:t> </a:t>
            </a:r>
            <a:r>
              <a:rPr lang="en-US" sz="9600" dirty="0" smtClean="0"/>
              <a:t/>
            </a:r>
            <a:br>
              <a:rPr lang="en-US" sz="9600" dirty="0" smtClean="0"/>
            </a:b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pPr lvl="0" algn="just"/>
            <a:r>
              <a:rPr lang="en-US" sz="3200" dirty="0" err="1" smtClean="0">
                <a:solidFill>
                  <a:srgbClr val="FF0000"/>
                </a:solidFill>
                <a:latin typeface="Algerian" pitchFamily="82" charset="0"/>
                <a:cs typeface="Times New Roman" pitchFamily="18" charset="0"/>
              </a:rPr>
              <a:t>Obturator</a:t>
            </a:r>
            <a:r>
              <a:rPr lang="en-US" sz="3200" dirty="0" smtClean="0">
                <a:solidFill>
                  <a:srgbClr val="FF0000"/>
                </a:solidFill>
                <a:latin typeface="Algerian" pitchFamily="82" charset="0"/>
                <a:cs typeface="Times New Roman" pitchFamily="18" charset="0"/>
              </a:rPr>
              <a:t> foramen</a:t>
            </a:r>
          </a:p>
          <a:p>
            <a:pPr lvl="1" algn="just"/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The 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obturator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foramen is a largest foramen of body, elliptical opening on the floor of the pelvis and is circumscribed by the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ischium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and the pubis.</a:t>
            </a:r>
          </a:p>
          <a:p>
            <a:pPr lvl="0" algn="just">
              <a:buNone/>
            </a:pP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       It is covered in life by the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obturator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muscles.</a:t>
            </a:r>
          </a:p>
          <a:p>
            <a:pPr lvl="0" algn="just"/>
            <a:r>
              <a:rPr lang="en-US" sz="3200" dirty="0" smtClean="0">
                <a:solidFill>
                  <a:srgbClr val="FF0000"/>
                </a:solidFill>
                <a:latin typeface="Algerian" pitchFamily="82" charset="0"/>
                <a:cs typeface="Times New Roman" pitchFamily="18" charset="0"/>
              </a:rPr>
              <a:t>Pelvic cavity</a:t>
            </a:r>
          </a:p>
          <a:p>
            <a:pPr lvl="1" algn="just"/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The pelvic cavity is the smallest and the most posterior of the three visceral cavities of the body.</a:t>
            </a:r>
          </a:p>
          <a:p>
            <a:pPr lvl="1" algn="just"/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The bony pelvis composed of the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os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coxae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laterally and ventrally. The </a:t>
            </a:r>
            <a:r>
              <a:rPr lang="en-US" sz="3200" b="1" dirty="0" smtClean="0">
                <a:latin typeface="Times New Roman" pitchFamily="18" charset="0"/>
                <a:cs typeface="Times New Roman" pitchFamily="18" charset="0"/>
                <a:hlinkClick r:id="rId2" tooltip="Sacrum"/>
              </a:rPr>
              <a:t>sacrum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 and the first three </a:t>
            </a:r>
            <a:r>
              <a:rPr lang="en-US" sz="3200" b="1" dirty="0" err="1" smtClean="0">
                <a:latin typeface="Times New Roman" pitchFamily="18" charset="0"/>
                <a:cs typeface="Times New Roman" pitchFamily="18" charset="0"/>
                <a:hlinkClick r:id="rId3" tooltip="Coccygeal vertebrae"/>
              </a:rPr>
              <a:t>coccygeal</a:t>
            </a:r>
            <a:r>
              <a:rPr lang="en-US" sz="3200" b="1" dirty="0" smtClean="0">
                <a:latin typeface="Times New Roman" pitchFamily="18" charset="0"/>
                <a:cs typeface="Times New Roman" pitchFamily="18" charset="0"/>
                <a:hlinkClick r:id="rId3" tooltip="Coccygeal vertebrae"/>
              </a:rPr>
              <a:t> vertebrae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 dorsally. The lateral vacuities are closed up by the sciatic ligaments in life.</a:t>
            </a:r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just"/>
            <a:r>
              <a:rPr lang="en-US" sz="3200" u="sng" dirty="0" smtClean="0">
                <a:solidFill>
                  <a:srgbClr val="FF0000"/>
                </a:solidFill>
                <a:latin typeface="Algerian" pitchFamily="82" charset="0"/>
              </a:rPr>
              <a:t>OBTURATOR  FORAMEN  &amp;  PELVIC CAVITY</a:t>
            </a:r>
            <a:endParaRPr lang="en-US" sz="3200" u="sng" dirty="0">
              <a:solidFill>
                <a:srgbClr val="FF0000"/>
              </a:solidFill>
              <a:latin typeface="Algerian" pitchFamily="8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pPr lvl="1" algn="just"/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US" sz="3200" b="1" dirty="0" smtClean="0">
                <a:latin typeface="Times New Roman" pitchFamily="18" charset="0"/>
                <a:cs typeface="Times New Roman" pitchFamily="18" charset="0"/>
              </a:rPr>
              <a:t>pelvic inlet 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is bounded by the terminal line or brim which is composed of the base of the </a:t>
            </a:r>
            <a:r>
              <a:rPr lang="en-US" sz="3200" b="1" dirty="0" smtClean="0">
                <a:latin typeface="Times New Roman" pitchFamily="18" charset="0"/>
                <a:cs typeface="Times New Roman" pitchFamily="18" charset="0"/>
                <a:hlinkClick r:id="rId2" tooltip="Sacrum"/>
              </a:rPr>
              <a:t>sacrum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 dorsally,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ilio-pectineal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lines laterally and the anterior borders of pubis ventrally.</a:t>
            </a:r>
          </a:p>
          <a:p>
            <a:pPr lvl="1" algn="just"/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The </a:t>
            </a:r>
            <a:r>
              <a:rPr lang="en-US" sz="3200" b="1" dirty="0" smtClean="0">
                <a:latin typeface="Times New Roman" pitchFamily="18" charset="0"/>
                <a:cs typeface="Times New Roman" pitchFamily="18" charset="0"/>
              </a:rPr>
              <a:t>pelvic outlet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 is much smaller and is very incomplete in the skeleton. The third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coccygeal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vertebra bound it dorsally and ventrally by the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ischial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arch and the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sacro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-sciatic ligament and 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semimembranosus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 muscle completes it laterally.</a:t>
            </a:r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4400" dirty="0" smtClean="0">
                <a:solidFill>
                  <a:srgbClr val="FF0000"/>
                </a:solidFill>
                <a:latin typeface="Algerian" pitchFamily="82" charset="0"/>
              </a:rPr>
              <a:t>              PELVIC CAVITY</a:t>
            </a:r>
            <a:endParaRPr lang="en-US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algn="just"/>
            <a:r>
              <a:rPr lang="en-US" sz="2000" b="1" i="1" dirty="0" smtClean="0">
                <a:latin typeface="Algerian" pitchFamily="82" charset="0"/>
                <a:cs typeface="Times New Roman" pitchFamily="18" charset="0"/>
              </a:rPr>
              <a:t>Sexual differences</a:t>
            </a:r>
            <a:endParaRPr lang="en-US" sz="2000" b="1" dirty="0" smtClean="0">
              <a:latin typeface="Algerian" pitchFamily="82" charset="0"/>
              <a:cs typeface="Times New Roman" pitchFamily="18" charset="0"/>
            </a:endParaRPr>
          </a:p>
          <a:p>
            <a:pPr lvl="1"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ischial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arch is wider and the outlet is larger in the female than in the male.</a:t>
            </a:r>
          </a:p>
          <a:p>
            <a:pPr lvl="1" algn="just"/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lvl="1"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The conjugate (vertical) and transverse diameters are greater in the female so that the cavity is roomier.</a:t>
            </a:r>
          </a:p>
          <a:p>
            <a:pPr lvl="1" algn="just"/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lvl="1"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The pubis and 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of the opposite sides meet at a more open angle in the female than in the male.</a:t>
            </a:r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0000"/>
                </a:solidFill>
              </a:rPr>
              <a:t>      </a:t>
            </a:r>
            <a:r>
              <a:rPr lang="en-US" u="sng" dirty="0" smtClean="0">
                <a:solidFill>
                  <a:srgbClr val="FF0000"/>
                </a:solidFill>
                <a:latin typeface="Algerian" pitchFamily="82" charset="0"/>
              </a:rPr>
              <a:t>SEXUAL DIFFERENCES</a:t>
            </a:r>
            <a:endParaRPr lang="en-US" u="sng" dirty="0">
              <a:solidFill>
                <a:srgbClr val="FF0000"/>
              </a:solidFill>
              <a:latin typeface="Algerian" pitchFamily="8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0000"/>
                </a:solidFill>
              </a:rPr>
              <a:t>           </a:t>
            </a:r>
            <a:r>
              <a:rPr lang="en-US" dirty="0" smtClean="0">
                <a:solidFill>
                  <a:srgbClr val="FF0000"/>
                </a:solidFill>
                <a:latin typeface="Algerian" pitchFamily="82" charset="0"/>
              </a:rPr>
              <a:t>Pelvic Girdle - Ox</a:t>
            </a:r>
            <a:endParaRPr lang="en-US" dirty="0">
              <a:solidFill>
                <a:srgbClr val="FF0000"/>
              </a:solidFill>
              <a:latin typeface="Algerian" pitchFamily="82" charset="0"/>
            </a:endParaRPr>
          </a:p>
        </p:txBody>
      </p:sp>
      <p:pic>
        <p:nvPicPr>
          <p:cNvPr id="1026" name="Picture 2" descr="C:\Users\user1\Desktop\hipbone.jpg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1762963" y="1926292"/>
            <a:ext cx="5618074" cy="3635654"/>
          </a:xfrm>
          <a:prstGeom prst="rect">
            <a:avLst/>
          </a:prstGeom>
          <a:noFill/>
        </p:spPr>
      </p:pic>
      <p:pic>
        <p:nvPicPr>
          <p:cNvPr id="4" name="Picture 2" descr="C:\Users\user1\Desktop\hipbone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752600" y="1905000"/>
            <a:ext cx="5618074" cy="3635654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None/>
            </a:pPr>
            <a:r>
              <a:rPr lang="en-US" sz="2000" b="1" dirty="0" smtClean="0">
                <a:latin typeface="Algerian" pitchFamily="82" charset="0"/>
                <a:cs typeface="Times New Roman" pitchFamily="18" charset="0"/>
              </a:rPr>
              <a:t> </a:t>
            </a:r>
            <a:r>
              <a:rPr lang="en-US" sz="20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Sheep and  Goat</a:t>
            </a:r>
            <a:endParaRPr lang="en-US" sz="2000" b="1" dirty="0" smtClean="0">
              <a:solidFill>
                <a:srgbClr val="FF0000"/>
              </a:solidFill>
              <a:latin typeface="Algerian" pitchFamily="82" charset="0"/>
              <a:cs typeface="Times New Roman" pitchFamily="18" charset="0"/>
            </a:endParaRPr>
          </a:p>
          <a:p>
            <a:pPr lvl="0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1.The long 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  <a:hlinkClick r:id="rId2" tooltip="Axis"/>
              </a:rPr>
              <a:t>axis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 of 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ilium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is almost in straight line with that of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/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lvl="0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2. Greater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ischiatic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spine is low and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everted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/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lvl="0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3.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Ischial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symphysis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is not ossified even in old animals.</a:t>
            </a:r>
          </a:p>
          <a:p>
            <a:pPr lvl="0"/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lvl="0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4. 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  <a:hlinkClick r:id="rId3" tooltip="Acetabulum"/>
              </a:rPr>
              <a:t>Acetabulum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 is large and deep.</a:t>
            </a:r>
          </a:p>
          <a:p>
            <a:pPr lvl="0"/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lvl="0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5. The pelvic brim is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elliptical in outline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endParaRPr lang="en-US" sz="20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just"/>
            <a:r>
              <a:rPr lang="en-US" dirty="0" smtClean="0"/>
              <a:t>          </a:t>
            </a:r>
            <a:br>
              <a:rPr lang="en-US" dirty="0" smtClean="0"/>
            </a:br>
            <a:r>
              <a:rPr lang="en-US" sz="27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Differential point of  Ilium, </a:t>
            </a:r>
            <a:r>
              <a:rPr lang="en-US" sz="27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Ischium</a:t>
            </a:r>
            <a:r>
              <a:rPr lang="en-US" sz="27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and Pubis of Ox, Buffalo, Sheep, Goat, Horse, Pig, Dog and Fowl.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dirty="0" smtClean="0">
                <a:latin typeface="Times New Roman" pitchFamily="18" charset="0"/>
                <a:cs typeface="Times New Roman" pitchFamily="18" charset="0"/>
              </a:rPr>
            </a:br>
            <a:endParaRPr lang="en-US" dirty="0">
              <a:solidFill>
                <a:srgbClr val="FF0000"/>
              </a:solidFill>
              <a:latin typeface="Algerian" pitchFamily="8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algn="just">
              <a:buNone/>
            </a:pPr>
            <a:endParaRPr lang="en-US" sz="1800" dirty="0" smtClean="0">
              <a:latin typeface="Times New Roman" pitchFamily="18" charset="0"/>
              <a:cs typeface="Times New Roman" pitchFamily="18" charset="0"/>
            </a:endParaRPr>
          </a:p>
          <a:p>
            <a:pPr marL="452628" lvl="0" indent="-342900" algn="just"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1. The </a:t>
            </a:r>
            <a:r>
              <a:rPr lang="en-US" sz="1800" b="1" dirty="0" err="1" smtClean="0">
                <a:latin typeface="Times New Roman" pitchFamily="18" charset="0"/>
                <a:cs typeface="Times New Roman" pitchFamily="18" charset="0"/>
              </a:rPr>
              <a:t>gluteal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 line 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is very faint or not prominent .</a:t>
            </a:r>
          </a:p>
          <a:p>
            <a:pPr marL="452628" lvl="0" indent="-342900" algn="just"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2. This bone inclined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forward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in position but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tuber sacral 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inclined backward.</a:t>
            </a:r>
          </a:p>
          <a:p>
            <a:pPr lvl="0" algn="just"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3.The Superior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ischiatic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spine is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not sharp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4.The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Psos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tubercle is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under developed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. </a:t>
            </a:r>
          </a:p>
          <a:p>
            <a:pPr algn="just"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5. The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cotyloid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cavity is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wide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&amp;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Acetabular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notch is also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wide &amp;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medial in position.</a:t>
            </a:r>
            <a:endParaRPr lang="en-US" sz="1800" b="1" dirty="0" smtClean="0">
              <a:latin typeface="Times New Roman" pitchFamily="18" charset="0"/>
              <a:cs typeface="Times New Roman" pitchFamily="18" charset="0"/>
            </a:endParaRPr>
          </a:p>
          <a:p>
            <a:pPr lvl="0" algn="just"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6. Supra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acetabular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fossa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is not prominent.</a:t>
            </a:r>
          </a:p>
          <a:p>
            <a:pPr lvl="0" algn="just"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7. The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ischial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arch is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wide and shallow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8. The ridge on the inferior face of the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ischium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is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absent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9. The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symphyseal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ridge is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also absent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10. The tuber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ischii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is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not </a:t>
            </a:r>
            <a:r>
              <a:rPr lang="en-US" sz="1800" b="1" dirty="0" err="1" smtClean="0">
                <a:latin typeface="Times New Roman" pitchFamily="18" charset="0"/>
                <a:cs typeface="Times New Roman" pitchFamily="18" charset="0"/>
              </a:rPr>
              <a:t>trifid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11. The ventral face of the pubis transmits the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pubo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-femoral or the accessory and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round ligaments 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of the hip to 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  <a:hlinkClick r:id="rId2" tooltip="Femur"/>
              </a:rPr>
              <a:t>femur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12. The Ventral tubercle is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absent.</a:t>
            </a:r>
          </a:p>
          <a:p>
            <a:pPr algn="just"/>
            <a:endParaRPr lang="en-US" sz="1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      </a:t>
            </a:r>
            <a:r>
              <a:rPr lang="en-US" dirty="0" smtClean="0">
                <a:solidFill>
                  <a:srgbClr val="FF0000"/>
                </a:solidFill>
                <a:latin typeface="Algerian" pitchFamily="82" charset="0"/>
              </a:rPr>
              <a:t>HORSE- Pelvic Girdle</a:t>
            </a:r>
            <a:endParaRPr lang="en-US" dirty="0">
              <a:solidFill>
                <a:srgbClr val="FF0000"/>
              </a:solidFill>
              <a:latin typeface="Algerian" pitchFamily="8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0000"/>
                </a:solidFill>
                <a:latin typeface="Algerian" pitchFamily="82" charset="0"/>
              </a:rPr>
              <a:t>Horse – Pelvic Girdle Cont….</a:t>
            </a:r>
            <a:endParaRPr lang="en-US" dirty="0">
              <a:solidFill>
                <a:srgbClr val="FF0000"/>
              </a:solidFill>
              <a:latin typeface="Algerian" pitchFamily="82" charset="0"/>
            </a:endParaRPr>
          </a:p>
        </p:txBody>
      </p:sp>
      <p:pic>
        <p:nvPicPr>
          <p:cNvPr id="4098" name="Picture 2" descr="C:\Users\user1\Desktop\EQUINE HIP.jpg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1870363" y="2680090"/>
            <a:ext cx="5403273" cy="2128058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0000"/>
                </a:solidFill>
              </a:rPr>
              <a:t>           </a:t>
            </a:r>
            <a:r>
              <a:rPr lang="en-US" dirty="0" smtClean="0">
                <a:solidFill>
                  <a:srgbClr val="FF0000"/>
                </a:solidFill>
                <a:latin typeface="Algerian" pitchFamily="82" charset="0"/>
              </a:rPr>
              <a:t>Pelvic Girdle - Ox</a:t>
            </a:r>
            <a:endParaRPr lang="en-US" dirty="0">
              <a:solidFill>
                <a:srgbClr val="FF0000"/>
              </a:solidFill>
              <a:latin typeface="Algerian" pitchFamily="82" charset="0"/>
            </a:endParaRPr>
          </a:p>
        </p:txBody>
      </p:sp>
      <p:pic>
        <p:nvPicPr>
          <p:cNvPr id="1026" name="Picture 2" descr="C:\Users\user1\Desktop\hipbone.jpg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1762963" y="1926292"/>
            <a:ext cx="5618074" cy="3635654"/>
          </a:xfrm>
          <a:prstGeom prst="rect">
            <a:avLst/>
          </a:prstGeom>
          <a:noFill/>
        </p:spPr>
      </p:pic>
      <p:pic>
        <p:nvPicPr>
          <p:cNvPr id="4" name="Picture 2" descr="C:\Users\user1\Desktop\hipbone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752600" y="1905000"/>
            <a:ext cx="5618074" cy="3635654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566928" lvl="0" indent="-45720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1.The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ilium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is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parallel with opposite.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2. 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ilium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and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are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almost in line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with each other .</a:t>
            </a:r>
            <a:endParaRPr lang="en-US" sz="2400" b="1" dirty="0" smtClean="0">
              <a:latin typeface="Times New Roman" pitchFamily="18" charset="0"/>
              <a:cs typeface="Times New Roman" pitchFamily="18" charset="0"/>
            </a:endParaRP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3. 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gluteal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surface is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concave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4.The Crest of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ilium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is more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convex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5.Superior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Ischiatic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spine is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blunt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6.The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ilio-pectineal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line is prominent and the </a:t>
            </a:r>
            <a:r>
              <a:rPr lang="en-US" sz="2400" b="1" dirty="0" err="1" smtClean="0">
                <a:latin typeface="Times New Roman" pitchFamily="18" charset="0"/>
                <a:cs typeface="Times New Roman" pitchFamily="18" charset="0"/>
              </a:rPr>
              <a:t>psoas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 tubercle is well marked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7.The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is twisted. 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8.The tuber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ischii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or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Ischial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tuberocity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is flat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9. 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Ischial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arch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bifurcated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10. 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obturator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foramen somewhat complete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Oval in shape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endParaRPr lang="en-US" sz="2000" dirty="0" smtClean="0">
              <a:latin typeface="Times New Roman" pitchFamily="18" charset="0"/>
              <a:cs typeface="Times New Roman" pitchFamily="18" charset="0"/>
            </a:endParaRPr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0000"/>
                </a:solidFill>
                <a:latin typeface="Algerian" pitchFamily="82" charset="0"/>
              </a:rPr>
              <a:t>              Dog-PELVIC GIRDLE</a:t>
            </a:r>
            <a:endParaRPr lang="en-US" dirty="0">
              <a:solidFill>
                <a:srgbClr val="FF0000"/>
              </a:solidFill>
              <a:latin typeface="Algerian" pitchFamily="8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0000"/>
                </a:solidFill>
                <a:latin typeface="Algerian" pitchFamily="82" charset="0"/>
              </a:rPr>
              <a:t>Dog- Pelvic Girdle, Conti…..</a:t>
            </a:r>
            <a:endParaRPr lang="en-US" dirty="0">
              <a:solidFill>
                <a:srgbClr val="FF0000"/>
              </a:solidFill>
              <a:latin typeface="Algerian" pitchFamily="82" charset="0"/>
            </a:endParaRPr>
          </a:p>
        </p:txBody>
      </p:sp>
      <p:pic>
        <p:nvPicPr>
          <p:cNvPr id="3074" name="Picture 2" descr="C:\Users\user1\Desktop\Hip bone Dog.jpg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1976838" y="1481138"/>
            <a:ext cx="5190323" cy="4525962"/>
          </a:xfrm>
          <a:prstGeom prst="rect">
            <a:avLst/>
          </a:prstGeom>
          <a:noFill/>
        </p:spPr>
      </p:pic>
      <p:pic>
        <p:nvPicPr>
          <p:cNvPr id="4" name="Picture 2" descr="C:\Users\user1\Desktop\Hip bone Dog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981200" y="1524000"/>
            <a:ext cx="5190323" cy="4525962"/>
          </a:xfrm>
          <a:prstGeom prst="rect">
            <a:avLst/>
          </a:prstGeom>
          <a:noFill/>
        </p:spPr>
      </p:pic>
      <p:pic>
        <p:nvPicPr>
          <p:cNvPr id="5" name="Picture 2" descr="C:\Users\user1\Desktop\Hip bone Dog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33600" y="1676400"/>
            <a:ext cx="5190323" cy="4525962"/>
          </a:xfrm>
          <a:prstGeom prst="rect">
            <a:avLst/>
          </a:prstGeom>
          <a:noFill/>
        </p:spPr>
      </p:pic>
      <p:pic>
        <p:nvPicPr>
          <p:cNvPr id="6" name="Picture 2" descr="C:\Users\user1\Desktop\Hip bone Dog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286000" y="1828800"/>
            <a:ext cx="5190323" cy="4525962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566928" lvl="0" indent="-45720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1. Os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coxae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is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long and narrow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2. 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ilium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and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are almost in line with each other.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3. 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gluteal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surface is divided into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two </a:t>
            </a:r>
            <a:r>
              <a:rPr lang="en-US" sz="2400" b="1" dirty="0" err="1" smtClean="0">
                <a:latin typeface="Times New Roman" pitchFamily="18" charset="0"/>
                <a:cs typeface="Times New Roman" pitchFamily="18" charset="0"/>
              </a:rPr>
              <a:t>fossa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by a ridge which is continuous with the greater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ischiatic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spine behind.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4. The iliac crest forms the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highest point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of the 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  <a:hlinkClick r:id="rId2" tooltip="Bone"/>
              </a:rPr>
              <a:t>bone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5. There is a crest or tubercle on the ventral surface of 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ischium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6.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Acetabular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notch is thicker.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7.The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ilio-pectineal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line is prominent and the </a:t>
            </a:r>
            <a:r>
              <a:rPr lang="en-US" sz="2400" b="1" dirty="0" err="1" smtClean="0">
                <a:latin typeface="Times New Roman" pitchFamily="18" charset="0"/>
                <a:cs typeface="Times New Roman" pitchFamily="18" charset="0"/>
              </a:rPr>
              <a:t>psoas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 tubercle is well marked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8. Pelvic inlet is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elliptical in outline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0000"/>
                </a:solidFill>
                <a:latin typeface="Algerian" pitchFamily="82" charset="0"/>
              </a:rPr>
              <a:t>              PIG-PELVIC GIRDLE</a:t>
            </a:r>
            <a:endParaRPr lang="en-US" dirty="0">
              <a:solidFill>
                <a:srgbClr val="FF0000"/>
              </a:solidFill>
              <a:latin typeface="Algerian" pitchFamily="82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>
              <a:buNone/>
            </a:pP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566928" lvl="0" indent="-457200" algn="just">
              <a:buAutoNum type="arabicPeriod"/>
            </a:pP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The 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ilium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 is </a:t>
            </a: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elongated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and extends over the entire length of the hipbone.</a:t>
            </a:r>
          </a:p>
          <a:p>
            <a:pPr marL="566928" lvl="0" indent="-457200" algn="just">
              <a:buAutoNum type="arabicPeriod"/>
            </a:pP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It is firmly </a:t>
            </a: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fused to the transverse processes of the </a:t>
            </a:r>
            <a:r>
              <a:rPr lang="en-US" sz="2200" b="1" dirty="0" err="1" smtClean="0">
                <a:latin typeface="Times New Roman" pitchFamily="18" charset="0"/>
                <a:cs typeface="Times New Roman" pitchFamily="18" charset="0"/>
              </a:rPr>
              <a:t>lumbo</a:t>
            </a: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-sacral mass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. Means 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ilium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bone fused with sacrum.</a:t>
            </a:r>
          </a:p>
          <a:p>
            <a:pPr lvl="0" algn="just"/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The 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ischium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 is smaller and lies below and lateral to the posterior part of the 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ilium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is </a:t>
            </a: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triangular. </a:t>
            </a:r>
          </a:p>
          <a:p>
            <a:pPr lvl="0" algn="just"/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sciatic </a:t>
            </a:r>
            <a:r>
              <a:rPr lang="en-US" sz="2200" b="1" dirty="0" err="1" smtClean="0">
                <a:latin typeface="Times New Roman" pitchFamily="18" charset="0"/>
                <a:cs typeface="Times New Roman" pitchFamily="18" charset="0"/>
              </a:rPr>
              <a:t>foramenor</a:t>
            </a: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200" b="1" dirty="0" err="1" smtClean="0">
                <a:latin typeface="Times New Roman" pitchFamily="18" charset="0"/>
                <a:cs typeface="Times New Roman" pitchFamily="18" charset="0"/>
              </a:rPr>
              <a:t>ilio-ischiatic</a:t>
            </a: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is formed by the adjacent borders of the 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ischium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and 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ilium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behind the </a:t>
            </a:r>
            <a:r>
              <a:rPr lang="en-US" sz="2200" b="1" dirty="0" err="1" smtClean="0">
                <a:latin typeface="Times New Roman" pitchFamily="18" charset="0"/>
                <a:cs typeface="Times New Roman" pitchFamily="18" charset="0"/>
                <a:hlinkClick r:id="rId2" tooltip="Acetabulum"/>
              </a:rPr>
              <a:t>acetabulum</a:t>
            </a: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. </a:t>
            </a:r>
          </a:p>
          <a:p>
            <a:pPr lvl="0" algn="just"/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The ventral border forms the 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obturator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foramen with the pubis.</a:t>
            </a:r>
          </a:p>
          <a:p>
            <a:pPr lvl="0" algn="just"/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The pubis is a </a:t>
            </a: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long and slender rod 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running along the ventral border of the 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ischium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. The anterior end has a muscular process.</a:t>
            </a:r>
          </a:p>
          <a:p>
            <a:pPr lvl="0" algn="just"/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The </a:t>
            </a:r>
            <a:r>
              <a:rPr lang="en-US" sz="2200" b="1" dirty="0" err="1" smtClean="0">
                <a:latin typeface="Times New Roman" pitchFamily="18" charset="0"/>
                <a:cs typeface="Times New Roman" pitchFamily="18" charset="0"/>
                <a:hlinkClick r:id="rId2" tooltip="Acetabulum"/>
              </a:rPr>
              <a:t>acetabulum</a:t>
            </a: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 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is large and </a:t>
            </a: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perforated.</a:t>
            </a:r>
            <a:endParaRPr lang="en-US" sz="2200" b="1" dirty="0" smtClean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0000"/>
                </a:solidFill>
                <a:latin typeface="Algerian" pitchFamily="82" charset="0"/>
              </a:rPr>
              <a:t>        FOWL-PELVIC GIRDLE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020762"/>
          </a:xfrm>
        </p:spPr>
        <p:txBody>
          <a:bodyPr>
            <a:normAutofit fontScale="90000"/>
          </a:bodyPr>
          <a:lstStyle/>
          <a:p>
            <a:r>
              <a:rPr lang="en-US" dirty="0" smtClean="0">
                <a:solidFill>
                  <a:srgbClr val="FF0000"/>
                </a:solidFill>
                <a:latin typeface="Algerian" pitchFamily="82" charset="0"/>
              </a:rPr>
              <a:t>         FOWL-PELVIC GIRDLE</a:t>
            </a:r>
            <a:br>
              <a:rPr lang="en-US" dirty="0" smtClean="0">
                <a:solidFill>
                  <a:srgbClr val="FF0000"/>
                </a:solidFill>
                <a:latin typeface="Algerian" pitchFamily="82" charset="0"/>
              </a:rPr>
            </a:br>
            <a:endParaRPr lang="en-US" dirty="0"/>
          </a:p>
        </p:txBody>
      </p:sp>
      <p:pic>
        <p:nvPicPr>
          <p:cNvPr id="1026" name="Picture 2" descr="C:\Users\user1\Desktop\Fowl PG.png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975810" y="1905000"/>
            <a:ext cx="7192379" cy="3581399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algn="just"/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Bony pelvis consist of 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  <a:hlinkClick r:id="rId2" tooltip="Sacrum"/>
              </a:rPr>
              <a:t>sacrum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, 1</a:t>
            </a:r>
            <a:r>
              <a:rPr lang="en-US" sz="2000" baseline="30000" dirty="0" smtClean="0">
                <a:latin typeface="Times New Roman" pitchFamily="18" charset="0"/>
                <a:cs typeface="Times New Roman" pitchFamily="18" charset="0"/>
              </a:rPr>
              <a:t>st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 three 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  <a:hlinkClick r:id="rId3" tooltip="Coccygeal vertebrae"/>
              </a:rPr>
              <a:t>coccygeal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  <a:hlinkClick r:id="rId3" tooltip="Coccygeal vertebrae"/>
              </a:rPr>
              <a:t> vertebrae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 and two Os-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coxae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. Each formed by the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ilium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ischium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and pubis.</a:t>
            </a:r>
          </a:p>
          <a:p>
            <a:pPr algn="ctr"/>
            <a:r>
              <a:rPr lang="en-US" sz="2000" b="1" dirty="0" smtClean="0">
                <a:latin typeface="Times New Roman" pitchFamily="18" charset="0"/>
                <a:cs typeface="Times New Roman" pitchFamily="18" charset="0"/>
                <a:hlinkClick r:id="rId2" tooltip="Sacrum"/>
              </a:rPr>
              <a:t>Sacrum</a:t>
            </a:r>
            <a:endParaRPr lang="en-US" sz="2000" b="1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S. No.           Mare                                          Cow</a:t>
            </a:r>
            <a:endParaRPr lang="en-US" sz="20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1.      It consist of 5 sacral segments,      1. It consist of 5 sacral segments.</a:t>
            </a:r>
          </a:p>
          <a:p>
            <a:pPr>
              <a:buNone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      base and apex.</a:t>
            </a:r>
          </a:p>
          <a:p>
            <a:pPr>
              <a:buNone/>
            </a:pP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2.   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It is shorter than the cow                2.It is longer than the mare.</a:t>
            </a:r>
          </a:p>
          <a:p>
            <a:pPr>
              <a:buNone/>
            </a:pP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3. Triangular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in shape.                         3. Roughly triangular in shape.</a:t>
            </a:r>
          </a:p>
          <a:p>
            <a:pPr>
              <a:buNone/>
            </a:pP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4. 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Dorsal surface presents 5 sacral spines    4. Dorsal surface presents spines fuse    </a:t>
            </a:r>
          </a:p>
          <a:p>
            <a:pPr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   which have tuberous summits and               to form median sacral crest</a:t>
            </a:r>
          </a:p>
          <a:p>
            <a:pPr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   4 pairs of dorsal sacral foramina.               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Articular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processes fuse to form </a:t>
            </a:r>
          </a:p>
          <a:p>
            <a:pPr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                                                                        lateral sacral crest and 4 pairs</a:t>
            </a:r>
          </a:p>
          <a:p>
            <a:pPr>
              <a:buNone/>
            </a:pP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                                                                        of dorsal sacral foramina.</a:t>
            </a:r>
          </a:p>
          <a:p>
            <a:endParaRPr lang="en-US" sz="2000" b="1" dirty="0" smtClean="0">
              <a:latin typeface="Times New Roman" pitchFamily="18" charset="0"/>
              <a:cs typeface="Times New Roman" pitchFamily="18" charset="0"/>
            </a:endParaRPr>
          </a:p>
          <a:p>
            <a:endParaRPr lang="en-US" sz="2000" b="1" dirty="0" smtClean="0">
              <a:latin typeface="Times New Roman" pitchFamily="18" charset="0"/>
              <a:cs typeface="Times New Roman" pitchFamily="18" charset="0"/>
            </a:endParaRPr>
          </a:p>
          <a:p>
            <a:endParaRPr lang="en-US" sz="2000" b="1" dirty="0" smtClean="0"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en-US" sz="20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en-US" dirty="0" smtClean="0">
                <a:latin typeface="Algerian" pitchFamily="82" charset="0"/>
              </a:rPr>
              <a:t>BONY PELVIS / </a:t>
            </a:r>
            <a:r>
              <a:rPr lang="en-US" dirty="0" smtClean="0">
                <a:latin typeface="Algerian" pitchFamily="82" charset="0"/>
                <a:hlinkClick r:id="rId4" tooltip="Bone"/>
              </a:rPr>
              <a:t>BONE</a:t>
            </a:r>
            <a:r>
              <a:rPr lang="en-US" dirty="0" smtClean="0">
                <a:latin typeface="Algerian" pitchFamily="82" charset="0"/>
              </a:rPr>
              <a:t> OF HIP (PELVIC) REGION</a:t>
            </a:r>
            <a:r>
              <a:rPr lang="en-US" dirty="0" smtClean="0"/>
              <a:t> 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pPr>
              <a:buNone/>
            </a:pPr>
            <a:r>
              <a:rPr lang="en-US" sz="2000" dirty="0" smtClean="0">
                <a:solidFill>
                  <a:srgbClr val="FF0000"/>
                </a:solidFill>
                <a:latin typeface="Algerian" pitchFamily="82" charset="0"/>
              </a:rPr>
              <a:t>                                                    SACRUM</a:t>
            </a:r>
          </a:p>
          <a:p>
            <a:pPr>
              <a:buNone/>
            </a:pPr>
            <a:r>
              <a:rPr lang="en-US" sz="2000" dirty="0" smtClean="0">
                <a:solidFill>
                  <a:srgbClr val="FF0000"/>
                </a:solidFill>
                <a:latin typeface="Algerian" pitchFamily="82" charset="0"/>
              </a:rPr>
              <a:t>S.N.                    MARE                                                COW</a:t>
            </a:r>
          </a:p>
          <a:p>
            <a:pPr algn="just">
              <a:buNone/>
            </a:pPr>
            <a:r>
              <a:rPr lang="en-US" sz="2000" dirty="0" smtClean="0">
                <a:solidFill>
                  <a:srgbClr val="FF0000"/>
                </a:solidFill>
                <a:latin typeface="Algerian" pitchFamily="82" charset="0"/>
              </a:rPr>
              <a:t>5.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Ventral surface lodges 4                   </a:t>
            </a:r>
            <a:r>
              <a:rPr lang="en-US" sz="2000" dirty="0" smtClean="0">
                <a:solidFill>
                  <a:srgbClr val="FF0000"/>
                </a:solidFill>
                <a:latin typeface="Algerian" pitchFamily="82" charset="0"/>
              </a:rPr>
              <a:t>5.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Ventral surface presents 4       </a:t>
            </a:r>
          </a:p>
          <a:p>
            <a:pPr algn="just">
              <a:buNone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transverse lines.                                      transverse groove and 4              </a:t>
            </a:r>
          </a:p>
          <a:p>
            <a:pPr algn="just">
              <a:buNone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                                                                 pairs of foramina</a:t>
            </a:r>
          </a:p>
          <a:p>
            <a:pPr algn="just">
              <a:buNone/>
            </a:pPr>
            <a:r>
              <a:rPr lang="en-US" sz="2000" dirty="0" smtClean="0">
                <a:solidFill>
                  <a:srgbClr val="FF0000"/>
                </a:solidFill>
                <a:latin typeface="Algerian" pitchFamily="82" charset="0"/>
                <a:cs typeface="Times New Roman" pitchFamily="18" charset="0"/>
              </a:rPr>
              <a:t>6.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Pelvic surface presents transverse line </a:t>
            </a:r>
            <a:r>
              <a:rPr lang="en-US" sz="2000" dirty="0" smtClean="0">
                <a:solidFill>
                  <a:srgbClr val="FF0000"/>
                </a:solidFill>
                <a:latin typeface="Algerian" pitchFamily="82" charset="0"/>
                <a:cs typeface="Times New Roman" pitchFamily="18" charset="0"/>
              </a:rPr>
              <a:t>6.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Concave in both direction</a:t>
            </a:r>
          </a:p>
          <a:p>
            <a:pPr>
              <a:buNone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                                                       having groove for medial sacral artery</a:t>
            </a:r>
          </a:p>
          <a:p>
            <a:pPr>
              <a:buNone/>
            </a:pPr>
            <a:r>
              <a:rPr lang="en-US" sz="2000" dirty="0" smtClean="0">
                <a:solidFill>
                  <a:srgbClr val="FF0000"/>
                </a:solidFill>
                <a:latin typeface="Algerian" pitchFamily="82" charset="0"/>
                <a:cs typeface="Times New Roman" pitchFamily="18" charset="0"/>
              </a:rPr>
              <a:t>7.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Smooth notch are present                   </a:t>
            </a:r>
            <a:r>
              <a:rPr lang="en-US" sz="2000" dirty="0" smtClean="0">
                <a:solidFill>
                  <a:srgbClr val="FF0000"/>
                </a:solidFill>
                <a:latin typeface="Algerian" pitchFamily="82" charset="0"/>
                <a:cs typeface="Times New Roman" pitchFamily="18" charset="0"/>
              </a:rPr>
              <a:t>7.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Absent</a:t>
            </a:r>
          </a:p>
          <a:p>
            <a:pPr>
              <a:buNone/>
            </a:pPr>
            <a:r>
              <a:rPr lang="en-US" sz="2000" dirty="0" smtClean="0">
                <a:solidFill>
                  <a:srgbClr val="FF0000"/>
                </a:solidFill>
                <a:latin typeface="Algerian" pitchFamily="82" charset="0"/>
                <a:cs typeface="Times New Roman" pitchFamily="18" charset="0"/>
              </a:rPr>
              <a:t>8.</a:t>
            </a:r>
            <a:r>
              <a:rPr lang="en-US" sz="2000" dirty="0" smtClean="0"/>
              <a:t>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Articular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surface directed                   </a:t>
            </a:r>
            <a:r>
              <a:rPr lang="en-US" sz="2000" dirty="0" smtClean="0">
                <a:solidFill>
                  <a:srgbClr val="FF0000"/>
                </a:solidFill>
                <a:latin typeface="Algerian" pitchFamily="82" charset="0"/>
                <a:cs typeface="Times New Roman" pitchFamily="18" charset="0"/>
              </a:rPr>
              <a:t>8.</a:t>
            </a:r>
            <a:r>
              <a:rPr lang="en-US" sz="2000" dirty="0" smtClean="0"/>
              <a:t>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Articular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surfaces are concave </a:t>
            </a:r>
          </a:p>
          <a:p>
            <a:pPr>
              <a:buNone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dorso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-laterally</a:t>
            </a:r>
          </a:p>
          <a:p>
            <a:pPr>
              <a:buNone/>
            </a:pPr>
            <a:r>
              <a:rPr lang="en-US" sz="2000" dirty="0" smtClean="0">
                <a:solidFill>
                  <a:srgbClr val="FF0000"/>
                </a:solidFill>
                <a:latin typeface="Algerian" pitchFamily="82" charset="0"/>
                <a:cs typeface="Times New Roman" pitchFamily="18" charset="0"/>
              </a:rPr>
              <a:t>9.</a:t>
            </a:r>
            <a:r>
              <a:rPr lang="en-US" sz="2000" dirty="0" smtClean="0"/>
              <a:t>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It is rough, irregular and articulate   </a:t>
            </a:r>
            <a:r>
              <a:rPr lang="en-US" sz="2000" dirty="0" smtClean="0">
                <a:solidFill>
                  <a:srgbClr val="FF0000"/>
                </a:solidFill>
                <a:latin typeface="Algerian" pitchFamily="82" charset="0"/>
                <a:cs typeface="Times New Roman" pitchFamily="18" charset="0"/>
              </a:rPr>
              <a:t>9.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emicylindrical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in curvature medially</a:t>
            </a:r>
          </a:p>
          <a:p>
            <a:pPr>
              <a:buNone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with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ilium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buNone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</a:t>
            </a:r>
            <a:endParaRPr lang="en-US" sz="20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en-US" dirty="0" smtClean="0">
                <a:solidFill>
                  <a:srgbClr val="FF0000"/>
                </a:solidFill>
                <a:latin typeface="Algerian" pitchFamily="82" charset="0"/>
              </a:rPr>
              <a:t>BONY PELVIS / </a:t>
            </a:r>
            <a:r>
              <a:rPr lang="en-US" dirty="0" smtClean="0">
                <a:solidFill>
                  <a:srgbClr val="FF0000"/>
                </a:solidFill>
                <a:latin typeface="Algerian" pitchFamily="82" charset="0"/>
                <a:hlinkClick r:id="rId2" tooltip="Bone"/>
              </a:rPr>
              <a:t>BONE</a:t>
            </a:r>
            <a:r>
              <a:rPr lang="en-US" dirty="0" smtClean="0">
                <a:solidFill>
                  <a:srgbClr val="FF0000"/>
                </a:solidFill>
                <a:latin typeface="Algerian" pitchFamily="82" charset="0"/>
              </a:rPr>
              <a:t> OF HIP (PELVIC) REGION,CONTIN…..</a:t>
            </a:r>
            <a:endParaRPr lang="en-US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lvl="0" algn="just"/>
            <a:r>
              <a:rPr lang="en-US" sz="1800" b="1" dirty="0" err="1" smtClean="0">
                <a:latin typeface="Times New Roman" pitchFamily="18" charset="0"/>
                <a:cs typeface="Times New Roman" pitchFamily="18" charset="0"/>
              </a:rPr>
              <a:t>Sacro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-pubic (Conjugate) diameter 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:- It is measured from sacral promontory to the anterior margin of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pubis </a:t>
            </a:r>
            <a:r>
              <a:rPr lang="en-US" sz="1800" b="1" dirty="0" err="1" smtClean="0">
                <a:latin typeface="Times New Roman" pitchFamily="18" charset="0"/>
                <a:cs typeface="Times New Roman" pitchFamily="18" charset="0"/>
              </a:rPr>
              <a:t>symphysis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lvl="0" algn="just"/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Transverse (</a:t>
            </a:r>
            <a:r>
              <a:rPr lang="en-US" sz="1800" b="1" dirty="0" err="1" smtClean="0">
                <a:latin typeface="Times New Roman" pitchFamily="18" charset="0"/>
                <a:cs typeface="Times New Roman" pitchFamily="18" charset="0"/>
              </a:rPr>
              <a:t>Bis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-iliac) diameter 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:- Measured at its greatest width just above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psoas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tubercle.</a:t>
            </a:r>
          </a:p>
          <a:p>
            <a:pPr lvl="1" algn="just"/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Superior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bis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-iliac diameter :- It is measured at upper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3</a:t>
            </a:r>
            <a:r>
              <a:rPr lang="en-US" sz="1800" b="1" baseline="30000" dirty="0" smtClean="0">
                <a:latin typeface="Times New Roman" pitchFamily="18" charset="0"/>
                <a:cs typeface="Times New Roman" pitchFamily="18" charset="0"/>
              </a:rPr>
              <a:t>rd 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of pelvic inlet 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and receives greatest width of the fetus at shoulder in anterior presentation and hip in the posterior presentation.</a:t>
            </a:r>
          </a:p>
          <a:p>
            <a:pPr lvl="1" algn="just"/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Inferior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bis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-iliac :- It is measured at the lower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4</a:t>
            </a:r>
            <a:r>
              <a:rPr lang="en-US" sz="1800" b="1" baseline="30000" dirty="0" smtClean="0">
                <a:latin typeface="Times New Roman" pitchFamily="18" charset="0"/>
                <a:cs typeface="Times New Roman" pitchFamily="18" charset="0"/>
              </a:rPr>
              <a:t>th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 of pelvic inlet 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at elbow of fetus in anterior presentation and stifle in posterior presentation.</a:t>
            </a:r>
          </a:p>
          <a:p>
            <a:pPr lvl="0" algn="just"/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Vertical diameter of inlet 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:- It is measured between anterior end of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symphysis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pubis and articulation of sacral 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3</a:t>
            </a:r>
            <a:r>
              <a:rPr lang="en-US" sz="1800" b="1" baseline="30000" dirty="0" smtClean="0">
                <a:latin typeface="Times New Roman" pitchFamily="18" charset="0"/>
                <a:cs typeface="Times New Roman" pitchFamily="18" charset="0"/>
              </a:rPr>
              <a:t>rd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 and 4</a:t>
            </a:r>
            <a:r>
              <a:rPr lang="en-US" sz="1800" b="1" baseline="30000" dirty="0" smtClean="0">
                <a:latin typeface="Times New Roman" pitchFamily="18" charset="0"/>
                <a:cs typeface="Times New Roman" pitchFamily="18" charset="0"/>
              </a:rPr>
              <a:t>th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 vertebra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/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Oblique / </a:t>
            </a:r>
            <a:r>
              <a:rPr lang="en-US" sz="1800" b="1" dirty="0" err="1" smtClean="0">
                <a:latin typeface="Times New Roman" pitchFamily="18" charset="0"/>
                <a:cs typeface="Times New Roman" pitchFamily="18" charset="0"/>
              </a:rPr>
              <a:t>sacro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-iliac / </a:t>
            </a:r>
            <a:r>
              <a:rPr lang="en-US" sz="1800" b="1" dirty="0" err="1" smtClean="0">
                <a:latin typeface="Times New Roman" pitchFamily="18" charset="0"/>
                <a:cs typeface="Times New Roman" pitchFamily="18" charset="0"/>
              </a:rPr>
              <a:t>ilio</a:t>
            </a:r>
            <a:r>
              <a:rPr lang="en-US" sz="1800" b="1" dirty="0" smtClean="0">
                <a:latin typeface="Times New Roman" pitchFamily="18" charset="0"/>
                <a:cs typeface="Times New Roman" pitchFamily="18" charset="0"/>
              </a:rPr>
              <a:t>-sacral diameter of inlet 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:- It is measured from 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  <a:hlinkClick r:id="rId2" tooltip="Sacro-iliac joint"/>
              </a:rPr>
              <a:t>sacro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  <a:hlinkClick r:id="rId2" tooltip="Sacro-iliac joint"/>
              </a:rPr>
              <a:t>-iliac joint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 of one side through the center of pelvic cavity to the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psoas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 tubercle of opposite side. It is intermediate between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sacro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-pubic and superior </a:t>
            </a:r>
            <a:r>
              <a:rPr lang="en-US" sz="1800" dirty="0" err="1" smtClean="0">
                <a:latin typeface="Times New Roman" pitchFamily="18" charset="0"/>
                <a:cs typeface="Times New Roman" pitchFamily="18" charset="0"/>
              </a:rPr>
              <a:t>bis</a:t>
            </a:r>
            <a:r>
              <a:rPr lang="en-US" sz="1800" dirty="0" smtClean="0">
                <a:latin typeface="Times New Roman" pitchFamily="18" charset="0"/>
                <a:cs typeface="Times New Roman" pitchFamily="18" charset="0"/>
              </a:rPr>
              <a:t>-iliac diameter	 </a:t>
            </a:r>
            <a:endParaRPr lang="en-US" sz="1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4000" dirty="0" smtClean="0">
                <a:solidFill>
                  <a:srgbClr val="FF0000"/>
                </a:solidFill>
                <a:latin typeface="Algerian" pitchFamily="82" charset="0"/>
              </a:rPr>
              <a:t>Diameters of Pelvic inlet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Each vertebra consist of 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body, </a:t>
            </a:r>
            <a:r>
              <a:rPr lang="en-US" sz="2000" b="1" dirty="0" err="1" smtClean="0">
                <a:latin typeface="Times New Roman" pitchFamily="18" charset="0"/>
                <a:cs typeface="Times New Roman" pitchFamily="18" charset="0"/>
              </a:rPr>
              <a:t>spinous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and 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transverse processes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US" sz="2000" b="1" dirty="0" err="1" smtClean="0">
                <a:latin typeface="Times New Roman" pitchFamily="18" charset="0"/>
                <a:cs typeface="Times New Roman" pitchFamily="18" charset="0"/>
              </a:rPr>
              <a:t>S.No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.              Cow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                                         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Mare</a:t>
            </a:r>
          </a:p>
          <a:p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1.               18-20 in numbers                      1.   15-21 in number</a:t>
            </a:r>
          </a:p>
          <a:p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2.               1</a:t>
            </a:r>
            <a:r>
              <a:rPr lang="en-US" sz="2000" baseline="30000" dirty="0" smtClean="0">
                <a:latin typeface="Times New Roman" pitchFamily="18" charset="0"/>
                <a:cs typeface="Times New Roman" pitchFamily="18" charset="0"/>
              </a:rPr>
              <a:t>st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Vertebrae, well developed    2 . Having groove medially</a:t>
            </a:r>
          </a:p>
          <a:p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3.               Ventrally groove for median      3. For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coccygeal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artery        </a:t>
            </a:r>
          </a:p>
          <a:p>
            <a:pPr>
              <a:buNone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                 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saccral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artery.</a:t>
            </a:r>
          </a:p>
          <a:p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4.               First 5-6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vertebare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having         4. Less Developed </a:t>
            </a:r>
          </a:p>
          <a:p>
            <a:pPr>
              <a:buNone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                 complete arches and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spinous</a:t>
            </a:r>
            <a:endParaRPr lang="en-US" sz="20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                 process.</a:t>
            </a:r>
            <a:endParaRPr lang="en-US" sz="20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dirty="0" err="1" smtClean="0">
                <a:latin typeface="Algerian" pitchFamily="82" charset="0"/>
                <a:hlinkClick r:id="rId2" tooltip="Coccygeal vertebrae"/>
              </a:rPr>
              <a:t>Coccygeal</a:t>
            </a:r>
            <a:r>
              <a:rPr lang="en-US" dirty="0" smtClean="0">
                <a:latin typeface="Algerian" pitchFamily="82" charset="0"/>
                <a:hlinkClick r:id="rId2" tooltip="Coccygeal vertebrae"/>
              </a:rPr>
              <a:t> vertebrae</a:t>
            </a:r>
            <a:r>
              <a:rPr lang="en-US" dirty="0" smtClean="0"/>
              <a:t> :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oncourse">
  <a:themeElements>
    <a:clrScheme name="Concourse">
      <a:dk1>
        <a:sysClr val="windowText" lastClr="000000"/>
      </a:dk1>
      <a:lt1>
        <a:sysClr val="window" lastClr="FFFFFF"/>
      </a:lt1>
      <a:dk2>
        <a:srgbClr val="464646"/>
      </a:dk2>
      <a:lt2>
        <a:srgbClr val="DEF5FA"/>
      </a:lt2>
      <a:accent1>
        <a:srgbClr val="2DA2BF"/>
      </a:accent1>
      <a:accent2>
        <a:srgbClr val="DA1F28"/>
      </a:accent2>
      <a:accent3>
        <a:srgbClr val="EB641B"/>
      </a:accent3>
      <a:accent4>
        <a:srgbClr val="39639D"/>
      </a:accent4>
      <a:accent5>
        <a:srgbClr val="474B78"/>
      </a:accent5>
      <a:accent6>
        <a:srgbClr val="7D3C4A"/>
      </a:accent6>
      <a:hlink>
        <a:srgbClr val="FF8119"/>
      </a:hlink>
      <a:folHlink>
        <a:srgbClr val="44B9E8"/>
      </a:folHlink>
    </a:clrScheme>
    <a:fontScheme name="Concours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inorFont>
    </a:fontScheme>
    <a:fmtScheme name="Concours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95000" t="-106500" r="5000" b="2065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2077</TotalTime>
  <Words>658</Words>
  <Application>Microsoft Office PowerPoint</Application>
  <PresentationFormat>On-screen Show (4:3)</PresentationFormat>
  <Paragraphs>134</Paragraphs>
  <Slides>19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0" baseType="lpstr">
      <vt:lpstr>Concourse</vt:lpstr>
      <vt:lpstr>VETERINAY ANATOMY,                                           UNIT- 6, TOPIC- Distinguished point of Pelvic Girdle-HIP BONES- OS COXAE  of Different domesticated animals                        (EQUINE, CANINE,PROCINE &amp;AVIAN) </vt:lpstr>
      <vt:lpstr>    Description of Bones along muscles of with  of  Acetabulum, pelvic diameter, Pelvic inlet, bony pelvis and coccygeal vertebrae   </vt:lpstr>
      <vt:lpstr>OBTURATOR  FORAMEN  &amp;  PELVIC CAVITY</vt:lpstr>
      <vt:lpstr>              PELVIC CAVITY</vt:lpstr>
      <vt:lpstr>      SEXUAL DIFFERENCES</vt:lpstr>
      <vt:lpstr>           Pelvic Girdle - Ox</vt:lpstr>
      <vt:lpstr>           Differential point of  Ilium, Ischium, and Pubis of Ox, Buffalo, Sheep, Goat, Horse, Pig, Dog and Fowl.  </vt:lpstr>
      <vt:lpstr>      HORSE- Pelvic Girdle</vt:lpstr>
      <vt:lpstr>Horse – Pelvic Girdle Cont….</vt:lpstr>
      <vt:lpstr>           Pelvic Girdle - Ox</vt:lpstr>
      <vt:lpstr>              Dog-PELVIC GIRDLE</vt:lpstr>
      <vt:lpstr>Dog- Pelvic Girdle, Conti…..</vt:lpstr>
      <vt:lpstr>              PIG-PELVIC GIRDLE</vt:lpstr>
      <vt:lpstr>        FOWL-PELVIC GIRDLE</vt:lpstr>
      <vt:lpstr>         FOWL-PELVIC GIRDLE </vt:lpstr>
      <vt:lpstr>BONY PELVIS / BONE OF HIP (PELVIC) REGION </vt:lpstr>
      <vt:lpstr>BONY PELVIS / BONE OF HIP (PELVIC) REGION,CONTIN…..</vt:lpstr>
      <vt:lpstr>Diameters of Pelvic inlet</vt:lpstr>
      <vt:lpstr>Coccygeal vertebrae :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VETERINAY ANATOMY, UNIT- 5 PELVIC LIMB BONES</dc:title>
  <dc:creator>user1</dc:creator>
  <cp:lastModifiedBy>user1</cp:lastModifiedBy>
  <cp:revision>252</cp:revision>
  <dcterms:created xsi:type="dcterms:W3CDTF">2006-08-16T00:00:00Z</dcterms:created>
  <dcterms:modified xsi:type="dcterms:W3CDTF">2020-06-19T18:10:24Z</dcterms:modified>
</cp:coreProperties>
</file>