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9" r:id="rId6"/>
    <p:sldId id="267" r:id="rId7"/>
    <p:sldId id="270" r:id="rId8"/>
    <p:sldId id="260" r:id="rId9"/>
    <p:sldId id="261" r:id="rId10"/>
    <p:sldId id="262" r:id="rId11"/>
    <p:sldId id="264" r:id="rId12"/>
    <p:sldId id="265" r:id="rId13"/>
    <p:sldId id="266"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C12E9BF-8761-4B8A-82AD-7DE05D23C4F3}" type="datetimeFigureOut">
              <a:rPr lang="en-IN" smtClean="0"/>
              <a:t>24-06-2020</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517B133-905D-4600-8458-044632D93AC0}"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224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12E9BF-8761-4B8A-82AD-7DE05D23C4F3}" type="datetimeFigureOut">
              <a:rPr lang="en-IN" smtClean="0"/>
              <a:t>24-06-2020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3314625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12E9BF-8761-4B8A-82AD-7DE05D23C4F3}" type="datetimeFigureOut">
              <a:rPr lang="en-IN" smtClean="0"/>
              <a:t>24-06-2020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177796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12E9BF-8761-4B8A-82AD-7DE05D23C4F3}" type="datetimeFigureOut">
              <a:rPr lang="en-IN" smtClean="0"/>
              <a:t>24-06-2020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1940031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12E9BF-8761-4B8A-82AD-7DE05D23C4F3}" type="datetimeFigureOut">
              <a:rPr lang="en-IN" smtClean="0"/>
              <a:t>24-06-2020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517B133-905D-4600-8458-044632D93AC0}"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4830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12E9BF-8761-4B8A-82AD-7DE05D23C4F3}" type="datetimeFigureOut">
              <a:rPr lang="en-IN" smtClean="0"/>
              <a:t>24-06-2020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274291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12E9BF-8761-4B8A-82AD-7DE05D23C4F3}" type="datetimeFigureOut">
              <a:rPr lang="en-IN" smtClean="0"/>
              <a:t>24-06-2020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54918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12E9BF-8761-4B8A-82AD-7DE05D23C4F3}" type="datetimeFigureOut">
              <a:rPr lang="en-IN" smtClean="0"/>
              <a:t>24-06-2020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339692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2E9BF-8761-4B8A-82AD-7DE05D23C4F3}" type="datetimeFigureOut">
              <a:rPr lang="en-IN" smtClean="0"/>
              <a:t>24-06-2020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2259679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12E9BF-8761-4B8A-82AD-7DE05D23C4F3}" type="datetimeFigureOut">
              <a:rPr lang="en-IN" smtClean="0"/>
              <a:t>24-06-2020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389475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12E9BF-8761-4B8A-82AD-7DE05D23C4F3}" type="datetimeFigureOut">
              <a:rPr lang="en-IN" smtClean="0"/>
              <a:t>24-06-2020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517B133-905D-4600-8458-044632D93AC0}" type="slidenum">
              <a:rPr lang="en-IN" smtClean="0"/>
              <a:t>‹#›</a:t>
            </a:fld>
            <a:endParaRPr lang="en-IN"/>
          </a:p>
        </p:txBody>
      </p:sp>
    </p:spTree>
    <p:extLst>
      <p:ext uri="{BB962C8B-B14F-4D97-AF65-F5344CB8AC3E}">
        <p14:creationId xmlns:p14="http://schemas.microsoft.com/office/powerpoint/2010/main" val="2249118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3C12E9BF-8761-4B8A-82AD-7DE05D23C4F3}" type="datetimeFigureOut">
              <a:rPr lang="en-IN" smtClean="0"/>
              <a:t>24-06-2020</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517B133-905D-4600-8458-044632D93AC0}" type="slidenum">
              <a:rPr lang="en-IN" smtClean="0"/>
              <a:t>‹#›</a:t>
            </a:fld>
            <a:endParaRPr lang="en-IN"/>
          </a:p>
        </p:txBody>
      </p:sp>
    </p:spTree>
    <p:extLst>
      <p:ext uri="{BB962C8B-B14F-4D97-AF65-F5344CB8AC3E}">
        <p14:creationId xmlns:p14="http://schemas.microsoft.com/office/powerpoint/2010/main" val="4046089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n.wikipedia.org/wiki/Wild_animal_suffer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File:World_Animal_Protection_logo.svg" TargetMode="External"/><Relationship Id="rId2" Type="http://schemas.openxmlformats.org/officeDocument/2006/relationships/hyperlink" Target="https://en.wikipedia.org/wiki/World_Animal_Protection"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hyperlink" Target="https://www.justdial.com/Patna/Buddha-Society-For-Animal-Welfare-Buddha-Colony-Boring-Road/0612PX612-X612-170605195501-B2G4_BZDET?xid=UGF0bmEgQW5pbWFsIFdlbGZhcmUgT3JnYW5pc2F0aW9ucw=="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Animal_welfare" TargetMode="External"/><Relationship Id="rId2" Type="http://schemas.openxmlformats.org/officeDocument/2006/relationships/hyperlink" Target="https://en.wikipedia.org/wiki/Animal_rights" TargetMode="External"/><Relationship Id="rId1" Type="http://schemas.openxmlformats.org/officeDocument/2006/relationships/slideLayout" Target="../slideLayouts/slideLayout2.xml"/><Relationship Id="rId6" Type="http://schemas.openxmlformats.org/officeDocument/2006/relationships/hyperlink" Target="https://en.wikipedia.org/wiki/Wild_animal_suffering" TargetMode="External"/><Relationship Id="rId5" Type="http://schemas.openxmlformats.org/officeDocument/2006/relationships/hyperlink" Target="https://en.wikipedia.org/wiki/Wildlife_conservation" TargetMode="External"/><Relationship Id="rId4" Type="http://schemas.openxmlformats.org/officeDocument/2006/relationships/hyperlink" Target="https://en.wikipedia.org/wiki/Animal_la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1546"/>
            <a:ext cx="12192000" cy="2632729"/>
          </a:xfrm>
        </p:spPr>
        <p:txBody>
          <a:bodyPr>
            <a:normAutofit/>
          </a:bodyPr>
          <a:lstStyle/>
          <a:p>
            <a:r>
              <a:rPr lang="en-IN" dirty="0">
                <a:solidFill>
                  <a:srgbClr val="FF0000"/>
                </a:solidFill>
              </a:rPr>
              <a:t>ANIMAL WELFARe </a:t>
            </a:r>
            <a:br>
              <a:rPr lang="en-IN" dirty="0">
                <a:solidFill>
                  <a:srgbClr val="FF0000"/>
                </a:solidFill>
              </a:rPr>
            </a:br>
            <a:r>
              <a:rPr lang="en-IN" dirty="0">
                <a:solidFill>
                  <a:srgbClr val="FF0000"/>
                </a:solidFill>
              </a:rPr>
              <a:t>revision class</a:t>
            </a:r>
          </a:p>
        </p:txBody>
      </p:sp>
      <p:sp>
        <p:nvSpPr>
          <p:cNvPr id="3" name="Subtitle 2"/>
          <p:cNvSpPr>
            <a:spLocks noGrp="1"/>
          </p:cNvSpPr>
          <p:nvPr>
            <p:ph type="subTitle" idx="1"/>
          </p:nvPr>
        </p:nvSpPr>
        <p:spPr>
          <a:xfrm>
            <a:off x="1" y="3602037"/>
            <a:ext cx="12192000" cy="3255961"/>
          </a:xfrm>
        </p:spPr>
        <p:txBody>
          <a:bodyPr>
            <a:normAutofit/>
          </a:bodyPr>
          <a:lstStyle/>
          <a:p>
            <a:endParaRPr lang="en-IN" dirty="0">
              <a:solidFill>
                <a:srgbClr val="00B0F0"/>
              </a:solidFill>
            </a:endParaRPr>
          </a:p>
          <a:p>
            <a:r>
              <a:rPr lang="en-IN" dirty="0">
                <a:solidFill>
                  <a:srgbClr val="002060"/>
                </a:solidFill>
                <a:latin typeface="Aapex" pitchFamily="2" charset="0"/>
              </a:rPr>
              <a:t>BY-</a:t>
            </a:r>
          </a:p>
          <a:p>
            <a:r>
              <a:rPr lang="en-IN" dirty="0">
                <a:solidFill>
                  <a:srgbClr val="002060"/>
                </a:solidFill>
                <a:latin typeface="Aapex" pitchFamily="2" charset="0"/>
              </a:rPr>
              <a:t>                                                                           DR. SANJAY KUMAR</a:t>
            </a:r>
          </a:p>
          <a:p>
            <a:r>
              <a:rPr lang="en-IN" dirty="0">
                <a:solidFill>
                  <a:srgbClr val="002060"/>
                </a:solidFill>
                <a:latin typeface="Aapex" pitchFamily="2" charset="0"/>
              </a:rPr>
              <a:t>                                                                                            ASST.PROF., DEPT. OF LPM,BVC,</a:t>
            </a:r>
          </a:p>
          <a:p>
            <a:r>
              <a:rPr lang="en-IN" dirty="0">
                <a:solidFill>
                  <a:srgbClr val="002060"/>
                </a:solidFill>
                <a:latin typeface="Aapex" pitchFamily="2" charset="0"/>
              </a:rPr>
              <a:t>                                                                                                BIHAR ANIMAL SCIENCES UNIVERSITY</a:t>
            </a:r>
          </a:p>
        </p:txBody>
      </p:sp>
    </p:spTree>
    <p:extLst>
      <p:ext uri="{BB962C8B-B14F-4D97-AF65-F5344CB8AC3E}">
        <p14:creationId xmlns:p14="http://schemas.microsoft.com/office/powerpoint/2010/main" val="1611245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257300"/>
            <a:ext cx="9875520" cy="351692"/>
          </a:xfrm>
        </p:spPr>
        <p:txBody>
          <a:bodyPr>
            <a:normAutofit fontScale="90000"/>
          </a:bodyPr>
          <a:lstStyle/>
          <a:p>
            <a:endParaRPr lang="en-IN" dirty="0"/>
          </a:p>
        </p:txBody>
      </p:sp>
      <p:sp>
        <p:nvSpPr>
          <p:cNvPr id="3" name="Content Placeholder 2"/>
          <p:cNvSpPr>
            <a:spLocks noGrp="1"/>
          </p:cNvSpPr>
          <p:nvPr>
            <p:ph idx="1"/>
          </p:nvPr>
        </p:nvSpPr>
        <p:spPr>
          <a:xfrm>
            <a:off x="202224" y="228601"/>
            <a:ext cx="11561884" cy="6304084"/>
          </a:xfrm>
        </p:spPr>
        <p:txBody>
          <a:bodyPr>
            <a:normAutofit/>
          </a:bodyPr>
          <a:lstStyle/>
          <a:p>
            <a:endParaRPr lang="en-IN" sz="2800" b="1" dirty="0">
              <a:solidFill>
                <a:srgbClr val="002060"/>
              </a:solidFill>
              <a:latin typeface="Times New Roman" panose="02020603050405020304" pitchFamily="18" charset="0"/>
              <a:cs typeface="Times New Roman" panose="02020603050405020304" pitchFamily="18" charset="0"/>
            </a:endParaRPr>
          </a:p>
          <a:p>
            <a:r>
              <a:rPr lang="en-IN" sz="2800" b="1" dirty="0">
                <a:solidFill>
                  <a:srgbClr val="002060"/>
                </a:solidFill>
                <a:latin typeface="Times New Roman" panose="02020603050405020304" pitchFamily="18" charset="0"/>
                <a:cs typeface="Times New Roman" panose="02020603050405020304" pitchFamily="18" charset="0"/>
              </a:rPr>
              <a:t>5. To encourage by the grant of financial assistance  for animals and birds shelter when they have become old and useless or when they need protection.</a:t>
            </a:r>
          </a:p>
          <a:p>
            <a:endParaRPr lang="en-IN" sz="2800" b="1" dirty="0">
              <a:solidFill>
                <a:srgbClr val="002060"/>
              </a:solidFill>
              <a:latin typeface="Times New Roman" panose="02020603050405020304" pitchFamily="18" charset="0"/>
              <a:cs typeface="Times New Roman" panose="02020603050405020304" pitchFamily="18" charset="0"/>
            </a:endParaRPr>
          </a:p>
          <a:p>
            <a:r>
              <a:rPr lang="en-IN" sz="2800" b="1" dirty="0">
                <a:solidFill>
                  <a:srgbClr val="002060"/>
                </a:solidFill>
                <a:latin typeface="Times New Roman" panose="02020603050405020304" pitchFamily="18" charset="0"/>
                <a:cs typeface="Times New Roman" panose="02020603050405020304" pitchFamily="18" charset="0"/>
              </a:rPr>
              <a:t>6. To give financial and other assistance to Animal Welfare Organisations functioning in any local area which shall work under the general supervision and guidance of the Board.</a:t>
            </a:r>
          </a:p>
          <a:p>
            <a:pPr marL="45720" indent="0">
              <a:buNone/>
            </a:pPr>
            <a:endParaRPr lang="en-IN" sz="2800" b="1" dirty="0">
              <a:solidFill>
                <a:srgbClr val="002060"/>
              </a:solidFill>
              <a:latin typeface="Times New Roman" panose="02020603050405020304" pitchFamily="18" charset="0"/>
              <a:cs typeface="Times New Roman" panose="02020603050405020304" pitchFamily="18" charset="0"/>
            </a:endParaRPr>
          </a:p>
          <a:p>
            <a:r>
              <a:rPr lang="en-IN" sz="2800" b="1" dirty="0">
                <a:solidFill>
                  <a:srgbClr val="002060"/>
                </a:solidFill>
                <a:latin typeface="Times New Roman" panose="02020603050405020304" pitchFamily="18" charset="0"/>
                <a:cs typeface="Times New Roman" panose="02020603050405020304" pitchFamily="18" charset="0"/>
              </a:rPr>
              <a:t>7.To impart education in relation to the humane treatment of animals and for the promotion of animal welfare by means of lectures, books, posters etc.</a:t>
            </a:r>
          </a:p>
          <a:p>
            <a:endParaRPr lang="en-IN" sz="2800" dirty="0"/>
          </a:p>
        </p:txBody>
      </p:sp>
    </p:spTree>
    <p:extLst>
      <p:ext uri="{BB962C8B-B14F-4D97-AF65-F5344CB8AC3E}">
        <p14:creationId xmlns:p14="http://schemas.microsoft.com/office/powerpoint/2010/main" val="2912158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08" y="254977"/>
            <a:ext cx="11781692" cy="1125415"/>
          </a:xfrm>
        </p:spPr>
        <p:txBody>
          <a:bodyPr/>
          <a:lstStyle/>
          <a:p>
            <a:r>
              <a:rPr lang="en-IN" b="1" dirty="0">
                <a:solidFill>
                  <a:srgbClr val="00B0F0"/>
                </a:solidFill>
              </a:rPr>
              <a:t>Wild animal welfare</a:t>
            </a:r>
          </a:p>
        </p:txBody>
      </p:sp>
      <p:sp>
        <p:nvSpPr>
          <p:cNvPr id="3" name="Content Placeholder 2"/>
          <p:cNvSpPr>
            <a:spLocks noGrp="1"/>
          </p:cNvSpPr>
          <p:nvPr>
            <p:ph idx="1"/>
          </p:nvPr>
        </p:nvSpPr>
        <p:spPr>
          <a:xfrm>
            <a:off x="219808" y="1380391"/>
            <a:ext cx="11720146" cy="5266593"/>
          </a:xfrm>
        </p:spPr>
        <p:txBody>
          <a:bodyPr>
            <a:normAutofit lnSpcReduction="10000"/>
          </a:bodyPr>
          <a:lstStyle/>
          <a:p>
            <a:pPr algn="just"/>
            <a:r>
              <a:rPr lang="en-IN" dirty="0">
                <a:solidFill>
                  <a:srgbClr val="002060"/>
                </a:solidFill>
              </a:rPr>
              <a:t>The welfare of wild animals deals with  how the welfare of non-domesticated animals living in wild or urban areas are affected by humans or natural factors causing </a:t>
            </a:r>
            <a:r>
              <a:rPr lang="en-IN" dirty="0">
                <a:solidFill>
                  <a:srgbClr val="002060"/>
                </a:solidFill>
                <a:hlinkClick r:id="rId2" tooltip="Wild animal suffering"/>
              </a:rPr>
              <a:t>wild animal suffering</a:t>
            </a:r>
            <a:r>
              <a:rPr lang="en-IN" dirty="0">
                <a:solidFill>
                  <a:srgbClr val="002060"/>
                </a:solidFill>
              </a:rPr>
              <a:t>.</a:t>
            </a:r>
          </a:p>
          <a:p>
            <a:pPr algn="just"/>
            <a:endParaRPr lang="en-IN" dirty="0">
              <a:solidFill>
                <a:srgbClr val="002060"/>
              </a:solidFill>
            </a:endParaRPr>
          </a:p>
          <a:p>
            <a:pPr algn="just"/>
            <a:r>
              <a:rPr lang="en-IN" sz="4000" baseline="30000" dirty="0">
                <a:solidFill>
                  <a:srgbClr val="FF0000"/>
                </a:solidFill>
              </a:rPr>
              <a:t>Following points should be considered for wild animal welfare-</a:t>
            </a:r>
            <a:endParaRPr lang="en-IN" baseline="30000" dirty="0">
              <a:solidFill>
                <a:srgbClr val="002060"/>
              </a:solidFill>
            </a:endParaRPr>
          </a:p>
          <a:p>
            <a:pPr algn="just"/>
            <a:r>
              <a:rPr lang="en-IN" sz="3200" baseline="30000" dirty="0">
                <a:solidFill>
                  <a:srgbClr val="002060"/>
                </a:solidFill>
                <a:latin typeface="Times New Roman" panose="02020603050405020304" pitchFamily="18" charset="0"/>
                <a:cs typeface="Times New Roman" panose="02020603050405020304" pitchFamily="18" charset="0"/>
              </a:rPr>
              <a:t>To help wild life , preserve the environment in which they live.</a:t>
            </a:r>
          </a:p>
          <a:p>
            <a:pPr algn="just"/>
            <a:r>
              <a:rPr lang="en-IN" sz="3200" baseline="30000" dirty="0">
                <a:solidFill>
                  <a:srgbClr val="002060"/>
                </a:solidFill>
                <a:latin typeface="Times New Roman" panose="02020603050405020304" pitchFamily="18" charset="0"/>
                <a:cs typeface="Times New Roman" panose="02020603050405020304" pitchFamily="18" charset="0"/>
              </a:rPr>
              <a:t>Help to protect the habitats of endangered species and other wildlife.</a:t>
            </a:r>
          </a:p>
          <a:p>
            <a:pPr algn="just"/>
            <a:r>
              <a:rPr lang="en-IN" sz="3200" baseline="30000" dirty="0">
                <a:solidFill>
                  <a:srgbClr val="002060"/>
                </a:solidFill>
                <a:latin typeface="Times New Roman" panose="02020603050405020304" pitchFamily="18" charset="0"/>
                <a:cs typeface="Times New Roman" panose="02020603050405020304" pitchFamily="18" charset="0"/>
              </a:rPr>
              <a:t>Reduce the use of natural  resources and also promote its  reuse and  recycle.</a:t>
            </a:r>
          </a:p>
          <a:p>
            <a:pPr algn="just"/>
            <a:r>
              <a:rPr lang="en-IN" sz="3200" baseline="30000" dirty="0">
                <a:solidFill>
                  <a:srgbClr val="002060"/>
                </a:solidFill>
                <a:latin typeface="Times New Roman" panose="02020603050405020304" pitchFamily="18" charset="0"/>
                <a:cs typeface="Times New Roman" panose="02020603050405020304" pitchFamily="18" charset="0"/>
              </a:rPr>
              <a:t>Plant native flowers, </a:t>
            </a:r>
            <a:r>
              <a:rPr lang="en-IN" sz="3200" baseline="30000" dirty="0" err="1">
                <a:solidFill>
                  <a:srgbClr val="002060"/>
                </a:solidFill>
                <a:latin typeface="Times New Roman" panose="02020603050405020304" pitchFamily="18" charset="0"/>
                <a:cs typeface="Times New Roman" panose="02020603050405020304" pitchFamily="18" charset="0"/>
              </a:rPr>
              <a:t>treess</a:t>
            </a:r>
            <a:r>
              <a:rPr lang="en-IN" sz="3200" baseline="30000" dirty="0">
                <a:solidFill>
                  <a:srgbClr val="002060"/>
                </a:solidFill>
                <a:latin typeface="Times New Roman" panose="02020603050405020304" pitchFamily="18" charset="0"/>
                <a:cs typeface="Times New Roman" panose="02020603050405020304" pitchFamily="18" charset="0"/>
              </a:rPr>
              <a:t> and bushes  in  the backyard. This will give local wild animals food, shelter and a place to raise their families.</a:t>
            </a:r>
          </a:p>
          <a:p>
            <a:pPr algn="just"/>
            <a:r>
              <a:rPr lang="en-IN" sz="3200" baseline="30000" dirty="0">
                <a:solidFill>
                  <a:srgbClr val="002060"/>
                </a:solidFill>
                <a:latin typeface="Times New Roman" panose="02020603050405020304" pitchFamily="18" charset="0"/>
                <a:cs typeface="Times New Roman" panose="02020603050405020304" pitchFamily="18" charset="0"/>
              </a:rPr>
              <a:t>Avoid use of chemical fertilizers and pesticides.</a:t>
            </a:r>
          </a:p>
          <a:p>
            <a:pPr algn="just"/>
            <a:r>
              <a:rPr lang="en-IN" sz="3200" baseline="30000" dirty="0" err="1">
                <a:solidFill>
                  <a:srgbClr val="002060"/>
                </a:solidFill>
                <a:latin typeface="Times New Roman" panose="02020603050405020304" pitchFamily="18" charset="0"/>
                <a:cs typeface="Times New Roman" panose="02020603050405020304" pitchFamily="18" charset="0"/>
              </a:rPr>
              <a:t>Donot</a:t>
            </a:r>
            <a:r>
              <a:rPr lang="en-IN" sz="3200" baseline="30000" dirty="0">
                <a:solidFill>
                  <a:srgbClr val="002060"/>
                </a:solidFill>
                <a:latin typeface="Times New Roman" panose="02020603050405020304" pitchFamily="18" charset="0"/>
                <a:cs typeface="Times New Roman" panose="02020603050405020304" pitchFamily="18" charset="0"/>
              </a:rPr>
              <a:t> remove animals from their natural environments.</a:t>
            </a:r>
          </a:p>
          <a:p>
            <a:pPr algn="just"/>
            <a:r>
              <a:rPr lang="en-IN" sz="3200" baseline="30000" dirty="0">
                <a:solidFill>
                  <a:srgbClr val="002060"/>
                </a:solidFill>
                <a:latin typeface="Times New Roman" panose="02020603050405020304" pitchFamily="18" charset="0"/>
                <a:cs typeface="Times New Roman" panose="02020603050405020304" pitchFamily="18" charset="0"/>
              </a:rPr>
              <a:t>If any threatened / endangered species caught in a trap , provide veterinary care to the animal immediately.</a:t>
            </a:r>
          </a:p>
        </p:txBody>
      </p:sp>
    </p:spTree>
    <p:extLst>
      <p:ext uri="{BB962C8B-B14F-4D97-AF65-F5344CB8AC3E}">
        <p14:creationId xmlns:p14="http://schemas.microsoft.com/office/powerpoint/2010/main" val="2396849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45997"/>
            <a:ext cx="12192000" cy="1965960"/>
          </a:xfrm>
        </p:spPr>
        <p:txBody>
          <a:bodyPr/>
          <a:lstStyle/>
          <a:p>
            <a:r>
              <a:rPr lang="en-IN" dirty="0">
                <a:solidFill>
                  <a:srgbClr val="00B0F0"/>
                </a:solidFill>
              </a:rPr>
              <a:t>Animal welfare organizations</a:t>
            </a:r>
          </a:p>
        </p:txBody>
      </p:sp>
      <p:sp>
        <p:nvSpPr>
          <p:cNvPr id="3" name="Content Placeholder 2"/>
          <p:cNvSpPr>
            <a:spLocks noGrp="1"/>
          </p:cNvSpPr>
          <p:nvPr>
            <p:ph idx="1"/>
          </p:nvPr>
        </p:nvSpPr>
        <p:spPr>
          <a:xfrm>
            <a:off x="0" y="1538654"/>
            <a:ext cx="11353800" cy="5319346"/>
          </a:xfrm>
        </p:spPr>
        <p:txBody>
          <a:bodyPr>
            <a:normAutofit lnSpcReduction="10000"/>
          </a:bodyPr>
          <a:lstStyle/>
          <a:p>
            <a:r>
              <a:rPr lang="en-IN" dirty="0">
                <a:solidFill>
                  <a:srgbClr val="FF0000"/>
                </a:solidFill>
              </a:rPr>
              <a:t>GLOBAL</a:t>
            </a:r>
          </a:p>
          <a:p>
            <a:endParaRPr lang="en-IN" dirty="0"/>
          </a:p>
          <a:p>
            <a:pPr algn="just"/>
            <a:r>
              <a:rPr lang="en-IN" sz="2400" dirty="0">
                <a:solidFill>
                  <a:srgbClr val="FF0000"/>
                </a:solidFill>
              </a:rPr>
              <a:t>World Organization for Animal Health (OIE)-</a:t>
            </a:r>
            <a:r>
              <a:rPr lang="en-IN" sz="2400" dirty="0">
                <a:solidFill>
                  <a:srgbClr val="0070C0"/>
                </a:solidFill>
              </a:rPr>
              <a:t>The intergovernmental organisation responsible for improving animal health worldwide. The OIE has been established "for the purpose of projects of international public utility relating to the control of animal diseases, including those affecting humans and the promotion of animal welfare and animal production food safety.</a:t>
            </a:r>
          </a:p>
          <a:p>
            <a:pPr algn="just"/>
            <a:r>
              <a:rPr lang="en-IN" sz="2400" dirty="0">
                <a:solidFill>
                  <a:srgbClr val="FF0000"/>
                </a:solidFill>
                <a:hlinkClick r:id="rId2" tooltip="World Animal Protection">
                  <a:extLst>
                    <a:ext uri="{A12FA001-AC4F-418D-AE19-62706E023703}">
                      <ahyp:hlinkClr xmlns:ahyp="http://schemas.microsoft.com/office/drawing/2018/hyperlinkcolor" val="tx"/>
                    </a:ext>
                  </a:extLst>
                </a:hlinkClick>
              </a:rPr>
              <a:t>World Animal Protection</a:t>
            </a:r>
            <a:r>
              <a:rPr lang="en-IN" sz="2400" dirty="0"/>
              <a:t>: </a:t>
            </a:r>
            <a:r>
              <a:rPr lang="en-IN" sz="2400" dirty="0">
                <a:solidFill>
                  <a:srgbClr val="002060"/>
                </a:solidFill>
              </a:rPr>
              <a:t>Protects animals across the globe. </a:t>
            </a:r>
            <a:r>
              <a:rPr lang="en-IN" sz="2400" dirty="0">
                <a:solidFill>
                  <a:srgbClr val="002060"/>
                </a:solidFill>
                <a:hlinkClick r:id="rId2" tooltip="World Animal Protection">
                  <a:extLst>
                    <a:ext uri="{A12FA001-AC4F-418D-AE19-62706E023703}">
                      <ahyp:hlinkClr xmlns:ahyp="http://schemas.microsoft.com/office/drawing/2018/hyperlinkcolor" val="tx"/>
                    </a:ext>
                  </a:extLst>
                </a:hlinkClick>
              </a:rPr>
              <a:t>World Animal Protection</a:t>
            </a:r>
            <a:r>
              <a:rPr lang="en-IN" sz="2400" dirty="0">
                <a:solidFill>
                  <a:srgbClr val="002060"/>
                </a:solidFill>
              </a:rPr>
              <a:t>'s objectives include helping people understand the critical importance of good animal welfare, encouraging nations to commit to animal-friendly practices, and building the scientific case for the better treatment of animals.</a:t>
            </a:r>
          </a:p>
          <a:p>
            <a:pPr algn="just"/>
            <a:r>
              <a:rPr lang="en-IN" sz="2400" dirty="0">
                <a:solidFill>
                  <a:srgbClr val="002060"/>
                </a:solidFill>
              </a:rPr>
              <a:t> They are global in a sense that they have consultative status at the Council of Europe and collaborate with national governments, the United Nations, the Food and Agriculture Organization and the World Organization for Animal Health.</a:t>
            </a:r>
          </a:p>
        </p:txBody>
      </p:sp>
      <p:sp>
        <p:nvSpPr>
          <p:cNvPr id="4" name="Rectangle 2"/>
          <p:cNvSpPr>
            <a:spLocks noChangeArrowheads="1"/>
          </p:cNvSpPr>
          <p:nvPr/>
        </p:nvSpPr>
        <p:spPr bwMode="auto">
          <a:xfrm>
            <a:off x="0" y="135312"/>
            <a:ext cx="65" cy="1865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4761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rgbClr val="0B0080"/>
              </a:solidFill>
              <a:effectLst/>
              <a:latin typeface="Arial" panose="020B0604020202020204" pitchFamily="34" charset="0"/>
              <a:cs typeface="Arial" panose="020B0604020202020204" pitchFamily="34" charset="0"/>
            </a:endParaRPr>
          </a:p>
        </p:txBody>
      </p:sp>
      <p:pic>
        <p:nvPicPr>
          <p:cNvPr id="3075" name="Picture 3" descr="https://upload.wikimedia.org/wikipedia/commons/thumb/e/e2/World_Animal_Protection_logo.svg/220px-World_Animal_Protection_logo.svg.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25940" y="135312"/>
            <a:ext cx="2095500" cy="2105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7716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151" y="182880"/>
            <a:ext cx="11718387" cy="1223889"/>
          </a:xfrm>
        </p:spPr>
        <p:txBody>
          <a:bodyPr/>
          <a:lstStyle/>
          <a:p>
            <a:r>
              <a:rPr lang="en-US" dirty="0">
                <a:solidFill>
                  <a:srgbClr val="0070C0"/>
                </a:solidFill>
              </a:rPr>
              <a:t>Animal Welfare organizations in Bihar</a:t>
            </a:r>
            <a:endParaRPr lang="en-IN" dirty="0">
              <a:solidFill>
                <a:srgbClr val="0070C0"/>
              </a:solidFill>
            </a:endParaRPr>
          </a:p>
        </p:txBody>
      </p:sp>
      <p:sp>
        <p:nvSpPr>
          <p:cNvPr id="3" name="Content Placeholder 2"/>
          <p:cNvSpPr>
            <a:spLocks noGrp="1"/>
          </p:cNvSpPr>
          <p:nvPr>
            <p:ph idx="1"/>
          </p:nvPr>
        </p:nvSpPr>
        <p:spPr>
          <a:xfrm>
            <a:off x="239152" y="1406769"/>
            <a:ext cx="11816860" cy="5268351"/>
          </a:xfrm>
        </p:spPr>
        <p:txBody>
          <a:bodyPr/>
          <a:lstStyle/>
          <a:p>
            <a:r>
              <a:rPr lang="en-IN" b="1" dirty="0">
                <a:solidFill>
                  <a:srgbClr val="FF0000"/>
                </a:solidFill>
              </a:rPr>
              <a:t>Buddha Society For Animal Welfare </a:t>
            </a:r>
          </a:p>
          <a:p>
            <a:r>
              <a:rPr lang="en-IN" dirty="0">
                <a:hlinkClick r:id="rId2"/>
              </a:rPr>
              <a:t>https://www.justdial.com/Patna/Buddha-Society-For-Animal-Welfare-Buddha-Colony-Boring-Road/0612PX612-X612-170605195501-B2G4_BZDET?xid=UGF0bmEgQW5pbWFsIFdlbGZhcmUgT3JnYW5pc2F0aW9ucw==</a:t>
            </a:r>
            <a:endParaRPr lang="en-IN" dirty="0"/>
          </a:p>
          <a:p>
            <a:pPr marL="45720" indent="0">
              <a:buNone/>
            </a:pPr>
            <a:endParaRPr lang="en-IN" dirty="0"/>
          </a:p>
          <a:p>
            <a:r>
              <a:rPr lang="en-IN" b="1" dirty="0" err="1">
                <a:solidFill>
                  <a:srgbClr val="FF0000"/>
                </a:solidFill>
              </a:rPr>
              <a:t>Nandani</a:t>
            </a:r>
            <a:r>
              <a:rPr lang="en-IN" b="1" dirty="0">
                <a:solidFill>
                  <a:srgbClr val="FF0000"/>
                </a:solidFill>
              </a:rPr>
              <a:t> Vet Care </a:t>
            </a:r>
            <a:r>
              <a:rPr lang="en-IN" b="1" dirty="0" err="1">
                <a:solidFill>
                  <a:srgbClr val="FF0000"/>
                </a:solidFill>
              </a:rPr>
              <a:t>Pvt.</a:t>
            </a:r>
            <a:r>
              <a:rPr lang="en-IN" b="1" dirty="0">
                <a:solidFill>
                  <a:srgbClr val="FF0000"/>
                </a:solidFill>
              </a:rPr>
              <a:t> Ltd.</a:t>
            </a:r>
          </a:p>
          <a:p>
            <a:r>
              <a:rPr lang="en-IN" dirty="0"/>
              <a:t>https://www.justdial.com/Patna/Nandani-Vet-Care-Pvt-Ltd-Near-Electric-Office-Katra-Bazar/0612PX612-X612-170607130130-W3C2_BZDET?xid=UGF0bmEgQW5pbWFsIFdlbGZhcmUgT3JnYW5pc2F0aW9ucw==</a:t>
            </a:r>
          </a:p>
        </p:txBody>
      </p:sp>
    </p:spTree>
    <p:extLst>
      <p:ext uri="{BB962C8B-B14F-4D97-AF65-F5344CB8AC3E}">
        <p14:creationId xmlns:p14="http://schemas.microsoft.com/office/powerpoint/2010/main" val="4080443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E4FD7-F41F-46DA-8E18-F9A7B865C41B}"/>
              </a:ext>
            </a:extLst>
          </p:cNvPr>
          <p:cNvSpPr>
            <a:spLocks noGrp="1"/>
          </p:cNvSpPr>
          <p:nvPr>
            <p:ph type="title"/>
          </p:nvPr>
        </p:nvSpPr>
        <p:spPr>
          <a:xfrm flipV="1">
            <a:off x="1143000" y="-1378634"/>
            <a:ext cx="9875520" cy="1012874"/>
          </a:xfrm>
        </p:spPr>
        <p:txBody>
          <a:bodyPr/>
          <a:lstStyle/>
          <a:p>
            <a:endParaRPr lang="en-IN"/>
          </a:p>
        </p:txBody>
      </p:sp>
      <p:sp>
        <p:nvSpPr>
          <p:cNvPr id="3" name="Content Placeholder 2">
            <a:extLst>
              <a:ext uri="{FF2B5EF4-FFF2-40B4-BE49-F238E27FC236}">
                <a16:creationId xmlns:a16="http://schemas.microsoft.com/office/drawing/2014/main" id="{3260C5EE-2753-458A-A8D6-AEC39A4C3095}"/>
              </a:ext>
            </a:extLst>
          </p:cNvPr>
          <p:cNvSpPr>
            <a:spLocks noGrp="1"/>
          </p:cNvSpPr>
          <p:nvPr>
            <p:ph idx="1"/>
          </p:nvPr>
        </p:nvSpPr>
        <p:spPr/>
        <p:txBody>
          <a:bodyPr>
            <a:normAutofit/>
          </a:bodyPr>
          <a:lstStyle/>
          <a:p>
            <a:pPr algn="ctr"/>
            <a:r>
              <a:rPr lang="en-US" sz="9600" dirty="0">
                <a:solidFill>
                  <a:srgbClr val="0070C0"/>
                </a:solidFill>
                <a:latin typeface="Arial Black" panose="020B0A04020102020204" pitchFamily="34" charset="0"/>
              </a:rPr>
              <a:t>THANKS</a:t>
            </a:r>
            <a:endParaRPr lang="en-IN" sz="96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104247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962"/>
            <a:ext cx="12192000" cy="1252024"/>
          </a:xfrm>
        </p:spPr>
        <p:txBody>
          <a:bodyPr/>
          <a:lstStyle/>
          <a:p>
            <a:r>
              <a:rPr lang="en-US" dirty="0">
                <a:solidFill>
                  <a:srgbClr val="00B0F0"/>
                </a:solidFill>
              </a:rPr>
              <a:t>      Animal Welfare : Definition</a:t>
            </a:r>
            <a:endParaRPr lang="en-IN" dirty="0">
              <a:solidFill>
                <a:srgbClr val="00B0F0"/>
              </a:solidFill>
            </a:endParaRPr>
          </a:p>
        </p:txBody>
      </p:sp>
      <p:sp>
        <p:nvSpPr>
          <p:cNvPr id="3" name="Content Placeholder 2"/>
          <p:cNvSpPr>
            <a:spLocks noGrp="1"/>
          </p:cNvSpPr>
          <p:nvPr>
            <p:ph idx="1"/>
          </p:nvPr>
        </p:nvSpPr>
        <p:spPr>
          <a:xfrm>
            <a:off x="0" y="1252024"/>
            <a:ext cx="11869615" cy="5605975"/>
          </a:xfrm>
        </p:spPr>
        <p:txBody>
          <a:bodyPr>
            <a:normAutofit fontScale="92500" lnSpcReduction="20000"/>
          </a:bodyPr>
          <a:lstStyle/>
          <a:p>
            <a:pPr algn="just"/>
            <a:r>
              <a:rPr lang="en-IN" sz="3200" dirty="0">
                <a:solidFill>
                  <a:srgbClr val="002060"/>
                </a:solidFill>
                <a:latin typeface="Times New Roman" panose="02020603050405020304" pitchFamily="18" charset="0"/>
                <a:cs typeface="Times New Roman" panose="02020603050405020304" pitchFamily="18" charset="0"/>
              </a:rPr>
              <a:t>Animal welfare refers to the state of the animal; that an animal receives    care, humane treatment and animal husbandry.</a:t>
            </a:r>
          </a:p>
          <a:p>
            <a:pPr marL="0" indent="0" algn="just">
              <a:buNone/>
            </a:pPr>
            <a:endParaRPr lang="en-IN" sz="3200" dirty="0">
              <a:solidFill>
                <a:srgbClr val="002060"/>
              </a:solidFill>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 Protecting an animal's welfare means providing for its physical and mental needs.</a:t>
            </a:r>
          </a:p>
          <a:p>
            <a:pPr marL="0" indent="0" algn="just">
              <a:buNone/>
            </a:pPr>
            <a:endParaRPr lang="en-IN" sz="3200" dirty="0">
              <a:solidFill>
                <a:srgbClr val="002060"/>
              </a:solidFill>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An animal is said to be in a good state of welfare if it is healthy, comfortable, well-nourished, safe and if it is not suffering from unpleasant states such as pain, fear, and distress. </a:t>
            </a:r>
          </a:p>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Good animal welfare requires disease prevention and veterinary treatment, appropriate shelter, management, nutrition, humane handling, and humane slaughter. </a:t>
            </a:r>
          </a:p>
        </p:txBody>
      </p:sp>
    </p:spTree>
    <p:extLst>
      <p:ext uri="{BB962C8B-B14F-4D97-AF65-F5344CB8AC3E}">
        <p14:creationId xmlns:p14="http://schemas.microsoft.com/office/powerpoint/2010/main" val="390467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26D9-B8B3-49B6-8E2A-1047FC41B0FA}"/>
              </a:ext>
            </a:extLst>
          </p:cNvPr>
          <p:cNvSpPr>
            <a:spLocks noGrp="1"/>
          </p:cNvSpPr>
          <p:nvPr>
            <p:ph type="title"/>
          </p:nvPr>
        </p:nvSpPr>
        <p:spPr/>
        <p:txBody>
          <a:bodyPr/>
          <a:lstStyle/>
          <a:p>
            <a:r>
              <a:rPr lang="en-US" dirty="0">
                <a:solidFill>
                  <a:srgbClr val="00B0F0"/>
                </a:solidFill>
                <a:latin typeface="Times New Roman" panose="02020603050405020304" pitchFamily="18" charset="0"/>
                <a:cs typeface="Times New Roman" panose="02020603050405020304" pitchFamily="18" charset="0"/>
              </a:rPr>
              <a:t>Animal  ethics</a:t>
            </a:r>
            <a:endParaRPr lang="en-IN"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8B070EB-4F13-47F1-A06B-A314B03D1EBB}"/>
              </a:ext>
            </a:extLst>
          </p:cNvPr>
          <p:cNvSpPr>
            <a:spLocks noGrp="1"/>
          </p:cNvSpPr>
          <p:nvPr>
            <p:ph idx="1"/>
          </p:nvPr>
        </p:nvSpPr>
        <p:spPr/>
        <p:txBody>
          <a:bodyPr>
            <a:normAutofit/>
          </a:bodyPr>
          <a:lstStyle/>
          <a:p>
            <a:r>
              <a:rPr lang="en-US" sz="3600" b="1" dirty="0">
                <a:solidFill>
                  <a:srgbClr val="002060"/>
                </a:solidFill>
                <a:latin typeface="Times New Roman" panose="02020603050405020304" pitchFamily="18" charset="0"/>
                <a:cs typeface="Times New Roman" panose="02020603050405020304" pitchFamily="18" charset="0"/>
              </a:rPr>
              <a:t>Animal ethics</a:t>
            </a:r>
            <a:r>
              <a:rPr lang="en-US" sz="3600" dirty="0">
                <a:solidFill>
                  <a:srgbClr val="002060"/>
                </a:solidFill>
                <a:latin typeface="Times New Roman" panose="02020603050405020304" pitchFamily="18" charset="0"/>
                <a:cs typeface="Times New Roman" panose="02020603050405020304" pitchFamily="18" charset="0"/>
              </a:rPr>
              <a:t> is a term used to examines human-animal relationships, the moral consideration of animals and how nonhuman animals ought to be treated.</a:t>
            </a:r>
          </a:p>
          <a:p>
            <a:pPr marL="0" indent="0">
              <a:buNone/>
            </a:pPr>
            <a:endParaRPr lang="en-US" sz="3600" dirty="0">
              <a:solidFill>
                <a:srgbClr val="002060"/>
              </a:solidFill>
              <a:latin typeface="Times New Roman" panose="02020603050405020304" pitchFamily="18" charset="0"/>
              <a:cs typeface="Times New Roman" panose="02020603050405020304" pitchFamily="18" charset="0"/>
            </a:endParaRPr>
          </a:p>
          <a:p>
            <a:r>
              <a:rPr lang="en-US" sz="3600" dirty="0">
                <a:solidFill>
                  <a:srgbClr val="002060"/>
                </a:solidFill>
                <a:latin typeface="Times New Roman" panose="02020603050405020304" pitchFamily="18" charset="0"/>
                <a:cs typeface="Times New Roman" panose="02020603050405020304" pitchFamily="18" charset="0"/>
              </a:rPr>
              <a:t>It includes </a:t>
            </a:r>
            <a:r>
              <a:rPr lang="en-US" sz="3600" dirty="0">
                <a:solidFill>
                  <a:srgbClr val="7030A0"/>
                </a:solidFill>
                <a:latin typeface="Times New Roman" panose="02020603050405020304" pitchFamily="18" charset="0"/>
                <a:cs typeface="Times New Roman" panose="02020603050405020304" pitchFamily="18" charset="0"/>
                <a:hlinkClick r:id="rId2" tooltip="Animal rights"/>
              </a:rPr>
              <a:t>animal rights</a:t>
            </a:r>
            <a:r>
              <a:rPr lang="en-US" sz="3600" dirty="0">
                <a:solidFill>
                  <a:srgbClr val="7030A0"/>
                </a:solidFill>
                <a:latin typeface="Times New Roman" panose="02020603050405020304" pitchFamily="18" charset="0"/>
                <a:cs typeface="Times New Roman" panose="02020603050405020304" pitchFamily="18" charset="0"/>
              </a:rPr>
              <a:t>, </a:t>
            </a:r>
            <a:r>
              <a:rPr lang="en-US" sz="3600" dirty="0">
                <a:solidFill>
                  <a:srgbClr val="7030A0"/>
                </a:solidFill>
                <a:latin typeface="Times New Roman" panose="02020603050405020304" pitchFamily="18" charset="0"/>
                <a:cs typeface="Times New Roman" panose="02020603050405020304" pitchFamily="18" charset="0"/>
                <a:hlinkClick r:id="rId3" tooltip="Animal welfare"/>
              </a:rPr>
              <a:t>animal welfare</a:t>
            </a:r>
            <a:r>
              <a:rPr lang="en-US" sz="3600" dirty="0">
                <a:solidFill>
                  <a:srgbClr val="7030A0"/>
                </a:solidFill>
                <a:latin typeface="Times New Roman" panose="02020603050405020304" pitchFamily="18" charset="0"/>
                <a:cs typeface="Times New Roman" panose="02020603050405020304" pitchFamily="18" charset="0"/>
              </a:rPr>
              <a:t>, </a:t>
            </a:r>
            <a:r>
              <a:rPr lang="en-US" sz="3600" dirty="0">
                <a:solidFill>
                  <a:srgbClr val="7030A0"/>
                </a:solidFill>
                <a:latin typeface="Times New Roman" panose="02020603050405020304" pitchFamily="18" charset="0"/>
                <a:cs typeface="Times New Roman" panose="02020603050405020304" pitchFamily="18" charset="0"/>
                <a:hlinkClick r:id="rId4" tooltip="Animal law"/>
              </a:rPr>
              <a:t>animal law</a:t>
            </a:r>
            <a:r>
              <a:rPr lang="en-US" sz="3600" dirty="0">
                <a:solidFill>
                  <a:srgbClr val="7030A0"/>
                </a:solidFill>
                <a:latin typeface="Times New Roman" panose="02020603050405020304" pitchFamily="18" charset="0"/>
                <a:cs typeface="Times New Roman" panose="02020603050405020304" pitchFamily="18" charset="0"/>
              </a:rPr>
              <a:t>, </a:t>
            </a:r>
            <a:r>
              <a:rPr lang="en-US" sz="3600" dirty="0">
                <a:solidFill>
                  <a:srgbClr val="7030A0"/>
                </a:solidFill>
                <a:latin typeface="Times New Roman" panose="02020603050405020304" pitchFamily="18" charset="0"/>
                <a:cs typeface="Times New Roman" panose="02020603050405020304" pitchFamily="18" charset="0"/>
                <a:hlinkClick r:id="rId5" tooltip="Wildlife conservation"/>
              </a:rPr>
              <a:t>wildlife conservation</a:t>
            </a:r>
            <a:r>
              <a:rPr lang="en-US" sz="3600" dirty="0">
                <a:solidFill>
                  <a:srgbClr val="7030A0"/>
                </a:solidFill>
                <a:latin typeface="Times New Roman" panose="02020603050405020304" pitchFamily="18" charset="0"/>
                <a:cs typeface="Times New Roman" panose="02020603050405020304" pitchFamily="18" charset="0"/>
              </a:rPr>
              <a:t>, </a:t>
            </a:r>
            <a:r>
              <a:rPr lang="en-US" sz="3600" dirty="0">
                <a:solidFill>
                  <a:srgbClr val="7030A0"/>
                </a:solidFill>
                <a:latin typeface="Times New Roman" panose="02020603050405020304" pitchFamily="18" charset="0"/>
                <a:cs typeface="Times New Roman" panose="02020603050405020304" pitchFamily="18" charset="0"/>
                <a:hlinkClick r:id="rId6" tooltip="Wild animal suffering"/>
              </a:rPr>
              <a:t>wild animal suffering</a:t>
            </a:r>
            <a:r>
              <a:rPr lang="en-US" sz="3600" dirty="0">
                <a:solidFill>
                  <a:srgbClr val="7030A0"/>
                </a:solidFill>
                <a:latin typeface="Times New Roman" panose="02020603050405020304" pitchFamily="18" charset="0"/>
                <a:cs typeface="Times New Roman" panose="02020603050405020304" pitchFamily="18" charset="0"/>
              </a:rPr>
              <a:t>.</a:t>
            </a:r>
            <a:endParaRPr lang="en-IN" sz="36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9274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D78EA-B159-49B9-983D-CFD21BDD7FA6}"/>
              </a:ext>
            </a:extLst>
          </p:cNvPr>
          <p:cNvSpPr>
            <a:spLocks noGrp="1"/>
          </p:cNvSpPr>
          <p:nvPr>
            <p:ph type="title"/>
          </p:nvPr>
        </p:nvSpPr>
        <p:spPr>
          <a:xfrm>
            <a:off x="0" y="246184"/>
            <a:ext cx="12192000" cy="626013"/>
          </a:xfrm>
        </p:spPr>
        <p:txBody>
          <a:bodyPr>
            <a:normAutofit fontScale="90000"/>
          </a:bodyPr>
          <a:lstStyle/>
          <a:p>
            <a:r>
              <a:rPr lang="en-US" dirty="0">
                <a:solidFill>
                  <a:srgbClr val="00B0F0"/>
                </a:solidFill>
                <a:latin typeface="Times New Roman" panose="02020603050405020304" pitchFamily="18" charset="0"/>
                <a:cs typeface="Times New Roman" panose="02020603050405020304" pitchFamily="18" charset="0"/>
              </a:rPr>
              <a:t>   Role of veterinarians in animal welfare </a:t>
            </a:r>
            <a:endParaRPr lang="en-IN" dirty="0">
              <a:solidFill>
                <a:srgbClr val="00B0F0"/>
              </a:solidFill>
              <a:latin typeface="Times New Roman" panose="02020603050405020304" pitchFamily="18" charset="0"/>
              <a:cs typeface="Times New Roman" panose="02020603050405020304" pitchFamily="18" charset="0"/>
            </a:endParaRPr>
          </a:p>
        </p:txBody>
      </p:sp>
      <p:sp>
        <p:nvSpPr>
          <p:cNvPr id="4" name="Rectangle 1">
            <a:extLst>
              <a:ext uri="{FF2B5EF4-FFF2-40B4-BE49-F238E27FC236}">
                <a16:creationId xmlns:a16="http://schemas.microsoft.com/office/drawing/2014/main" id="{3C2195FF-6C54-431A-9912-72ECCC2BA458}"/>
              </a:ext>
            </a:extLst>
          </p:cNvPr>
          <p:cNvSpPr>
            <a:spLocks noGrp="1" noChangeArrowheads="1"/>
          </p:cNvSpPr>
          <p:nvPr>
            <p:ph idx="1"/>
          </p:nvPr>
        </p:nvSpPr>
        <p:spPr bwMode="auto">
          <a:xfrm>
            <a:off x="729762" y="1202598"/>
            <a:ext cx="7950004" cy="5586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Veterinarians typically do the following: -</a:t>
            </a:r>
            <a:br>
              <a:rPr kumimoji="0" lang="en-US" altLang="en-US" sz="2400" b="0" i="0" u="none" strike="noStrike" cap="none" normalizeH="0" baseline="0" dirty="0">
                <a:ln>
                  <a:noFill/>
                </a:ln>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b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Examine animals to diagnose their health problems.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Diagnose and treat animals for medical conditions.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Treat and dress wounds.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Perform surgery on animals.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Test for and vaccinate against diseases.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Operate medical equipment, such as x-ray machines. </a:t>
            </a: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br>
              <a:rPr kumimoji="0" lang="en-US" altLang="en-US"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930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068" y="483577"/>
            <a:ext cx="11813931" cy="844061"/>
          </a:xfrm>
        </p:spPr>
        <p:txBody>
          <a:bodyPr>
            <a:normAutofit fontScale="90000"/>
          </a:bodyPr>
          <a:lstStyle/>
          <a:p>
            <a:r>
              <a:rPr lang="en-IN" dirty="0">
                <a:solidFill>
                  <a:srgbClr val="00B0F0"/>
                </a:solidFill>
                <a:latin typeface="Times New Roman" panose="02020603050405020304" pitchFamily="18" charset="0"/>
                <a:cs typeface="Times New Roman" panose="02020603050405020304" pitchFamily="18" charset="0"/>
              </a:rPr>
              <a:t>AVMA(American Veterinary Medical Association) Animal Welfare Principles</a:t>
            </a:r>
          </a:p>
        </p:txBody>
      </p:sp>
      <p:sp>
        <p:nvSpPr>
          <p:cNvPr id="3" name="Content Placeholder 2"/>
          <p:cNvSpPr>
            <a:spLocks noGrp="1"/>
          </p:cNvSpPr>
          <p:nvPr>
            <p:ph idx="1"/>
          </p:nvPr>
        </p:nvSpPr>
        <p:spPr>
          <a:xfrm>
            <a:off x="0" y="1522826"/>
            <a:ext cx="11913577" cy="5352757"/>
          </a:xfrm>
        </p:spPr>
        <p:txBody>
          <a:bodyPr>
            <a:normAutofit/>
          </a:bodyPr>
          <a:lstStyle/>
          <a:p>
            <a:pPr algn="just"/>
            <a:r>
              <a:rPr lang="en-IN" sz="2400" dirty="0">
                <a:solidFill>
                  <a:srgbClr val="002060"/>
                </a:solidFill>
                <a:latin typeface="Times New Roman" panose="02020603050405020304" pitchFamily="18" charset="0"/>
                <a:cs typeface="Times New Roman" panose="02020603050405020304" pitchFamily="18" charset="0"/>
              </a:rPr>
              <a:t>The AVMA, is a medical authority for the health and welfare of animals, offers the following </a:t>
            </a:r>
            <a:r>
              <a:rPr lang="en-IN" sz="2400" dirty="0">
                <a:solidFill>
                  <a:srgbClr val="FF0000"/>
                </a:solidFill>
                <a:latin typeface="Times New Roman" panose="02020603050405020304" pitchFamily="18" charset="0"/>
                <a:cs typeface="Times New Roman" panose="02020603050405020304" pitchFamily="18" charset="0"/>
              </a:rPr>
              <a:t>eight integrated principles </a:t>
            </a:r>
            <a:r>
              <a:rPr lang="en-IN" sz="2400" dirty="0">
                <a:solidFill>
                  <a:srgbClr val="002060"/>
                </a:solidFill>
                <a:latin typeface="Times New Roman" panose="02020603050405020304" pitchFamily="18" charset="0"/>
                <a:cs typeface="Times New Roman" panose="02020603050405020304" pitchFamily="18" charset="0"/>
              </a:rPr>
              <a:t>for developing and evaluating animal welfare policies, resolutions, and actions.</a:t>
            </a:r>
          </a:p>
          <a:p>
            <a:pPr algn="just"/>
            <a:r>
              <a:rPr lang="en-IN" sz="2400" dirty="0">
                <a:solidFill>
                  <a:srgbClr val="002060"/>
                </a:solidFill>
                <a:latin typeface="Times New Roman" panose="02020603050405020304" pitchFamily="18" charset="0"/>
                <a:cs typeface="Times New Roman" panose="02020603050405020304" pitchFamily="18" charset="0"/>
              </a:rPr>
              <a:t>1. The responsible use of animals for human purposes, such as companionship, food, </a:t>
            </a:r>
            <a:r>
              <a:rPr lang="en-IN" sz="2400" dirty="0" err="1">
                <a:solidFill>
                  <a:srgbClr val="002060"/>
                </a:solidFill>
                <a:latin typeface="Times New Roman" panose="02020603050405020304" pitchFamily="18" charset="0"/>
                <a:cs typeface="Times New Roman" panose="02020603050405020304" pitchFamily="18" charset="0"/>
              </a:rPr>
              <a:t>fiber</a:t>
            </a:r>
            <a:r>
              <a:rPr lang="en-IN" sz="2400" dirty="0">
                <a:solidFill>
                  <a:srgbClr val="002060"/>
                </a:solidFill>
                <a:latin typeface="Times New Roman" panose="02020603050405020304" pitchFamily="18" charset="0"/>
                <a:cs typeface="Times New Roman" panose="02020603050405020304" pitchFamily="18" charset="0"/>
              </a:rPr>
              <a:t>, recreation, work, education, exhibition, and research conducted for the benefit of both humans and animals, is consistent with the Veterinarian's Oath.</a:t>
            </a:r>
          </a:p>
          <a:p>
            <a:pPr algn="just"/>
            <a:r>
              <a:rPr lang="en-IN" sz="2400" dirty="0">
                <a:solidFill>
                  <a:srgbClr val="002060"/>
                </a:solidFill>
                <a:latin typeface="2. "/>
                <a:cs typeface="Times New Roman" panose="02020603050405020304" pitchFamily="18" charset="0"/>
              </a:rPr>
              <a:t>2. </a:t>
            </a:r>
            <a:r>
              <a:rPr lang="en-IN" sz="2400" dirty="0">
                <a:solidFill>
                  <a:srgbClr val="002060"/>
                </a:solidFill>
                <a:latin typeface="Times New Roman" panose="02020603050405020304" pitchFamily="18" charset="0"/>
                <a:cs typeface="Times New Roman" panose="02020603050405020304" pitchFamily="18" charset="0"/>
              </a:rPr>
              <a:t>Decisions regarding animal care, use, and welfare shall be made by balancing scientific knowledge and professional judgment with consideration of ethical and societal values.</a:t>
            </a:r>
          </a:p>
          <a:p>
            <a:pPr algn="just"/>
            <a:r>
              <a:rPr lang="en-IN" sz="2400" dirty="0">
                <a:solidFill>
                  <a:srgbClr val="002060"/>
                </a:solidFill>
                <a:latin typeface="Times New Roman" panose="02020603050405020304" pitchFamily="18" charset="0"/>
                <a:cs typeface="Times New Roman" panose="02020603050405020304" pitchFamily="18" charset="0"/>
              </a:rPr>
              <a:t>3. Animals must be provided water, food, proper handling, health care, and an environment appropriate to their care and use, with thoughtful consideration for their species-typical biology and behaviour</a:t>
            </a:r>
            <a:r>
              <a:rPr lang="en-IN"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7379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7FF70-B123-44B3-8C9A-621E989E99BE}"/>
              </a:ext>
            </a:extLst>
          </p:cNvPr>
          <p:cNvSpPr>
            <a:spLocks noGrp="1"/>
          </p:cNvSpPr>
          <p:nvPr>
            <p:ph type="title"/>
          </p:nvPr>
        </p:nvSpPr>
        <p:spPr>
          <a:xfrm flipV="1">
            <a:off x="838200" y="-1519310"/>
            <a:ext cx="10515600" cy="647114"/>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C7E71CC3-CBD4-45BD-9418-384EA278CE29}"/>
              </a:ext>
            </a:extLst>
          </p:cNvPr>
          <p:cNvSpPr>
            <a:spLocks noGrp="1"/>
          </p:cNvSpPr>
          <p:nvPr>
            <p:ph idx="1"/>
          </p:nvPr>
        </p:nvSpPr>
        <p:spPr>
          <a:xfrm>
            <a:off x="0" y="0"/>
            <a:ext cx="12192000" cy="6858000"/>
          </a:xfrm>
        </p:spPr>
        <p:txBody>
          <a:bodyPr>
            <a:normAutofit/>
          </a:bodyPr>
          <a:lstStyle/>
          <a:p>
            <a:pPr algn="just"/>
            <a:endParaRPr lang="en-IN" sz="3200" dirty="0">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4. Animals should be cared for in ways that minimize fear, pain, stress, and suffering.</a:t>
            </a:r>
          </a:p>
          <a:p>
            <a:pPr algn="just"/>
            <a:r>
              <a:rPr lang="en-IN" sz="3200" dirty="0">
                <a:solidFill>
                  <a:srgbClr val="002060"/>
                </a:solidFill>
                <a:latin typeface="Times New Roman" panose="02020603050405020304" pitchFamily="18" charset="0"/>
                <a:cs typeface="Times New Roman" panose="02020603050405020304" pitchFamily="18" charset="0"/>
              </a:rPr>
              <a:t>5. Procedures related to animal housing, management, care, and use should be continuously evaluated, and when indicated, refined or replaced.</a:t>
            </a:r>
          </a:p>
          <a:p>
            <a:pPr algn="just"/>
            <a:r>
              <a:rPr lang="en-IN" sz="3200" dirty="0">
                <a:solidFill>
                  <a:srgbClr val="002060"/>
                </a:solidFill>
                <a:latin typeface="Times New Roman" panose="02020603050405020304" pitchFamily="18" charset="0"/>
                <a:cs typeface="Times New Roman" panose="02020603050405020304" pitchFamily="18" charset="0"/>
              </a:rPr>
              <a:t>6. Conservation and management of animal populations should be humane, socially responsible, and scientifically prudent.</a:t>
            </a:r>
          </a:p>
          <a:p>
            <a:pPr algn="just"/>
            <a:r>
              <a:rPr lang="en-IN" sz="3200" dirty="0">
                <a:solidFill>
                  <a:srgbClr val="002060"/>
                </a:solidFill>
                <a:latin typeface="Times New Roman" panose="02020603050405020304" pitchFamily="18" charset="0"/>
                <a:cs typeface="Times New Roman" panose="02020603050405020304" pitchFamily="18" charset="0"/>
              </a:rPr>
              <a:t>7. Animals shall be treated with respect and dignity throughout their lives and, when necessary, provided a humane death.</a:t>
            </a:r>
          </a:p>
          <a:p>
            <a:pPr algn="just"/>
            <a:r>
              <a:rPr lang="en-IN" sz="3200" dirty="0">
                <a:solidFill>
                  <a:srgbClr val="002060"/>
                </a:solidFill>
                <a:latin typeface="Times New Roman" panose="02020603050405020304" pitchFamily="18" charset="0"/>
                <a:cs typeface="Times New Roman" panose="02020603050405020304" pitchFamily="18" charset="0"/>
              </a:rPr>
              <a:t>8. The veterinary profession shall continually strive to improve animal health and welfare through scientific research, education, collaboration, advocacy, and the development of legislation and regulations</a:t>
            </a:r>
            <a:r>
              <a:rPr lang="en-IN" sz="3200" dirty="0">
                <a:latin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2657317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CC931-511D-4E7A-97F4-56E7730FB31E}"/>
              </a:ext>
            </a:extLst>
          </p:cNvPr>
          <p:cNvSpPr>
            <a:spLocks noGrp="1"/>
          </p:cNvSpPr>
          <p:nvPr>
            <p:ph type="title"/>
          </p:nvPr>
        </p:nvSpPr>
        <p:spPr>
          <a:xfrm>
            <a:off x="295422" y="1"/>
            <a:ext cx="11896578" cy="1055076"/>
          </a:xfrm>
        </p:spPr>
        <p:txBody>
          <a:bodyPr/>
          <a:lstStyle/>
          <a:p>
            <a:r>
              <a:rPr lang="en-US" dirty="0">
                <a:solidFill>
                  <a:srgbClr val="00B0F0"/>
                </a:solidFill>
                <a:latin typeface="Times New Roman" panose="02020603050405020304" pitchFamily="18" charset="0"/>
                <a:cs typeface="Times New Roman" panose="02020603050405020304" pitchFamily="18" charset="0"/>
              </a:rPr>
              <a:t>Animal Welfare Board of India (AWBI)</a:t>
            </a:r>
            <a:endParaRPr lang="en-IN"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3AD6B43-3DF9-4874-AC7E-0BAB6A718AE3}"/>
              </a:ext>
            </a:extLst>
          </p:cNvPr>
          <p:cNvSpPr>
            <a:spLocks noGrp="1"/>
          </p:cNvSpPr>
          <p:nvPr>
            <p:ph idx="1"/>
          </p:nvPr>
        </p:nvSpPr>
        <p:spPr>
          <a:xfrm>
            <a:off x="-1" y="1209822"/>
            <a:ext cx="12192001" cy="5493432"/>
          </a:xfrm>
        </p:spPr>
        <p:txBody>
          <a:bodyPr>
            <a:normAutofit lnSpcReduction="10000"/>
          </a:bodyPr>
          <a:lstStyle/>
          <a:p>
            <a:r>
              <a:rPr lang="en-US" sz="3200" dirty="0">
                <a:solidFill>
                  <a:srgbClr val="002060"/>
                </a:solidFill>
                <a:latin typeface="Times New Roman" panose="02020603050405020304" pitchFamily="18" charset="0"/>
                <a:cs typeface="Times New Roman" panose="02020603050405020304" pitchFamily="18" charset="0"/>
              </a:rPr>
              <a:t>The Animal Welfare Board of India deals with Animal Welfare Laws and promotes animal welfare in the country. </a:t>
            </a:r>
          </a:p>
          <a:p>
            <a:pPr marL="45720" indent="0">
              <a:buNone/>
            </a:pPr>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Established in 1962 under Section 4 of the Prevention of Cruelty to Animals Act, 1960 .</a:t>
            </a:r>
          </a:p>
          <a:p>
            <a:pPr marL="45720" indent="0">
              <a:buNone/>
            </a:pPr>
            <a:endParaRPr lang="en-US" sz="3200"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The Animal Welfare Board of India was started under the stewardship of Late Smt. Rukmini Devi </a:t>
            </a:r>
            <a:r>
              <a:rPr lang="en-US" sz="3200" dirty="0" err="1">
                <a:solidFill>
                  <a:srgbClr val="002060"/>
                </a:solidFill>
                <a:latin typeface="Times New Roman" panose="02020603050405020304" pitchFamily="18" charset="0"/>
                <a:cs typeface="Times New Roman" panose="02020603050405020304" pitchFamily="18" charset="0"/>
              </a:rPr>
              <a:t>Arundale</a:t>
            </a:r>
            <a:r>
              <a:rPr lang="en-US" sz="3200" dirty="0">
                <a:solidFill>
                  <a:srgbClr val="002060"/>
                </a:solidFill>
                <a:latin typeface="Times New Roman" panose="02020603050405020304" pitchFamily="18" charset="0"/>
                <a:cs typeface="Times New Roman" panose="02020603050405020304" pitchFamily="18" charset="0"/>
              </a:rPr>
              <a:t>, well known humanitarian. </a:t>
            </a:r>
          </a:p>
          <a:p>
            <a:pPr marL="45720" indent="0">
              <a:buNone/>
            </a:pPr>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It functions under administrative control of Ministry of Environment , Forest and Climate change.</a:t>
            </a:r>
          </a:p>
        </p:txBody>
      </p:sp>
    </p:spTree>
    <p:extLst>
      <p:ext uri="{BB962C8B-B14F-4D97-AF65-F5344CB8AC3E}">
        <p14:creationId xmlns:p14="http://schemas.microsoft.com/office/powerpoint/2010/main" val="49461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2708" y="492369"/>
            <a:ext cx="10791092" cy="5684594"/>
          </a:xfrm>
        </p:spPr>
        <p:txBody>
          <a:bodyPr>
            <a:normAutofit lnSpcReduction="10000"/>
          </a:bodyPr>
          <a:lstStyle/>
          <a:p>
            <a:r>
              <a:rPr lang="en-US" sz="3200" dirty="0">
                <a:solidFill>
                  <a:srgbClr val="002060"/>
                </a:solidFill>
                <a:latin typeface="Times New Roman" panose="02020603050405020304" pitchFamily="18" charset="0"/>
                <a:cs typeface="Times New Roman" panose="02020603050405020304" pitchFamily="18" charset="0"/>
              </a:rPr>
              <a:t>The Board consists of 28 Members. The term of office of Members is for a period of 3 years.</a:t>
            </a:r>
          </a:p>
          <a:p>
            <a:pPr marL="45720" indent="0">
              <a:buNone/>
            </a:pPr>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B050"/>
                </a:solidFill>
                <a:latin typeface="Times New Roman" panose="02020603050405020304" pitchFamily="18" charset="0"/>
                <a:cs typeface="Times New Roman" panose="02020603050405020304" pitchFamily="18" charset="0"/>
              </a:rPr>
              <a:t>Headquarter of </a:t>
            </a:r>
            <a:r>
              <a:rPr lang="en-US" sz="3200" dirty="0">
                <a:solidFill>
                  <a:srgbClr val="00B0F0"/>
                </a:solidFill>
                <a:latin typeface="Times New Roman" panose="02020603050405020304" pitchFamily="18" charset="0"/>
                <a:cs typeface="Times New Roman" panose="02020603050405020304" pitchFamily="18" charset="0"/>
              </a:rPr>
              <a:t>Animal Welfare Board of India</a:t>
            </a:r>
            <a:r>
              <a:rPr lang="en-US" sz="3200" dirty="0">
                <a:solidFill>
                  <a:srgbClr val="00B050"/>
                </a:solidFill>
                <a:latin typeface="Times New Roman" panose="02020603050405020304" pitchFamily="18" charset="0"/>
                <a:cs typeface="Times New Roman" panose="02020603050405020304" pitchFamily="18" charset="0"/>
              </a:rPr>
              <a:t> is in </a:t>
            </a:r>
            <a:r>
              <a:rPr lang="en-US" sz="3200" dirty="0" err="1">
                <a:solidFill>
                  <a:srgbClr val="00B050"/>
                </a:solidFill>
                <a:latin typeface="Times New Roman" panose="02020603050405020304" pitchFamily="18" charset="0"/>
                <a:cs typeface="Times New Roman" panose="02020603050405020304" pitchFamily="18" charset="0"/>
              </a:rPr>
              <a:t>Ballabh</a:t>
            </a:r>
            <a:r>
              <a:rPr lang="en-US" sz="3200" dirty="0">
                <a:solidFill>
                  <a:srgbClr val="00B050"/>
                </a:solidFill>
                <a:latin typeface="Times New Roman" panose="02020603050405020304" pitchFamily="18" charset="0"/>
                <a:cs typeface="Times New Roman" panose="02020603050405020304" pitchFamily="18" charset="0"/>
              </a:rPr>
              <a:t> </a:t>
            </a:r>
            <a:r>
              <a:rPr lang="en-US" sz="3200" dirty="0" err="1">
                <a:solidFill>
                  <a:srgbClr val="00B050"/>
                </a:solidFill>
                <a:latin typeface="Times New Roman" panose="02020603050405020304" pitchFamily="18" charset="0"/>
                <a:cs typeface="Times New Roman" panose="02020603050405020304" pitchFamily="18" charset="0"/>
              </a:rPr>
              <a:t>garh</a:t>
            </a:r>
            <a:r>
              <a:rPr lang="en-US" sz="3200" dirty="0">
                <a:solidFill>
                  <a:srgbClr val="00B050"/>
                </a:solidFill>
                <a:latin typeface="Times New Roman" panose="02020603050405020304" pitchFamily="18" charset="0"/>
                <a:cs typeface="Times New Roman" panose="02020603050405020304" pitchFamily="18" charset="0"/>
              </a:rPr>
              <a:t> in Faridabad District of Haryana</a:t>
            </a:r>
            <a:r>
              <a:rPr lang="en-US" sz="3200" dirty="0">
                <a:latin typeface="Times New Roman" panose="02020603050405020304" pitchFamily="18" charset="0"/>
                <a:cs typeface="Times New Roman" panose="02020603050405020304" pitchFamily="18" charset="0"/>
              </a:rPr>
              <a:t>. </a:t>
            </a:r>
            <a:endParaRPr lang="en-IN" sz="3200" b="1" dirty="0">
              <a:solidFill>
                <a:srgbClr val="00B0F0"/>
              </a:solidFill>
              <a:latin typeface="Times New Roman" panose="02020603050405020304" pitchFamily="18" charset="0"/>
              <a:cs typeface="Times New Roman" panose="02020603050405020304" pitchFamily="18" charset="0"/>
            </a:endParaRPr>
          </a:p>
          <a:p>
            <a:pPr marL="0" indent="0">
              <a:buNone/>
            </a:pPr>
            <a:endParaRPr lang="en-IN" sz="3200" b="1" dirty="0">
              <a:solidFill>
                <a:srgbClr val="00B0F0"/>
              </a:solidFill>
              <a:latin typeface="Times New Roman" panose="02020603050405020304" pitchFamily="18" charset="0"/>
              <a:cs typeface="Times New Roman" panose="02020603050405020304" pitchFamily="18" charset="0"/>
            </a:endParaRPr>
          </a:p>
          <a:p>
            <a:pPr marL="0" indent="0">
              <a:buNone/>
            </a:pPr>
            <a:r>
              <a:rPr lang="en-IN" sz="3200" b="1" dirty="0">
                <a:solidFill>
                  <a:srgbClr val="FF0000"/>
                </a:solidFill>
                <a:latin typeface="Times New Roman" panose="02020603050405020304" pitchFamily="18" charset="0"/>
                <a:cs typeface="Times New Roman" panose="02020603050405020304" pitchFamily="18" charset="0"/>
              </a:rPr>
              <a:t>Mandate of Animal Welfare Board of India</a:t>
            </a:r>
          </a:p>
          <a:p>
            <a:pPr marL="0" indent="0">
              <a:buNone/>
            </a:pPr>
            <a:endParaRPr lang="en-IN" sz="3200" b="1" dirty="0">
              <a:solidFill>
                <a:srgbClr val="00B0F0"/>
              </a:solidFill>
              <a:latin typeface="Times New Roman" panose="02020603050405020304" pitchFamily="18" charset="0"/>
              <a:cs typeface="Times New Roman" panose="02020603050405020304" pitchFamily="18" charset="0"/>
            </a:endParaRPr>
          </a:p>
          <a:p>
            <a:pPr marL="0" indent="0">
              <a:buNone/>
            </a:pPr>
            <a:r>
              <a:rPr lang="en-IN" sz="3200" b="1" dirty="0">
                <a:solidFill>
                  <a:srgbClr val="002060"/>
                </a:solidFill>
                <a:latin typeface="Times New Roman" panose="02020603050405020304" pitchFamily="18" charset="0"/>
                <a:cs typeface="Times New Roman" panose="02020603050405020304" pitchFamily="18" charset="0"/>
              </a:rPr>
              <a:t>To prevent the infliction of unnecessary pain or suffering on animals, in terms of the provision of the Prevention of Cruelty to Animals (PCA) Act, 1960.</a:t>
            </a:r>
            <a:endParaRPr lang="en-I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410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223" y="473074"/>
            <a:ext cx="11737731" cy="731471"/>
          </a:xfrm>
        </p:spPr>
        <p:txBody>
          <a:bodyPr/>
          <a:lstStyle/>
          <a:p>
            <a:r>
              <a:rPr lang="en-IN" dirty="0">
                <a:solidFill>
                  <a:srgbClr val="00B0F0"/>
                </a:solidFill>
              </a:rPr>
              <a:t>Functions of Animal Welfare Board of India</a:t>
            </a:r>
          </a:p>
        </p:txBody>
      </p:sp>
      <p:sp>
        <p:nvSpPr>
          <p:cNvPr id="3" name="Content Placeholder 2"/>
          <p:cNvSpPr>
            <a:spLocks noGrp="1"/>
          </p:cNvSpPr>
          <p:nvPr>
            <p:ph idx="1"/>
          </p:nvPr>
        </p:nvSpPr>
        <p:spPr>
          <a:xfrm>
            <a:off x="263770" y="1204545"/>
            <a:ext cx="11746522" cy="5433647"/>
          </a:xfrm>
        </p:spPr>
        <p:txBody>
          <a:bodyPr>
            <a:normAutofit fontScale="77500" lnSpcReduction="20000"/>
          </a:bodyPr>
          <a:lstStyle/>
          <a:p>
            <a:r>
              <a:rPr lang="en-IN" b="1" dirty="0">
                <a:solidFill>
                  <a:srgbClr val="002060"/>
                </a:solidFill>
                <a:latin typeface="Times New Roman" panose="02020603050405020304" pitchFamily="18" charset="0"/>
                <a:cs typeface="Times New Roman" panose="02020603050405020304" pitchFamily="18" charset="0"/>
              </a:rPr>
              <a:t>1.  </a:t>
            </a:r>
            <a:r>
              <a:rPr lang="en-IN" sz="3000" b="1" dirty="0">
                <a:solidFill>
                  <a:srgbClr val="002060"/>
                </a:solidFill>
                <a:latin typeface="Times New Roman" panose="02020603050405020304" pitchFamily="18" charset="0"/>
                <a:cs typeface="Times New Roman" panose="02020603050405020304" pitchFamily="18" charset="0"/>
              </a:rPr>
              <a:t>To keep the law in force in India for the Prevention of Cruelty to Animals .</a:t>
            </a:r>
          </a:p>
          <a:p>
            <a:pPr marL="45720" indent="0">
              <a:buNone/>
            </a:pPr>
            <a:endParaRPr lang="en-IN" sz="3000" b="1" dirty="0">
              <a:solidFill>
                <a:srgbClr val="002060"/>
              </a:solidFill>
              <a:latin typeface="Times New Roman" panose="02020603050405020304" pitchFamily="18" charset="0"/>
              <a:cs typeface="Times New Roman" panose="02020603050405020304" pitchFamily="18" charset="0"/>
            </a:endParaRPr>
          </a:p>
          <a:p>
            <a:r>
              <a:rPr lang="en-IN" sz="3000" b="1" dirty="0">
                <a:solidFill>
                  <a:srgbClr val="002060"/>
                </a:solidFill>
                <a:latin typeface="Times New Roman" panose="02020603050405020304" pitchFamily="18" charset="0"/>
                <a:cs typeface="Times New Roman" panose="02020603050405020304" pitchFamily="18" charset="0"/>
              </a:rPr>
              <a:t>2.   To advise the Central Government on the making of rules under the Act with a view to preventing  unnecessary pain or suffering to animals during </a:t>
            </a:r>
          </a:p>
          <a:p>
            <a:r>
              <a:rPr lang="en-IN" sz="3000" b="1" dirty="0">
                <a:solidFill>
                  <a:srgbClr val="002060"/>
                </a:solidFill>
                <a:latin typeface="Times New Roman" panose="02020603050405020304" pitchFamily="18" charset="0"/>
                <a:cs typeface="Times New Roman" panose="02020603050405020304" pitchFamily="18" charset="0"/>
              </a:rPr>
              <a:t>                                        their transport from one place to another </a:t>
            </a:r>
          </a:p>
          <a:p>
            <a:r>
              <a:rPr lang="en-IN" sz="3000" b="1" dirty="0">
                <a:solidFill>
                  <a:srgbClr val="002060"/>
                </a:solidFill>
                <a:latin typeface="Times New Roman" panose="02020603050405020304" pitchFamily="18" charset="0"/>
                <a:cs typeface="Times New Roman" panose="02020603050405020304" pitchFamily="18" charset="0"/>
              </a:rPr>
              <a:t>                                  or when they are used as performing animals </a:t>
            </a:r>
          </a:p>
          <a:p>
            <a:r>
              <a:rPr lang="en-IN" sz="3000" b="1" dirty="0">
                <a:solidFill>
                  <a:srgbClr val="002060"/>
                </a:solidFill>
                <a:latin typeface="Times New Roman" panose="02020603050405020304" pitchFamily="18" charset="0"/>
                <a:cs typeface="Times New Roman" panose="02020603050405020304" pitchFamily="18" charset="0"/>
              </a:rPr>
              <a:t>                                  or when they are kept in captivity or </a:t>
            </a:r>
            <a:r>
              <a:rPr lang="en-IN" sz="3000" b="1" dirty="0" err="1">
                <a:solidFill>
                  <a:srgbClr val="002060"/>
                </a:solidFill>
                <a:latin typeface="Times New Roman" panose="02020603050405020304" pitchFamily="18" charset="0"/>
                <a:cs typeface="Times New Roman" panose="02020603050405020304" pitchFamily="18" charset="0"/>
              </a:rPr>
              <a:t>confinment</a:t>
            </a:r>
            <a:r>
              <a:rPr lang="en-IN" sz="3000" b="1" dirty="0">
                <a:solidFill>
                  <a:srgbClr val="002060"/>
                </a:solidFill>
                <a:latin typeface="Times New Roman" panose="02020603050405020304" pitchFamily="18" charset="0"/>
                <a:cs typeface="Times New Roman" panose="02020603050405020304" pitchFamily="18" charset="0"/>
              </a:rPr>
              <a:t>.</a:t>
            </a:r>
          </a:p>
          <a:p>
            <a:pPr marL="45720" indent="0">
              <a:buNone/>
            </a:pPr>
            <a:endParaRPr lang="en-IN" sz="3000" b="1" dirty="0">
              <a:solidFill>
                <a:srgbClr val="002060"/>
              </a:solidFill>
              <a:latin typeface="Times New Roman" panose="02020603050405020304" pitchFamily="18" charset="0"/>
              <a:cs typeface="Times New Roman" panose="02020603050405020304" pitchFamily="18" charset="0"/>
            </a:endParaRPr>
          </a:p>
          <a:p>
            <a:r>
              <a:rPr lang="en-IN" sz="3000" b="1" dirty="0">
                <a:solidFill>
                  <a:srgbClr val="002060"/>
                </a:solidFill>
                <a:latin typeface="Times New Roman" panose="02020603050405020304" pitchFamily="18" charset="0"/>
                <a:cs typeface="Times New Roman" panose="02020603050405020304" pitchFamily="18" charset="0"/>
              </a:rPr>
              <a:t>3.   To advise the Government or any local authority or other person on improvements in the  design of vehicles so as to lessen the burden on draught animals.</a:t>
            </a:r>
          </a:p>
          <a:p>
            <a:pPr marL="45720" indent="0">
              <a:buNone/>
            </a:pPr>
            <a:endParaRPr lang="en-IN" sz="3000" b="1" dirty="0">
              <a:solidFill>
                <a:srgbClr val="002060"/>
              </a:solidFill>
              <a:latin typeface="Times New Roman" panose="02020603050405020304" pitchFamily="18" charset="0"/>
              <a:cs typeface="Times New Roman" panose="02020603050405020304" pitchFamily="18" charset="0"/>
            </a:endParaRPr>
          </a:p>
          <a:p>
            <a:r>
              <a:rPr lang="en-IN" sz="3000" b="1" dirty="0">
                <a:solidFill>
                  <a:srgbClr val="002060"/>
                </a:solidFill>
                <a:latin typeface="Times New Roman" panose="02020603050405020304" pitchFamily="18" charset="0"/>
                <a:cs typeface="Times New Roman" panose="02020603050405020304" pitchFamily="18" charset="0"/>
              </a:rPr>
              <a:t>4.   To advise the Government or any local authority or other person in the design and maintenance of slaughter houses , so that unnecessary pain or suffering is eliminated in the pre slaughter stages of animals.</a:t>
            </a:r>
          </a:p>
        </p:txBody>
      </p:sp>
      <p:sp>
        <p:nvSpPr>
          <p:cNvPr id="5" name="Rectangle 2"/>
          <p:cNvSpPr>
            <a:spLocks noChangeArrowheads="1"/>
          </p:cNvSpPr>
          <p:nvPr/>
        </p:nvSpPr>
        <p:spPr bwMode="auto">
          <a:xfrm>
            <a:off x="0" y="45720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Rectangle 3"/>
          <p:cNvSpPr>
            <a:spLocks noChangeArrowheads="1"/>
          </p:cNvSpPr>
          <p:nvPr/>
        </p:nvSpPr>
        <p:spPr bwMode="auto">
          <a:xfrm>
            <a:off x="0" y="225582"/>
            <a:ext cx="0" cy="4949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5220" tIns="0" rIns="-95220" bIns="6348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rgbClr val="777777"/>
              </a:solidFill>
              <a:effectLst/>
              <a:latin typeface="Raleway"/>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28922136"/>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158</TotalTime>
  <Words>1271</Words>
  <Application>Microsoft Office PowerPoint</Application>
  <PresentationFormat>Widescreen</PresentationFormat>
  <Paragraphs>90</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2. </vt:lpstr>
      <vt:lpstr>Aapex</vt:lpstr>
      <vt:lpstr>Arial</vt:lpstr>
      <vt:lpstr>Arial Black</vt:lpstr>
      <vt:lpstr>Corbel</vt:lpstr>
      <vt:lpstr>Raleway</vt:lpstr>
      <vt:lpstr>Times New Roman</vt:lpstr>
      <vt:lpstr>Basis</vt:lpstr>
      <vt:lpstr>ANIMAL WELFARe  revision class</vt:lpstr>
      <vt:lpstr>      Animal Welfare : Definition</vt:lpstr>
      <vt:lpstr>Animal  ethics</vt:lpstr>
      <vt:lpstr>   Role of veterinarians in animal welfare </vt:lpstr>
      <vt:lpstr>AVMA(American Veterinary Medical Association) Animal Welfare Principles</vt:lpstr>
      <vt:lpstr>PowerPoint Presentation</vt:lpstr>
      <vt:lpstr>Animal Welfare Board of India (AWBI)</vt:lpstr>
      <vt:lpstr>PowerPoint Presentation</vt:lpstr>
      <vt:lpstr>Functions of Animal Welfare Board of India</vt:lpstr>
      <vt:lpstr>PowerPoint Presentation</vt:lpstr>
      <vt:lpstr>Wild animal welfare</vt:lpstr>
      <vt:lpstr>Animal welfare organizations</vt:lpstr>
      <vt:lpstr>Animal Welfare organizations in Bihar</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WELFARE (PART-1)</dc:title>
  <dc:creator>HP</dc:creator>
  <cp:lastModifiedBy>saket sharma</cp:lastModifiedBy>
  <cp:revision>20</cp:revision>
  <dcterms:created xsi:type="dcterms:W3CDTF">2020-06-23T07:00:50Z</dcterms:created>
  <dcterms:modified xsi:type="dcterms:W3CDTF">2020-06-24T10:30:31Z</dcterms:modified>
</cp:coreProperties>
</file>