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2" d="100"/>
          <a:sy n="82" d="100"/>
        </p:scale>
        <p:origin x="-9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9CB16-63E9-4766-A37F-02F9FE398458}" type="datetimeFigureOut">
              <a:rPr lang="en-US" smtClean="0"/>
              <a:t>6/3/2020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DB1D5-5B34-40EA-A51E-C4A152D6CC95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DB1D5-5B34-40EA-A51E-C4A152D6CC95}" type="slidenum">
              <a:rPr lang="en-IN" smtClean="0"/>
              <a:t>10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coursesonline.icar.gov.in/mod/page/view.php?id=7276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ecoursesonline.icar.gov.in/mod/page/view.php?id=7262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ecoursesonline.icar.gov.in/mod/page/view.php?id=7296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0" y="1219200"/>
            <a:ext cx="5410200" cy="457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Amphistomiasis</a:t>
            </a:r>
            <a:endParaRPr lang="en-IN" sz="3200" dirty="0"/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0"/>
            <a:ext cx="205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438400" y="2286000"/>
            <a:ext cx="5410200" cy="990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Bipin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Kumar</a:t>
            </a:r>
          </a:p>
          <a:p>
            <a:pPr algn="ctr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Assistant Professor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4600" y="3429000"/>
            <a:ext cx="5334000" cy="21336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en-US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Department of Veterinary Medicine</a:t>
            </a:r>
          </a:p>
          <a:p>
            <a:pPr algn="ctr"/>
            <a:r>
              <a:rPr lang="en-US" alt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Bihar Veterinary College, Patna</a:t>
            </a:r>
          </a:p>
          <a:p>
            <a:pPr algn="ctr"/>
            <a:r>
              <a:rPr lang="en-US" alt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(Bihar Animal Sciences University, Patna</a:t>
            </a:r>
            <a:r>
              <a:rPr lang="en-US" alt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Image result for amphistome image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52400"/>
            <a:ext cx="1838325" cy="3752851"/>
          </a:xfrm>
          <a:prstGeom prst="rect">
            <a:avLst/>
          </a:prstGeom>
          <a:noFill/>
        </p:spPr>
      </p:pic>
      <p:pic>
        <p:nvPicPr>
          <p:cNvPr id="3074" name="Picture 2" descr="C:\Users\Dr. Bipin Kumar\Desktop\images (2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267200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1800" dirty="0" smtClean="0">
                <a:latin typeface="Times New Roman" pitchFamily="18" charset="0"/>
                <a:cs typeface="Times New Roman" pitchFamily="18" charset="0"/>
                <a:hlinkClick r:id="rId3" tooltip="Treatment"/>
              </a:rPr>
              <a:t>Treatment</a:t>
            </a:r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Bithionol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sulphoxide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– 40 mg/ kg (activity against Immature – 100%)</a:t>
            </a:r>
          </a:p>
          <a:p>
            <a:pPr lvl="0"/>
            <a:r>
              <a:rPr lang="en-IN" sz="1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Resorantol</a:t>
            </a:r>
            <a:r>
              <a:rPr lang="en-IN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65 mg / kg ( Immature – 65% &amp;Mature – 100%)</a:t>
            </a:r>
          </a:p>
          <a:p>
            <a:pPr lvl="0"/>
            <a:r>
              <a:rPr lang="en-IN" sz="1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Niclosamide</a:t>
            </a:r>
            <a:r>
              <a:rPr lang="en-IN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- 90 mg / kg (Immature – 99.9% &amp;Mature – 8%)</a:t>
            </a:r>
          </a:p>
          <a:p>
            <a:pPr lvl="0"/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Niclofolan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- 6 mg / Kg (Immature – 96% &amp; Mature – 43%)</a:t>
            </a:r>
          </a:p>
          <a:p>
            <a:pPr lvl="0"/>
            <a:r>
              <a:rPr lang="en-IN" sz="1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Oxyclozanide</a:t>
            </a:r>
            <a:r>
              <a:rPr lang="en-IN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– 18.7 mg / kg for two days (Immature &amp; Mature - 100 %)</a:t>
            </a:r>
          </a:p>
          <a:p>
            <a:pPr lvl="0"/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Hexachlorophene – 20 mg/ kg - single dose</a:t>
            </a:r>
          </a:p>
          <a:p>
            <a:pPr lvl="1"/>
            <a:r>
              <a:rPr lang="en-IN" sz="1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Resorantol</a:t>
            </a:r>
            <a:r>
              <a:rPr lang="en-IN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sz="1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Oxyclozanide</a:t>
            </a:r>
            <a:r>
              <a:rPr lang="en-IN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are the drug of choice for both immature and mature </a:t>
            </a:r>
            <a:r>
              <a:rPr lang="en-IN" sz="1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Amphistomes</a:t>
            </a:r>
            <a:endParaRPr lang="en-IN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  <p:pic>
        <p:nvPicPr>
          <p:cNvPr id="4098" name="Picture 2" descr="C:\Users\Dr. Bipin Kumar\Desktop\images (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4267200"/>
            <a:ext cx="2181225" cy="1828800"/>
          </a:xfrm>
          <a:prstGeom prst="rect">
            <a:avLst/>
          </a:prstGeom>
          <a:noFill/>
        </p:spPr>
      </p:pic>
      <p:pic>
        <p:nvPicPr>
          <p:cNvPr id="4099" name="Picture 3" descr="C:\Users\Dr. Bipin Kumar\Desktop\images (4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" y="4572000"/>
            <a:ext cx="2466975" cy="137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Control</a:t>
            </a:r>
            <a:endParaRPr lang="en-IN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Regular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deworming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IN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Drainage of low lying area and destruction of snails.</a:t>
            </a:r>
          </a:p>
          <a:p>
            <a:r>
              <a:rPr lang="en-IN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Pasture management.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IN" dirty="0" smtClean="0"/>
          </a:p>
          <a:p>
            <a:pPr lvl="2">
              <a:buNone/>
            </a:pPr>
            <a:endParaRPr lang="en-IN" dirty="0" smtClean="0"/>
          </a:p>
          <a:p>
            <a:pPr lvl="5"/>
            <a:endParaRPr lang="en-IN" sz="4000" dirty="0" smtClean="0">
              <a:latin typeface="Banff" pitchFamily="2" charset="0"/>
            </a:endParaRPr>
          </a:p>
          <a:p>
            <a:pPr lvl="6">
              <a:buNone/>
            </a:pPr>
            <a:r>
              <a:rPr lang="en-IN" sz="4000" dirty="0" smtClean="0">
                <a:solidFill>
                  <a:srgbClr val="C00000"/>
                </a:solidFill>
                <a:latin typeface="Banff" pitchFamily="2" charset="0"/>
              </a:rPr>
              <a:t>Thank you</a:t>
            </a:r>
            <a:endParaRPr lang="en-IN" sz="4000" dirty="0">
              <a:solidFill>
                <a:srgbClr val="C00000"/>
              </a:solidFill>
              <a:latin typeface="Banff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Also known as 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Stomach flukes or Conical flukes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IN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a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parasitic disease 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cattle and 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sheep and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humans caused by immature </a:t>
            </a:r>
            <a:r>
              <a:rPr lang="en-IN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helminthic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flatworms.</a:t>
            </a:r>
          </a:p>
          <a:p>
            <a:pPr>
              <a:buNone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Infection occurs through ingestion of contaminated vegetables and raw meat, in which the viable infective </a:t>
            </a:r>
            <a:r>
              <a:rPr lang="en-IN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metacercaria</a:t>
            </a:r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are deposited from snails, which are the intermediate </a:t>
            </a:r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hosts.</a:t>
            </a:r>
            <a:endParaRPr lang="en-IN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Etiology</a:t>
            </a:r>
            <a:r>
              <a:rPr lang="en-IN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/Epidemiology</a:t>
            </a:r>
            <a:endParaRPr lang="en-IN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1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2362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Name</a:t>
                      </a:r>
                      <a:r>
                        <a:rPr lang="en-IN" baseline="0" dirty="0" smtClean="0"/>
                        <a:t> of </a:t>
                      </a:r>
                      <a:r>
                        <a:rPr lang="en-IN" baseline="0" dirty="0" err="1" smtClean="0"/>
                        <a:t>trematode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Host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Location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i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Paramphistomum</a:t>
                      </a:r>
                      <a:r>
                        <a:rPr lang="en-IN" sz="1800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IN" sz="1800" i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gotoi</a:t>
                      </a:r>
                      <a:endParaRPr lang="en-IN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Cattle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Forestomach</a:t>
                      </a:r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i="1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Paramphistomum</a:t>
                      </a:r>
                      <a:r>
                        <a:rPr lang="en-IN" sz="1800" i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IN" sz="1800" i="1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cervi</a:t>
                      </a:r>
                      <a:endParaRPr lang="en-IN" sz="1800" dirty="0" smtClean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en-IN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Cattle</a:t>
                      </a:r>
                      <a:endParaRPr lang="en-IN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Forestomach</a:t>
                      </a:r>
                      <a:r>
                        <a:rPr lang="en-IN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IN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Cotylophoran</a:t>
                      </a:r>
                      <a:r>
                        <a:rPr lang="en-IN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IN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cotylophorum</a:t>
                      </a:r>
                      <a:endParaRPr lang="en-IN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Sheep, Goat &amp; Cattle</a:t>
                      </a:r>
                    </a:p>
                    <a:p>
                      <a:endParaRPr lang="en-IN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Rumen and reticulum</a:t>
                      </a:r>
                      <a:endParaRPr lang="en-IN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i="1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Gigantocotyle</a:t>
                      </a:r>
                      <a:r>
                        <a:rPr lang="en-IN" sz="1800" i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IN" sz="1800" i="1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explanatum</a:t>
                      </a:r>
                      <a:endParaRPr lang="en-IN" sz="1800" dirty="0" smtClean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en-IN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Cattle &amp;Buffalo</a:t>
                      </a:r>
                      <a:endParaRPr lang="en-IN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Bile duct, Gall bladder &amp; Duodenum</a:t>
                      </a:r>
                    </a:p>
                    <a:p>
                      <a:endParaRPr lang="en-IN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i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Gastrothylax</a:t>
                      </a:r>
                      <a:r>
                        <a:rPr lang="en-IN" sz="1800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IN" sz="1800" i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crumenifer</a:t>
                      </a:r>
                      <a:endParaRPr lang="en-IN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Sheep,Cattle</a:t>
                      </a:r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 &amp;Buffalo</a:t>
                      </a:r>
                    </a:p>
                    <a:p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Rumen and reticulum</a:t>
                      </a:r>
                    </a:p>
                    <a:p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Gastrodiscus</a:t>
                      </a:r>
                      <a:r>
                        <a:rPr lang="en-IN" sz="18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IN" sz="1800" i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aegypticus</a:t>
                      </a:r>
                      <a:endParaRPr lang="en-IN" sz="180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069" marR="17069" marT="17069" marB="17069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Horse and</a:t>
                      </a:r>
                      <a:r>
                        <a:rPr lang="en-IN" sz="1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pig</a:t>
                      </a:r>
                      <a:endParaRPr lang="en-IN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069" marR="17069" marT="17069" marB="17069"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Large and small intestine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Transmitted by various species of snails;</a:t>
            </a:r>
          </a:p>
          <a:p>
            <a:pPr lvl="0">
              <a:buFont typeface="Wingdings" pitchFamily="2" charset="2"/>
              <a:buChar char="Ø"/>
            </a:pP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Planorbis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Bulinus</a:t>
            </a:r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IN" sz="1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Pseudosuccinea</a:t>
            </a:r>
            <a:r>
              <a:rPr lang="en-IN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1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Fossaris</a:t>
            </a:r>
            <a:endParaRPr lang="en-IN" sz="1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Indoplanorbis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Lymnaea</a:t>
            </a:r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IN" sz="1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Pygmanisas</a:t>
            </a:r>
            <a:r>
              <a:rPr lang="en-IN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1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Glyptanisus</a:t>
            </a:r>
            <a:r>
              <a:rPr lang="en-IN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&amp; Cleopatra</a:t>
            </a:r>
          </a:p>
          <a:p>
            <a:pPr>
              <a:buNone/>
            </a:pPr>
            <a:endParaRPr lang="en-IN" dirty="0"/>
          </a:p>
        </p:txBody>
      </p:sp>
      <p:pic>
        <p:nvPicPr>
          <p:cNvPr id="4" name="Picture 18" descr="Image result for lymnaea 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3962400"/>
            <a:ext cx="3619500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amphistome images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533400"/>
            <a:ext cx="7696200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IN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Factors influencing </a:t>
            </a:r>
            <a:r>
              <a:rPr lang="en-IN" sz="19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ourbreak</a:t>
            </a:r>
            <a:r>
              <a:rPr lang="en-IN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IN" sz="19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amphistomiasis</a:t>
            </a:r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IN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Management</a:t>
            </a:r>
          </a:p>
          <a:p>
            <a:pPr lvl="0">
              <a:buFont typeface="Wingdings" pitchFamily="2" charset="2"/>
              <a:buChar char="Ø"/>
            </a:pPr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Environmental factors</a:t>
            </a:r>
          </a:p>
          <a:p>
            <a:pPr lvl="0">
              <a:buFont typeface="Wingdings" pitchFamily="2" charset="2"/>
              <a:buChar char="Ø"/>
            </a:pPr>
            <a:r>
              <a:rPr lang="en-IN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Intermediate host</a:t>
            </a:r>
          </a:p>
          <a:p>
            <a:pPr lvl="0">
              <a:buFont typeface="Wingdings" pitchFamily="2" charset="2"/>
              <a:buChar char="Ø"/>
            </a:pPr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Definitive host</a:t>
            </a:r>
          </a:p>
          <a:p>
            <a:pPr lvl="0">
              <a:buFont typeface="Wingdings" pitchFamily="2" charset="2"/>
              <a:buChar char="Ø"/>
            </a:pPr>
            <a:r>
              <a:rPr lang="en-IN" sz="1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1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egg contain the </a:t>
            </a:r>
            <a:r>
              <a:rPr lang="en-IN" sz="19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miracidium</a:t>
            </a:r>
            <a:r>
              <a:rPr lang="en-IN" sz="1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when passed in the </a:t>
            </a:r>
            <a:r>
              <a:rPr lang="en-IN" sz="1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faeces.</a:t>
            </a:r>
            <a:endParaRPr lang="en-IN" sz="19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4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endParaRPr lang="en-IN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Animals are reared in extensive systems of management</a:t>
            </a:r>
          </a:p>
          <a:p>
            <a:pPr lvl="0"/>
            <a:r>
              <a:rPr lang="en-IN" sz="1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Grazing near pond area/ other natural resources, especially - drier months</a:t>
            </a:r>
          </a:p>
          <a:p>
            <a:pPr lvl="1"/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Snail population - concentrated more</a:t>
            </a:r>
          </a:p>
          <a:p>
            <a:pPr lvl="1"/>
            <a:r>
              <a:rPr lang="en-IN" sz="1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Fresh palatable grasses are more</a:t>
            </a:r>
          </a:p>
          <a:p>
            <a:pPr lvl="1"/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Favour for </a:t>
            </a:r>
            <a:r>
              <a:rPr lang="en-IN" sz="1900" dirty="0" err="1" smtClean="0">
                <a:latin typeface="Times New Roman" pitchFamily="18" charset="0"/>
                <a:cs typeface="Times New Roman" pitchFamily="18" charset="0"/>
              </a:rPr>
              <a:t>encystation</a:t>
            </a:r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IN" sz="1900" dirty="0" err="1" smtClean="0">
                <a:latin typeface="Times New Roman" pitchFamily="18" charset="0"/>
                <a:cs typeface="Times New Roman" pitchFamily="18" charset="0"/>
              </a:rPr>
              <a:t>metacercariae</a:t>
            </a:r>
            <a:endParaRPr lang="en-IN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Attracts animals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en-IN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Temperature – </a:t>
            </a:r>
            <a:r>
              <a:rPr lang="en-IN" sz="1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embryonation</a:t>
            </a:r>
            <a:r>
              <a:rPr lang="en-IN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IN" sz="1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miracidium</a:t>
            </a:r>
            <a:r>
              <a:rPr lang="en-IN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&amp; maturation of </a:t>
            </a:r>
            <a:r>
              <a:rPr lang="en-IN" sz="1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cercariae</a:t>
            </a:r>
            <a:r>
              <a:rPr lang="en-IN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(27°C)</a:t>
            </a:r>
          </a:p>
          <a:p>
            <a:pPr lvl="0"/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Light - Strong light influences release of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cercariae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from snail</a:t>
            </a:r>
          </a:p>
          <a:p>
            <a:pPr>
              <a:buNone/>
            </a:pPr>
            <a:r>
              <a:rPr lang="en-IN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Intermediate host</a:t>
            </a:r>
          </a:p>
          <a:p>
            <a:pPr lvl="0"/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Availability of suitable snail</a:t>
            </a:r>
          </a:p>
          <a:p>
            <a:pPr lvl="0"/>
            <a:r>
              <a:rPr lang="en-IN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Young snails are highly susceptible than adult</a:t>
            </a:r>
          </a:p>
          <a:p>
            <a:pPr lvl="0"/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Multiplication of snails take places in warm, watery environment</a:t>
            </a:r>
          </a:p>
          <a:p>
            <a:pPr>
              <a:buNone/>
            </a:pPr>
            <a:r>
              <a:rPr lang="en-IN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Definitive host</a:t>
            </a:r>
          </a:p>
          <a:p>
            <a:pPr lvl="0"/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Young animals are highly susceptible than adult</a:t>
            </a:r>
          </a:p>
          <a:p>
            <a:pPr lvl="0"/>
            <a:r>
              <a:rPr lang="en-IN" sz="1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Preinfection</a:t>
            </a:r>
            <a:r>
              <a:rPr lang="en-IN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– give resistant</a:t>
            </a:r>
          </a:p>
          <a:p>
            <a:r>
              <a:rPr lang="en-IN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egg contain the </a:t>
            </a:r>
            <a:r>
              <a:rPr lang="en-IN" sz="1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miracidium</a:t>
            </a:r>
            <a:r>
              <a:rPr lang="en-IN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when passed in the faeces</a:t>
            </a:r>
          </a:p>
          <a:p>
            <a:pPr lvl="0"/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The egg do not hatch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IN" sz="2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PATHOGENESIS AND CLINICAL SIGNS</a:t>
            </a:r>
            <a:r>
              <a:rPr lang="en-IN" b="1" dirty="0" smtClean="0"/>
              <a:t/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IN" sz="2400" dirty="0" smtClean="0"/>
          </a:p>
          <a:p>
            <a:pPr lvl="0"/>
            <a:r>
              <a:rPr lang="en-IN" sz="1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Adult flukes</a:t>
            </a:r>
            <a:endParaRPr lang="en-IN" sz="1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Forestomach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–large number of worms–Not much pathogenic changes</a:t>
            </a:r>
          </a:p>
          <a:p>
            <a:pPr lvl="1"/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Bile duct &amp; gall bladder–Superficial Haemorrhage</a:t>
            </a:r>
          </a:p>
          <a:p>
            <a:pPr lvl="0"/>
            <a:r>
              <a:rPr lang="en-IN" sz="18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Liver–Fibrosis</a:t>
            </a:r>
            <a:endParaRPr lang="en-IN" sz="18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Immature flukes (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Pitto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IN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Duodenum, upper ileum-plug feeder: Plug intestinal mucosa–Haemorrhages and necrosis (Haemorrhagic </a:t>
            </a:r>
            <a:r>
              <a:rPr lang="en-IN" sz="1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duodenitis</a:t>
            </a:r>
            <a:r>
              <a:rPr lang="en-IN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Embedded in mucosa/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muscularis</a:t>
            </a:r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1800" dirty="0" smtClean="0">
                <a:latin typeface="Times New Roman" pitchFamily="18" charset="0"/>
                <a:cs typeface="Times New Roman" pitchFamily="18" charset="0"/>
                <a:hlinkClick r:id="rId2" tooltip="Clinical signs"/>
              </a:rPr>
              <a:t>Clinical signs</a:t>
            </a:r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Fetid diarrhoea</a:t>
            </a:r>
          </a:p>
          <a:p>
            <a:pPr lvl="0"/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Marked weakness</a:t>
            </a:r>
          </a:p>
          <a:p>
            <a:pPr lvl="0"/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Thirsty and drink more water</a:t>
            </a:r>
          </a:p>
          <a:p>
            <a:endParaRPr lang="en-IN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5" name="Picture 7" descr="C:\Users\Dr. Bipin Kumar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4572000"/>
            <a:ext cx="3352800" cy="1362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DIAGNOSIS, TREATMENT AND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CONTROL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1800" dirty="0" smtClean="0">
                <a:latin typeface="Times New Roman" pitchFamily="18" charset="0"/>
                <a:cs typeface="Times New Roman" pitchFamily="18" charset="0"/>
                <a:hlinkClick r:id="rId2" tooltip="Diagnosis"/>
              </a:rPr>
              <a:t>Diagnosis</a:t>
            </a:r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Based on history and Clinical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signs</a:t>
            </a:r>
          </a:p>
          <a:p>
            <a:pPr lvl="0">
              <a:buFont typeface="Wingdings" pitchFamily="2" charset="2"/>
              <a:buChar char="Ø"/>
            </a:pPr>
            <a:r>
              <a:rPr lang="en-IN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Faecal examination</a:t>
            </a:r>
          </a:p>
          <a:p>
            <a:pPr lvl="0">
              <a:buFont typeface="Wingdings" pitchFamily="2" charset="2"/>
              <a:buChar char="Ø"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Gross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– presence of immature worms in fluid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faeces</a:t>
            </a:r>
          </a:p>
          <a:p>
            <a:pPr lvl="0">
              <a:buFont typeface="Wingdings" pitchFamily="2" charset="2"/>
              <a:buChar char="Ø"/>
            </a:pPr>
            <a:r>
              <a:rPr lang="en-IN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Microscopic </a:t>
            </a:r>
            <a:r>
              <a:rPr lang="en-IN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Presence of typical </a:t>
            </a:r>
            <a:r>
              <a:rPr lang="en-IN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egg (</a:t>
            </a:r>
            <a:r>
              <a:rPr lang="en-IN" sz="1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Upperculated</a:t>
            </a:r>
            <a:r>
              <a:rPr lang="en-IN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IN" sz="1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  <p:pic>
        <p:nvPicPr>
          <p:cNvPr id="4" name="Picture 14" descr="Related im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1447800"/>
            <a:ext cx="2819400" cy="1790701"/>
          </a:xfrm>
          <a:prstGeom prst="rect">
            <a:avLst/>
          </a:prstGeom>
          <a:noFill/>
        </p:spPr>
      </p:pic>
      <p:pic>
        <p:nvPicPr>
          <p:cNvPr id="1027" name="Picture 3" descr="C:\Users\Dr. Bipin Kumar\Desktop\images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3352800"/>
            <a:ext cx="1752600" cy="2609850"/>
          </a:xfrm>
          <a:prstGeom prst="rect">
            <a:avLst/>
          </a:prstGeom>
          <a:noFill/>
        </p:spPr>
      </p:pic>
      <p:pic>
        <p:nvPicPr>
          <p:cNvPr id="7" name="Picture 16" descr="Image result for amphistome image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67400" y="3352800"/>
            <a:ext cx="2819400" cy="1905000"/>
          </a:xfrm>
          <a:prstGeom prst="rect">
            <a:avLst/>
          </a:prstGeom>
          <a:noFill/>
        </p:spPr>
      </p:pic>
      <p:pic>
        <p:nvPicPr>
          <p:cNvPr id="1028" name="Picture 4" descr="C:\Users\Dr. Bipin Kumar\Desktop\image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0" y="3505200"/>
            <a:ext cx="2590800" cy="1762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387</Words>
  <Application>Microsoft Office PowerPoint</Application>
  <PresentationFormat>On-screen Show (4:3)</PresentationFormat>
  <Paragraphs>100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Etiology/Epidemiology</vt:lpstr>
      <vt:lpstr>Slide 4</vt:lpstr>
      <vt:lpstr>Slide 5</vt:lpstr>
      <vt:lpstr>Slide 6</vt:lpstr>
      <vt:lpstr>Slide 7</vt:lpstr>
      <vt:lpstr>PATHOGENESIS AND CLINICAL SIGNS </vt:lpstr>
      <vt:lpstr>DIAGNOSIS, TREATMENT AND CONTROL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Bipin Kumar</dc:creator>
  <cp:lastModifiedBy>Dr. Bipin Kumar</cp:lastModifiedBy>
  <cp:revision>9</cp:revision>
  <dcterms:created xsi:type="dcterms:W3CDTF">2006-08-16T00:00:00Z</dcterms:created>
  <dcterms:modified xsi:type="dcterms:W3CDTF">2020-06-03T15:32:26Z</dcterms:modified>
</cp:coreProperties>
</file>