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6" r:id="rId3"/>
    <p:sldId id="257" r:id="rId4"/>
    <p:sldId id="258" r:id="rId5"/>
    <p:sldId id="28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84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33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61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9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3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5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6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3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AA5B-3B1A-4736-837A-6B783AE10044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64645EE-682B-4CA8-B233-48B62E82A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908" y="2352907"/>
            <a:ext cx="7786262" cy="32673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UNIT-IV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Environmental Hygiene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(Credit Hours-3+1)</a:t>
            </a:r>
            <a:endParaRPr lang="en-US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4" descr="Our Clients | Jivesna 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4" y="464208"/>
            <a:ext cx="137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6" descr="Bihar Veterinary Colleg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74" y="527708"/>
            <a:ext cx="11382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458" y="365126"/>
            <a:ext cx="8023123" cy="7756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latin typeface="Cambria" pitchFamily="18" charset="0"/>
              </a:rPr>
              <a:t>Thermo-control in ruminant houses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858" y="1238865"/>
            <a:ext cx="10435432" cy="53241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IN" sz="2400" b="1" dirty="0" smtClean="0">
                <a:solidFill>
                  <a:schemeClr val="accent1"/>
                </a:solidFill>
                <a:latin typeface="Cambria" pitchFamily="18" charset="0"/>
              </a:rPr>
              <a:t>The </a:t>
            </a:r>
            <a:r>
              <a:rPr lang="en-IN" sz="2400" b="1" dirty="0">
                <a:solidFill>
                  <a:schemeClr val="accent1"/>
                </a:solidFill>
                <a:latin typeface="Cambria" pitchFamily="18" charset="0"/>
              </a:rPr>
              <a:t>comfort zone </a:t>
            </a:r>
            <a:endParaRPr lang="en-IN" sz="2400" b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European cattle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: 0- 200C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Jersey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– </a:t>
            </a:r>
            <a:r>
              <a:rPr lang="en-IN" sz="2400" dirty="0" err="1" smtClean="0">
                <a:solidFill>
                  <a:schemeClr val="tx1"/>
                </a:solidFill>
                <a:latin typeface="Cambria" pitchFamily="18" charset="0"/>
              </a:rPr>
              <a:t>Fresians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20- </a:t>
            </a:r>
            <a:r>
              <a:rPr lang="en-IN" sz="2400" b="1" dirty="0">
                <a:solidFill>
                  <a:srgbClr val="00B0F0"/>
                </a:solidFill>
                <a:latin typeface="Cambria" pitchFamily="18" charset="0"/>
              </a:rPr>
              <a:t>250C, </a:t>
            </a:r>
            <a:endParaRPr lang="en-IN" sz="24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Brown Swiss: 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30- 320C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Tropical cattle-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38</a:t>
            </a:r>
            <a:r>
              <a:rPr lang="en-IN" sz="2400" b="1" baseline="30000" dirty="0" smtClean="0">
                <a:solidFill>
                  <a:srgbClr val="00B0F0"/>
                </a:solidFill>
                <a:latin typeface="Cambria" pitchFamily="18" charset="0"/>
              </a:rPr>
              <a:t>0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C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European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– tropical crossbreds 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: 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30</a:t>
            </a:r>
            <a:r>
              <a:rPr lang="en-IN" sz="2400" b="1" baseline="30000" dirty="0" smtClean="0">
                <a:solidFill>
                  <a:srgbClr val="00B0F0"/>
                </a:solidFill>
                <a:latin typeface="Cambria" pitchFamily="18" charset="0"/>
              </a:rPr>
              <a:t>0</a:t>
            </a:r>
            <a:r>
              <a:rPr lang="en-IN" sz="2400" b="1" dirty="0" smtClean="0">
                <a:solidFill>
                  <a:srgbClr val="00B0F0"/>
                </a:solidFill>
                <a:latin typeface="Cambria" pitchFamily="18" charset="0"/>
              </a:rPr>
              <a:t>C</a:t>
            </a:r>
          </a:p>
          <a:p>
            <a:pPr algn="just"/>
            <a:r>
              <a:rPr lang="en-IN" sz="2400" b="1" dirty="0" smtClean="0">
                <a:solidFill>
                  <a:schemeClr val="accent1"/>
                </a:solidFill>
                <a:latin typeface="Cambria" pitchFamily="18" charset="0"/>
              </a:rPr>
              <a:t>Management of thermal control: </a:t>
            </a:r>
            <a:endParaRPr lang="en-IN" sz="2400" b="1" dirty="0">
              <a:solidFill>
                <a:schemeClr val="accent1"/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Provision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of appropriate sheds, </a:t>
            </a:r>
            <a:endParaRPr lang="en-IN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Wallows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Artificial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shows ameliorate the effect of high 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temperature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In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loose housing 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system: open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fronted barns, </a:t>
            </a:r>
            <a:endParaRPr lang="en-IN" sz="2400" dirty="0" smtClean="0">
              <a:solidFill>
                <a:schemeClr val="tx1"/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protection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from solar 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radiation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maximum </a:t>
            </a:r>
            <a:r>
              <a:rPr lang="en-IN" sz="2400" dirty="0">
                <a:solidFill>
                  <a:schemeClr val="tx1"/>
                </a:solidFill>
                <a:latin typeface="Cambria" pitchFamily="18" charset="0"/>
              </a:rPr>
              <a:t>provision of air </a:t>
            </a:r>
            <a:r>
              <a:rPr lang="en-IN" sz="2400" dirty="0" smtClean="0">
                <a:solidFill>
                  <a:schemeClr val="tx1"/>
                </a:solidFill>
                <a:latin typeface="Cambria" pitchFamily="18" charset="0"/>
              </a:rPr>
              <a:t>movement</a:t>
            </a:r>
            <a:endParaRPr lang="en-US" sz="2400" dirty="0">
              <a:solidFill>
                <a:schemeClr val="tx1"/>
              </a:solidFill>
              <a:latin typeface="Cambria" pitchFamily="18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2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632" y="350378"/>
            <a:ext cx="5265175" cy="7262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IN" b="1" dirty="0">
                <a:latin typeface="Cambria" pitchFamily="18" charset="0"/>
              </a:rPr>
              <a:t>Large ruminant </a:t>
            </a:r>
            <a:r>
              <a:rPr lang="en-IN" b="1" dirty="0" smtClean="0">
                <a:latin typeface="Cambria" pitchFamily="18" charset="0"/>
              </a:rPr>
              <a:t>housing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21" y="1194620"/>
            <a:ext cx="11289671" cy="5383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en-IN" sz="2400" b="1" dirty="0" smtClean="0">
                <a:solidFill>
                  <a:srgbClr val="FF0000"/>
                </a:solidFill>
                <a:latin typeface="Cambria" pitchFamily="18" charset="0"/>
              </a:rPr>
              <a:t>Construction of environmentally </a:t>
            </a:r>
            <a:r>
              <a:rPr lang="en-IN" sz="2400" b="1" dirty="0">
                <a:solidFill>
                  <a:srgbClr val="FF0000"/>
                </a:solidFill>
                <a:latin typeface="Cambria" pitchFamily="18" charset="0"/>
              </a:rPr>
              <a:t>controlled </a:t>
            </a:r>
            <a:r>
              <a:rPr lang="en-IN" sz="2400" b="1" dirty="0" smtClean="0">
                <a:solidFill>
                  <a:srgbClr val="FF0000"/>
                </a:solidFill>
                <a:latin typeface="Cambria" pitchFamily="18" charset="0"/>
              </a:rPr>
              <a:t>house: </a:t>
            </a:r>
            <a:r>
              <a:rPr lang="en-IN" sz="2400" dirty="0" smtClean="0">
                <a:solidFill>
                  <a:srgbClr val="0070C0"/>
                </a:solidFill>
                <a:latin typeface="Cambria" pitchFamily="18" charset="0"/>
              </a:rPr>
              <a:t>high </a:t>
            </a:r>
            <a:r>
              <a:rPr lang="en-IN" sz="2400" dirty="0">
                <a:solidFill>
                  <a:srgbClr val="0070C0"/>
                </a:solidFill>
                <a:latin typeface="Cambria" pitchFamily="18" charset="0"/>
              </a:rPr>
              <a:t>standard of thermal insulation of all surfaces round the animals – the floor, walls, roof, doors </a:t>
            </a:r>
            <a:r>
              <a:rPr lang="en-IN" sz="2400" dirty="0" smtClean="0">
                <a:solidFill>
                  <a:srgbClr val="0070C0"/>
                </a:solidFill>
                <a:latin typeface="Cambria" pitchFamily="18" charset="0"/>
              </a:rPr>
              <a:t>&amp; windows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400" dirty="0" smtClean="0">
                <a:latin typeface="Cambria" pitchFamily="18" charset="0"/>
              </a:rPr>
              <a:t>Traditional </a:t>
            </a:r>
            <a:r>
              <a:rPr lang="en-IN" sz="2400" dirty="0">
                <a:latin typeface="Cambria" pitchFamily="18" charset="0"/>
              </a:rPr>
              <a:t>farm buildings without thermal insulation are common in most organized farms </a:t>
            </a:r>
            <a:r>
              <a:rPr lang="en-IN" sz="2400" dirty="0" smtClean="0">
                <a:latin typeface="Cambria" pitchFamily="18" charset="0"/>
              </a:rPr>
              <a:t>&amp; rural areas</a:t>
            </a:r>
          </a:p>
          <a:p>
            <a:pPr lvl="1" algn="just">
              <a:buFont typeface="Wingdings" pitchFamily="2" charset="2"/>
              <a:buChar char="§"/>
            </a:pPr>
            <a:endParaRPr lang="en-IN" sz="2400" dirty="0" smtClean="0">
              <a:latin typeface="Cambria" pitchFamily="18" charset="0"/>
            </a:endParaRPr>
          </a:p>
          <a:p>
            <a:pPr algn="just"/>
            <a:r>
              <a:rPr lang="en-IN" sz="2400" dirty="0" smtClean="0">
                <a:latin typeface="Cambria" pitchFamily="18" charset="0"/>
              </a:rPr>
              <a:t>Construction </a:t>
            </a:r>
            <a:r>
              <a:rPr lang="en-IN" sz="2400" dirty="0">
                <a:latin typeface="Cambria" pitchFamily="18" charset="0"/>
              </a:rPr>
              <a:t>of farm buildings </a:t>
            </a:r>
            <a:r>
              <a:rPr lang="en-IN" sz="2400" dirty="0" smtClean="0">
                <a:latin typeface="Cambria" pitchFamily="18" charset="0"/>
              </a:rPr>
              <a:t>primarily </a:t>
            </a:r>
            <a:r>
              <a:rPr lang="en-IN" sz="2400" dirty="0">
                <a:latin typeface="Cambria" pitchFamily="18" charset="0"/>
              </a:rPr>
              <a:t>to </a:t>
            </a:r>
            <a:r>
              <a:rPr lang="en-IN" sz="2400" b="1" dirty="0">
                <a:solidFill>
                  <a:srgbClr val="0070C0"/>
                </a:solidFill>
                <a:latin typeface="Cambria" pitchFamily="18" charset="0"/>
              </a:rPr>
              <a:t>floor, walls </a:t>
            </a:r>
            <a:r>
              <a:rPr lang="en-IN" sz="2400" b="1" dirty="0" smtClean="0">
                <a:solidFill>
                  <a:srgbClr val="0070C0"/>
                </a:solidFill>
                <a:latin typeface="Cambria" pitchFamily="18" charset="0"/>
              </a:rPr>
              <a:t>&amp; roof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Materials for wall construction: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Strength,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Thermal insulation &amp;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Method of construction (in relation to hygiene) </a:t>
            </a:r>
            <a:endParaRPr lang="en-US" sz="2400" dirty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latin typeface="Cambria" pitchFamily="18" charset="0"/>
              </a:rPr>
              <a:t>The surface should be smooth, impervious with minimum of places allowing dirt accumulation</a:t>
            </a:r>
          </a:p>
          <a:p>
            <a:pPr algn="just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78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890" y="973394"/>
            <a:ext cx="10950020" cy="5574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Cambria" pitchFamily="18" charset="0"/>
              </a:rPr>
              <a:t>The floor:  </a:t>
            </a:r>
          </a:p>
          <a:p>
            <a:pPr>
              <a:buFont typeface="Wingdings" pitchFamily="2" charset="2"/>
              <a:buChar char="§"/>
            </a:pPr>
            <a:r>
              <a:rPr lang="en-IN" sz="2200" b="1" dirty="0" smtClean="0">
                <a:latin typeface="Cambria" pitchFamily="18" charset="0"/>
              </a:rPr>
              <a:t>The </a:t>
            </a:r>
            <a:r>
              <a:rPr lang="en-IN" sz="2200" b="1" dirty="0">
                <a:latin typeface="Cambria" pitchFamily="18" charset="0"/>
              </a:rPr>
              <a:t>animals stand, exercise, move, </a:t>
            </a:r>
            <a:r>
              <a:rPr lang="en-IN" sz="2200" b="1" dirty="0" smtClean="0">
                <a:latin typeface="Cambria" pitchFamily="18" charset="0"/>
              </a:rPr>
              <a:t>lie down &amp; excrete </a:t>
            </a:r>
          </a:p>
          <a:p>
            <a:pPr>
              <a:buFont typeface="Wingdings" pitchFamily="2" charset="2"/>
              <a:buChar char="§"/>
            </a:pPr>
            <a:r>
              <a:rPr lang="en-IN" sz="2200" b="1" dirty="0" smtClean="0">
                <a:latin typeface="Cambria" pitchFamily="18" charset="0"/>
              </a:rPr>
              <a:t>It is critical </a:t>
            </a:r>
            <a:r>
              <a:rPr lang="en-IN" sz="2200" b="1" dirty="0">
                <a:latin typeface="Cambria" pitchFamily="18" charset="0"/>
              </a:rPr>
              <a:t>to thermal physical comfort, health </a:t>
            </a:r>
            <a:r>
              <a:rPr lang="en-IN" sz="2200" b="1" dirty="0" smtClean="0">
                <a:latin typeface="Cambria" pitchFamily="18" charset="0"/>
              </a:rPr>
              <a:t>&amp; security </a:t>
            </a:r>
            <a:endParaRPr lang="en-IN" sz="2200" b="1" dirty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Should be </a:t>
            </a:r>
            <a:r>
              <a:rPr lang="en-IN" sz="2200" b="1" dirty="0" smtClean="0">
                <a:latin typeface="Cambria" pitchFamily="18" charset="0"/>
              </a:rPr>
              <a:t>non-slippery,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latin typeface="Cambria" pitchFamily="18" charset="0"/>
              </a:rPr>
              <a:t> </a:t>
            </a:r>
            <a:r>
              <a:rPr lang="en-IN" sz="2200" b="1" dirty="0">
                <a:latin typeface="Cambria" pitchFamily="18" charset="0"/>
              </a:rPr>
              <a:t>well drained, </a:t>
            </a:r>
            <a:endParaRPr lang="en-IN" sz="2200" b="1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latin typeface="Cambria" pitchFamily="18" charset="0"/>
              </a:rPr>
              <a:t>Comfortably </a:t>
            </a:r>
            <a:r>
              <a:rPr lang="en-IN" sz="2200" b="1" dirty="0">
                <a:latin typeface="Cambria" pitchFamily="18" charset="0"/>
              </a:rPr>
              <a:t>soft, </a:t>
            </a:r>
            <a:endParaRPr lang="en-IN" sz="2200" b="1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latin typeface="Cambria" pitchFamily="18" charset="0"/>
              </a:rPr>
              <a:t>Warm &amp; </a:t>
            </a:r>
            <a:r>
              <a:rPr lang="en-IN" sz="2200" b="1" dirty="0">
                <a:latin typeface="Cambria" pitchFamily="18" charset="0"/>
              </a:rPr>
              <a:t>dry, </a:t>
            </a:r>
            <a:endParaRPr lang="en-IN" sz="2200" b="1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latin typeface="Cambria" pitchFamily="18" charset="0"/>
              </a:rPr>
              <a:t>Easy </a:t>
            </a:r>
            <a:r>
              <a:rPr lang="en-IN" sz="2200" b="1" dirty="0">
                <a:latin typeface="Cambria" pitchFamily="18" charset="0"/>
              </a:rPr>
              <a:t>to </a:t>
            </a:r>
            <a:r>
              <a:rPr lang="en-IN" sz="2200" b="1" dirty="0" smtClean="0">
                <a:latin typeface="Cambria" pitchFamily="18" charset="0"/>
              </a:rPr>
              <a:t>clean mechanically</a:t>
            </a:r>
            <a:endParaRPr lang="en-IN" sz="2200" b="1" dirty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Floors with drainage </a:t>
            </a:r>
            <a:r>
              <a:rPr lang="en-IN" sz="2200" b="1" dirty="0">
                <a:solidFill>
                  <a:srgbClr val="FF0000"/>
                </a:solidFill>
                <a:latin typeface="Cambria" pitchFamily="18" charset="0"/>
              </a:rPr>
              <a:t>channel </a:t>
            </a:r>
            <a:r>
              <a:rPr lang="en-IN" sz="2200" b="1" dirty="0">
                <a:latin typeface="Cambria" pitchFamily="18" charset="0"/>
              </a:rPr>
              <a:t>covered with a removable metal </a:t>
            </a:r>
            <a:r>
              <a:rPr lang="en-IN" sz="2200" b="1" dirty="0" smtClean="0">
                <a:latin typeface="Cambria" pitchFamily="18" charset="0"/>
              </a:rPr>
              <a:t>grid </a:t>
            </a:r>
            <a:endParaRPr lang="en-IN" sz="2200" b="1" dirty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Design </a:t>
            </a:r>
            <a:r>
              <a:rPr lang="en-IN" sz="2200" b="1" dirty="0">
                <a:solidFill>
                  <a:srgbClr val="FF0000"/>
                </a:solidFill>
                <a:latin typeface="Cambria" pitchFamily="18" charset="0"/>
              </a:rPr>
              <a:t>of stalls </a:t>
            </a: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&amp; mangers: </a:t>
            </a:r>
            <a:r>
              <a:rPr lang="en-IN" sz="2200" b="1" dirty="0" err="1" smtClean="0">
                <a:latin typeface="Cambria" pitchFamily="18" charset="0"/>
              </a:rPr>
              <a:t>asy</a:t>
            </a:r>
            <a:r>
              <a:rPr lang="en-IN" sz="2200" b="1" dirty="0" smtClean="0">
                <a:latin typeface="Cambria" pitchFamily="18" charset="0"/>
              </a:rPr>
              <a:t> </a:t>
            </a:r>
            <a:r>
              <a:rPr lang="en-IN" sz="2200" b="1" dirty="0">
                <a:latin typeface="Cambria" pitchFamily="18" charset="0"/>
              </a:rPr>
              <a:t>consumption of food </a:t>
            </a:r>
            <a:r>
              <a:rPr lang="en-IN" sz="2200" b="1" dirty="0" smtClean="0">
                <a:latin typeface="Cambria" pitchFamily="18" charset="0"/>
              </a:rPr>
              <a:t>&amp; </a:t>
            </a:r>
            <a:r>
              <a:rPr lang="en-IN" sz="2200" b="1" dirty="0">
                <a:latin typeface="Cambria" pitchFamily="18" charset="0"/>
              </a:rPr>
              <a:t>less food </a:t>
            </a:r>
            <a:r>
              <a:rPr lang="en-IN" sz="2200" b="1" dirty="0" smtClean="0">
                <a:latin typeface="Cambria" pitchFamily="18" charset="0"/>
              </a:rPr>
              <a:t>wastage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Edges &amp; crevices: </a:t>
            </a:r>
            <a:r>
              <a:rPr lang="en-IN" sz="2200" b="1" dirty="0" smtClean="0">
                <a:latin typeface="Cambria" pitchFamily="18" charset="0"/>
              </a:rPr>
              <a:t>should </a:t>
            </a:r>
            <a:r>
              <a:rPr lang="en-IN" sz="2200" b="1" dirty="0">
                <a:latin typeface="Cambria" pitchFamily="18" charset="0"/>
              </a:rPr>
              <a:t>be avoided </a:t>
            </a:r>
            <a:endParaRPr lang="en-IN" sz="2200" b="1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wall </a:t>
            </a:r>
            <a:r>
              <a:rPr lang="en-IN" sz="2200" b="1" dirty="0">
                <a:solidFill>
                  <a:srgbClr val="FF0000"/>
                </a:solidFill>
                <a:latin typeface="Cambria" pitchFamily="18" charset="0"/>
              </a:rPr>
              <a:t>to </a:t>
            </a: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floor </a:t>
            </a:r>
            <a:r>
              <a:rPr lang="en-IN" sz="2200" b="1" dirty="0">
                <a:solidFill>
                  <a:srgbClr val="FF0000"/>
                </a:solidFill>
                <a:latin typeface="Cambria" pitchFamily="18" charset="0"/>
              </a:rPr>
              <a:t>junctions </a:t>
            </a:r>
            <a:r>
              <a:rPr lang="en-IN" sz="2200" b="1" dirty="0">
                <a:latin typeface="Cambria" pitchFamily="18" charset="0"/>
              </a:rPr>
              <a:t>should </a:t>
            </a:r>
            <a:r>
              <a:rPr lang="en-IN" sz="2200" b="1" dirty="0" smtClean="0">
                <a:latin typeface="Cambria" pitchFamily="18" charset="0"/>
              </a:rPr>
              <a:t>facilitate </a:t>
            </a:r>
            <a:r>
              <a:rPr lang="en-IN" sz="2200" b="1" dirty="0">
                <a:latin typeface="Cambria" pitchFamily="18" charset="0"/>
              </a:rPr>
              <a:t>brushing </a:t>
            </a:r>
            <a:r>
              <a:rPr lang="en-IN" sz="2200" b="1" dirty="0" smtClean="0">
                <a:latin typeface="Cambria" pitchFamily="18" charset="0"/>
              </a:rPr>
              <a:t>&amp; washing </a:t>
            </a:r>
            <a:endParaRPr lang="en-IN" sz="2200" b="1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62632" y="188145"/>
            <a:ext cx="5265175" cy="7262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IN" b="1" dirty="0">
                <a:latin typeface="Cambria" pitchFamily="18" charset="0"/>
              </a:rPr>
              <a:t>Large ruminant </a:t>
            </a:r>
            <a:r>
              <a:rPr lang="en-IN" b="1" dirty="0" smtClean="0">
                <a:latin typeface="Cambria" pitchFamily="18" charset="0"/>
              </a:rPr>
              <a:t>housing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3" y="2475570"/>
            <a:ext cx="3813716" cy="215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7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632" y="1165123"/>
            <a:ext cx="10828674" cy="53389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Cambria" pitchFamily="18" charset="0"/>
              </a:rPr>
              <a:t>The roof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Can be clad with corrugated asbestos or metal sheeting for uniform internal temperature</a:t>
            </a:r>
            <a:endParaRPr lang="en-US" sz="2200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Damp-resistant </a:t>
            </a:r>
            <a:r>
              <a:rPr lang="en-IN" sz="2200" dirty="0">
                <a:latin typeface="Cambria" pitchFamily="18" charset="0"/>
              </a:rPr>
              <a:t>hard board or flat asbestos sheets can be used as loft </a:t>
            </a:r>
            <a:r>
              <a:rPr lang="en-IN" sz="2200" dirty="0" smtClean="0">
                <a:latin typeface="Cambria" pitchFamily="18" charset="0"/>
              </a:rPr>
              <a:t>seal</a:t>
            </a:r>
          </a:p>
          <a:p>
            <a:pPr lvl="1" algn="just">
              <a:buFont typeface="Wingdings" pitchFamily="2" charset="2"/>
              <a:buChar char="§"/>
            </a:pPr>
            <a:endParaRPr lang="en-IN" sz="22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IN" sz="2400" b="1" dirty="0" smtClean="0">
                <a:solidFill>
                  <a:srgbClr val="FF0000"/>
                </a:solidFill>
                <a:latin typeface="Cambria" pitchFamily="18" charset="0"/>
              </a:rPr>
              <a:t>Bedding: </a:t>
            </a:r>
            <a:r>
              <a:rPr lang="en-IN" sz="2200" dirty="0" smtClean="0">
                <a:solidFill>
                  <a:srgbClr val="0070C0"/>
                </a:solidFill>
                <a:latin typeface="Cambria" pitchFamily="18" charset="0"/>
              </a:rPr>
              <a:t>concrete floor with straw or other bedding </a:t>
            </a:r>
            <a:endParaRPr lang="en-IN" sz="24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Reducing heat loss, make it comfortable,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Provide desired warmth to milking cow &amp; prevent injuries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Clean and dry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Soiled portions should be renewed regularly</a:t>
            </a:r>
          </a:p>
          <a:p>
            <a:pPr algn="just"/>
            <a:endParaRPr lang="en-IN" sz="1600" b="1" dirty="0" smtClean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62632" y="188145"/>
            <a:ext cx="5265175" cy="7262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IN" b="1" dirty="0">
                <a:latin typeface="Cambria" pitchFamily="18" charset="0"/>
              </a:rPr>
              <a:t>Large ruminant </a:t>
            </a:r>
            <a:r>
              <a:rPr lang="en-IN" b="1" dirty="0" smtClean="0">
                <a:latin typeface="Cambria" pitchFamily="18" charset="0"/>
              </a:rPr>
              <a:t>housing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253" y="3423425"/>
            <a:ext cx="2821737" cy="27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2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3" y="1504335"/>
            <a:ext cx="10796689" cy="535366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Cleaning of the yard is utmost importance: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Slurry &amp; other organic matter should be scrapped properly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To prevent foot trouble in animals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b="1" dirty="0" smtClean="0">
                <a:solidFill>
                  <a:srgbClr val="0070C0"/>
                </a:solidFill>
                <a:latin typeface="Cambria" pitchFamily="18" charset="0"/>
              </a:rPr>
              <a:t>Dirty ramps tend</a:t>
            </a:r>
            <a:r>
              <a:rPr lang="en-US" sz="2200" dirty="0" smtClean="0">
                <a:latin typeface="Cambria" pitchFamily="18" charset="0"/>
              </a:rPr>
              <a:t>: become slippery  create risk of fall &amp; injury</a:t>
            </a: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Fly control: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Periodic spray of an appropriate repellent in dry shed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Wire-netting in the building at a desired height (wall to roof):</a:t>
            </a:r>
          </a:p>
          <a:p>
            <a:pPr lvl="1" algn="just">
              <a:buNone/>
            </a:pPr>
            <a:r>
              <a:rPr lang="en-US" sz="2200" dirty="0" smtClean="0">
                <a:latin typeface="Cambria" pitchFamily="18" charset="0"/>
              </a:rPr>
              <a:t>     prevent birds &amp; insects entering &amp; disturbing the animals</a:t>
            </a:r>
          </a:p>
          <a:p>
            <a:pPr algn="just"/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Lighting arrangement: </a:t>
            </a:r>
            <a:endParaRPr lang="en-US" sz="2200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Particularly during night &amp; early morning hours,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200" dirty="0" smtClean="0">
                <a:latin typeface="Cambria" pitchFamily="18" charset="0"/>
              </a:rPr>
              <a:t>Availability of adequate natural light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5368" y="630596"/>
            <a:ext cx="5265175" cy="7262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IN" b="1" dirty="0">
                <a:latin typeface="Cambria" pitchFamily="18" charset="0"/>
              </a:rPr>
              <a:t>Large ruminant </a:t>
            </a:r>
            <a:r>
              <a:rPr lang="en-IN" b="1" dirty="0" smtClean="0">
                <a:latin typeface="Cambria" pitchFamily="18" charset="0"/>
              </a:rPr>
              <a:t>housing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0" y="3283791"/>
            <a:ext cx="2141035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1" y="5079378"/>
            <a:ext cx="2141035" cy="1573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40" y="1693905"/>
            <a:ext cx="2141035" cy="1502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497" y="424118"/>
            <a:ext cx="3937819" cy="6820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latin typeface="Cambria" pitchFamily="18" charset="0"/>
              </a:rPr>
              <a:t>Calf housing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845" y="1460090"/>
            <a:ext cx="10088767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IN" sz="2200" b="1" dirty="0" smtClean="0">
                <a:latin typeface="Cambria" pitchFamily="18" charset="0"/>
              </a:rPr>
              <a:t>Should be in two </a:t>
            </a:r>
            <a:r>
              <a:rPr lang="en-IN" sz="2200" b="1" dirty="0">
                <a:latin typeface="Cambria" pitchFamily="18" charset="0"/>
              </a:rPr>
              <a:t>units </a:t>
            </a:r>
            <a:endParaRPr lang="en-IN" sz="2200" b="1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One </a:t>
            </a:r>
            <a:r>
              <a:rPr lang="en-IN" sz="2200" dirty="0">
                <a:latin typeface="Cambria" pitchFamily="18" charset="0"/>
              </a:rPr>
              <a:t>for very young </a:t>
            </a:r>
            <a:r>
              <a:rPr lang="en-IN" sz="2200" dirty="0" smtClean="0">
                <a:latin typeface="Cambria" pitchFamily="18" charset="0"/>
              </a:rPr>
              <a:t>&amp; another </a:t>
            </a:r>
            <a:r>
              <a:rPr lang="en-IN" sz="2200" dirty="0">
                <a:latin typeface="Cambria" pitchFamily="18" charset="0"/>
              </a:rPr>
              <a:t>for the older </a:t>
            </a:r>
            <a:r>
              <a:rPr lang="en-IN" sz="2200" dirty="0" smtClean="0">
                <a:latin typeface="Cambria" pitchFamily="18" charset="0"/>
              </a:rPr>
              <a:t>ones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latin typeface="Cambria" pitchFamily="18" charset="0"/>
              </a:rPr>
              <a:t>It </a:t>
            </a:r>
            <a:r>
              <a:rPr lang="en-IN" sz="2200" dirty="0">
                <a:latin typeface="Cambria" pitchFamily="18" charset="0"/>
              </a:rPr>
              <a:t>will facilitate disinfection </a:t>
            </a:r>
            <a:r>
              <a:rPr lang="en-IN" sz="2200" dirty="0" smtClean="0">
                <a:latin typeface="Cambria" pitchFamily="18" charset="0"/>
              </a:rPr>
              <a:t>&amp; </a:t>
            </a:r>
            <a:r>
              <a:rPr lang="en-IN" sz="2200" dirty="0">
                <a:latin typeface="Cambria" pitchFamily="18" charset="0"/>
              </a:rPr>
              <a:t>adequate </a:t>
            </a:r>
            <a:r>
              <a:rPr lang="en-IN" sz="2200" dirty="0" smtClean="0">
                <a:latin typeface="Cambria" pitchFamily="18" charset="0"/>
              </a:rPr>
              <a:t>rest</a:t>
            </a:r>
          </a:p>
          <a:p>
            <a:pPr algn="just"/>
            <a:r>
              <a:rPr lang="en-IN" sz="2200" dirty="0" smtClean="0">
                <a:latin typeface="Cambria" pitchFamily="18" charset="0"/>
              </a:rPr>
              <a:t>Individual </a:t>
            </a:r>
            <a:r>
              <a:rPr lang="en-IN" sz="2200" dirty="0">
                <a:latin typeface="Cambria" pitchFamily="18" charset="0"/>
              </a:rPr>
              <a:t>pens with solid partitions are preferred for calves bought from outside so as to prevent the risk of </a:t>
            </a:r>
            <a:r>
              <a:rPr lang="en-IN" sz="2200" dirty="0" smtClean="0">
                <a:latin typeface="Cambria" pitchFamily="18" charset="0"/>
              </a:rPr>
              <a:t>disease </a:t>
            </a:r>
          </a:p>
          <a:p>
            <a:pPr algn="just"/>
            <a:r>
              <a:rPr lang="en-IN" sz="2200" b="1" dirty="0" smtClean="0">
                <a:latin typeface="Cambria" pitchFamily="18" charset="0"/>
              </a:rPr>
              <a:t>Roof lighting: </a:t>
            </a:r>
            <a:r>
              <a:rPr lang="en-IN" sz="2200" dirty="0" smtClean="0">
                <a:latin typeface="Cambria" pitchFamily="18" charset="0"/>
              </a:rPr>
              <a:t>light </a:t>
            </a:r>
            <a:r>
              <a:rPr lang="en-IN" sz="2200" dirty="0">
                <a:latin typeface="Cambria" pitchFamily="18" charset="0"/>
              </a:rPr>
              <a:t>emitting through a double thickness glass or artificial lighting can be </a:t>
            </a:r>
            <a:r>
              <a:rPr lang="en-IN" sz="2200" dirty="0" smtClean="0">
                <a:latin typeface="Cambria" pitchFamily="18" charset="0"/>
              </a:rPr>
              <a:t>provided</a:t>
            </a:r>
            <a:endParaRPr lang="en-IN" sz="2200" dirty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endParaRPr lang="en-US" sz="22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93" y="4059044"/>
            <a:ext cx="3425398" cy="22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9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381" y="365126"/>
            <a:ext cx="5855110" cy="6273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latin typeface="Cambria" pitchFamily="18" charset="0"/>
              </a:rPr>
              <a:t>Sheep housing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387" y="1095470"/>
            <a:ext cx="10382865" cy="56064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sz="2200" dirty="0" smtClean="0">
                <a:latin typeface="Cambria" pitchFamily="18" charset="0"/>
              </a:rPr>
              <a:t>Building </a:t>
            </a:r>
            <a:r>
              <a:rPr lang="en-IN" sz="2200" dirty="0">
                <a:latin typeface="Cambria" pitchFamily="18" charset="0"/>
              </a:rPr>
              <a:t>with generous air space, i.e., climatic </a:t>
            </a:r>
            <a:r>
              <a:rPr lang="en-IN" sz="2200" dirty="0" smtClean="0">
                <a:latin typeface="Cambria" pitchFamily="18" charset="0"/>
              </a:rPr>
              <a:t>housing</a:t>
            </a:r>
          </a:p>
          <a:p>
            <a:pPr algn="just"/>
            <a:r>
              <a:rPr lang="en-IN" sz="2200" dirty="0" smtClean="0">
                <a:latin typeface="Cambria" pitchFamily="18" charset="0"/>
              </a:rPr>
              <a:t>Sheep </a:t>
            </a:r>
            <a:r>
              <a:rPr lang="en-IN" sz="2200" dirty="0">
                <a:latin typeface="Cambria" pitchFamily="18" charset="0"/>
              </a:rPr>
              <a:t>require a cover to protect from </a:t>
            </a:r>
            <a:r>
              <a:rPr lang="en-IN" sz="2200" dirty="0" smtClean="0">
                <a:latin typeface="Cambria" pitchFamily="18" charset="0"/>
              </a:rPr>
              <a:t>elements</a:t>
            </a:r>
            <a:endParaRPr lang="en-IN" sz="2200" dirty="0">
              <a:latin typeface="Cambria" pitchFamily="18" charset="0"/>
            </a:endParaRPr>
          </a:p>
          <a:p>
            <a:pPr algn="just"/>
            <a:r>
              <a:rPr lang="en-IN" sz="2200" dirty="0" smtClean="0">
                <a:latin typeface="Cambria" pitchFamily="18" charset="0"/>
              </a:rPr>
              <a:t>Sheep </a:t>
            </a:r>
            <a:r>
              <a:rPr lang="en-IN" sz="2200" dirty="0">
                <a:latin typeface="Cambria" pitchFamily="18" charset="0"/>
              </a:rPr>
              <a:t>fleece provides </a:t>
            </a:r>
            <a:r>
              <a:rPr lang="en-IN" sz="2200" b="1" dirty="0">
                <a:latin typeface="Cambria" pitchFamily="18" charset="0"/>
              </a:rPr>
              <a:t>excellent </a:t>
            </a:r>
            <a:r>
              <a:rPr lang="en-IN" sz="2200" b="1" dirty="0" smtClean="0">
                <a:latin typeface="Cambria" pitchFamily="18" charset="0"/>
              </a:rPr>
              <a:t>thermos-insulation</a:t>
            </a:r>
          </a:p>
          <a:p>
            <a:pPr algn="just"/>
            <a:r>
              <a:rPr lang="en-IN" sz="2200" dirty="0" smtClean="0">
                <a:latin typeface="Cambria" pitchFamily="18" charset="0"/>
              </a:rPr>
              <a:t>Shearing </a:t>
            </a:r>
            <a:r>
              <a:rPr lang="en-IN" sz="2200" dirty="0">
                <a:latin typeface="Cambria" pitchFamily="18" charset="0"/>
              </a:rPr>
              <a:t>the ewes necessitates good quality housing so as to minimize the risk of suffering from cold </a:t>
            </a:r>
            <a:r>
              <a:rPr lang="en-IN" sz="2200" dirty="0" smtClean="0">
                <a:latin typeface="Cambria" pitchFamily="18" charset="0"/>
              </a:rPr>
              <a:t>&amp; draught</a:t>
            </a:r>
          </a:p>
          <a:p>
            <a:pPr algn="just"/>
            <a:r>
              <a:rPr lang="en-IN" sz="2200" dirty="0" smtClean="0">
                <a:latin typeface="Cambria" pitchFamily="18" charset="0"/>
              </a:rPr>
              <a:t>Huddling </a:t>
            </a:r>
            <a:r>
              <a:rPr lang="en-IN" sz="2200" dirty="0">
                <a:latin typeface="Cambria" pitchFamily="18" charset="0"/>
              </a:rPr>
              <a:t>of sheep together in the absence of fleece increases the danger of respiratory and skin diseases in adults and enteric diseased in </a:t>
            </a:r>
            <a:r>
              <a:rPr lang="en-IN" sz="2200" dirty="0" smtClean="0">
                <a:latin typeface="Cambria" pitchFamily="18" charset="0"/>
              </a:rPr>
              <a:t>lambs</a:t>
            </a:r>
            <a:endParaRPr lang="en-IN" sz="2200" dirty="0">
              <a:latin typeface="Cambria" pitchFamily="18" charset="0"/>
            </a:endParaRPr>
          </a:p>
          <a:p>
            <a:pPr algn="just"/>
            <a:r>
              <a:rPr lang="en-IN" sz="2200" dirty="0" smtClean="0">
                <a:latin typeface="Cambria" pitchFamily="18" charset="0"/>
              </a:rPr>
              <a:t>Adults </a:t>
            </a:r>
            <a:r>
              <a:rPr lang="en-IN" sz="2200" dirty="0">
                <a:latin typeface="Cambria" pitchFamily="18" charset="0"/>
              </a:rPr>
              <a:t>sheep can withstand in temperature range of – 7 to </a:t>
            </a:r>
            <a:r>
              <a:rPr lang="en-IN" sz="2200" dirty="0" smtClean="0">
                <a:latin typeface="Cambria" pitchFamily="18" charset="0"/>
              </a:rPr>
              <a:t>30</a:t>
            </a:r>
            <a:r>
              <a:rPr lang="en-IN" sz="2200" baseline="30000" dirty="0" smtClean="0">
                <a:latin typeface="Cambria" pitchFamily="18" charset="0"/>
              </a:rPr>
              <a:t>0</a:t>
            </a:r>
            <a:r>
              <a:rPr lang="en-IN" sz="2200" dirty="0" smtClean="0">
                <a:latin typeface="Cambria" pitchFamily="18" charset="0"/>
              </a:rPr>
              <a:t>C</a:t>
            </a:r>
            <a:endParaRPr lang="en-US" sz="2200" dirty="0">
              <a:latin typeface="Cambria" pitchFamily="18" charset="0"/>
            </a:endParaRPr>
          </a:p>
          <a:p>
            <a:pPr algn="just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66" y="4705815"/>
            <a:ext cx="3652445" cy="17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48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077" y="365126"/>
            <a:ext cx="5442156" cy="630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b="1" dirty="0" smtClean="0">
                <a:latin typeface="Cambria" pitchFamily="18" charset="0"/>
              </a:rPr>
              <a:t>Poultry housing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97" y="1288805"/>
            <a:ext cx="11543169" cy="5271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b="1" dirty="0" smtClean="0">
                <a:latin typeface="Cambria" pitchFamily="18" charset="0"/>
              </a:rPr>
              <a:t>The </a:t>
            </a:r>
            <a:r>
              <a:rPr lang="en-IN" b="1" dirty="0">
                <a:latin typeface="Cambria" pitchFamily="18" charset="0"/>
              </a:rPr>
              <a:t>problem of sanitation in poultry houses is tackled from different angles, </a:t>
            </a:r>
            <a:endParaRPr lang="en-IN" b="1" dirty="0" smtClean="0">
              <a:latin typeface="Cambria" pitchFamily="18" charset="0"/>
            </a:endParaRPr>
          </a:p>
          <a:p>
            <a:pPr marL="400050" lvl="1" indent="0" algn="just">
              <a:buNone/>
            </a:pPr>
            <a:r>
              <a:rPr lang="en-IN" sz="2000" b="1" dirty="0" smtClean="0">
                <a:latin typeface="Cambria" pitchFamily="18" charset="0"/>
              </a:rPr>
              <a:t>viz</a:t>
            </a:r>
            <a:r>
              <a:rPr lang="en-IN" sz="2000" b="1" dirty="0">
                <a:latin typeface="Cambria" pitchFamily="18" charset="0"/>
              </a:rPr>
              <a:t>., temperature </a:t>
            </a:r>
            <a:r>
              <a:rPr lang="en-IN" sz="2000" b="1" dirty="0" smtClean="0">
                <a:latin typeface="Cambria" pitchFamily="18" charset="0"/>
              </a:rPr>
              <a:t>&amp; </a:t>
            </a:r>
            <a:r>
              <a:rPr lang="en-IN" sz="2000" b="1" dirty="0">
                <a:latin typeface="Cambria" pitchFamily="18" charset="0"/>
              </a:rPr>
              <a:t>humidity requirement, </a:t>
            </a:r>
            <a:r>
              <a:rPr lang="en-IN" sz="2000" b="1" dirty="0">
                <a:latin typeface="Cambria" pitchFamily="18" charset="0"/>
              </a:rPr>
              <a:t> </a:t>
            </a:r>
            <a:r>
              <a:rPr lang="en-IN" sz="2000" b="1" dirty="0" smtClean="0">
                <a:latin typeface="Cambria" pitchFamily="18" charset="0"/>
              </a:rPr>
              <a:t>P</a:t>
            </a:r>
            <a:r>
              <a:rPr lang="en-IN" sz="2000" b="1" dirty="0" smtClean="0">
                <a:latin typeface="Cambria" pitchFamily="18" charset="0"/>
              </a:rPr>
              <a:t>rovisions </a:t>
            </a:r>
            <a:r>
              <a:rPr lang="en-IN" sz="2000" b="1" dirty="0">
                <a:latin typeface="Cambria" pitchFamily="18" charset="0"/>
              </a:rPr>
              <a:t>of lighting </a:t>
            </a:r>
            <a:r>
              <a:rPr lang="en-IN" sz="2000" b="1" dirty="0" smtClean="0">
                <a:latin typeface="Cambria" pitchFamily="18" charset="0"/>
              </a:rPr>
              <a:t>&amp; watering </a:t>
            </a:r>
          </a:p>
          <a:p>
            <a:pPr marL="0" indent="0" algn="just">
              <a:buNone/>
            </a:pPr>
            <a:r>
              <a:rPr lang="en-IN" sz="2000" b="1" dirty="0" smtClean="0">
                <a:solidFill>
                  <a:srgbClr val="FF0000"/>
                </a:solidFill>
                <a:latin typeface="Cambria" pitchFamily="18" charset="0"/>
              </a:rPr>
              <a:t>Temperature: </a:t>
            </a:r>
          </a:p>
          <a:p>
            <a:pPr algn="just"/>
            <a:r>
              <a:rPr lang="en-IN" b="1" dirty="0" smtClean="0">
                <a:latin typeface="Cambria" pitchFamily="18" charset="0"/>
              </a:rPr>
              <a:t>Brooder temperature: 35</a:t>
            </a:r>
            <a:r>
              <a:rPr lang="en-IN" b="1" baseline="30000" dirty="0" smtClean="0">
                <a:latin typeface="Cambria" pitchFamily="18" charset="0"/>
              </a:rPr>
              <a:t>0</a:t>
            </a:r>
            <a:r>
              <a:rPr lang="en-IN" b="1" dirty="0">
                <a:latin typeface="Cambria" pitchFamily="18" charset="0"/>
              </a:rPr>
              <a:t>C (</a:t>
            </a:r>
            <a:r>
              <a:rPr lang="en-IN" b="1" dirty="0" smtClean="0">
                <a:latin typeface="Cambria" pitchFamily="18" charset="0"/>
              </a:rPr>
              <a:t>optimum for one </a:t>
            </a:r>
            <a:r>
              <a:rPr lang="en-IN" b="1" dirty="0">
                <a:latin typeface="Cambria" pitchFamily="18" charset="0"/>
              </a:rPr>
              <a:t>day old </a:t>
            </a:r>
            <a:r>
              <a:rPr lang="en-IN" b="1" dirty="0" smtClean="0">
                <a:latin typeface="Cambria" pitchFamily="18" charset="0"/>
              </a:rPr>
              <a:t>chicks)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r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eduction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of 0.5</a:t>
            </a:r>
            <a:r>
              <a:rPr lang="en-IN" sz="2000" baseline="30000" dirty="0">
                <a:solidFill>
                  <a:srgbClr val="00B0F0"/>
                </a:solidFill>
                <a:latin typeface="Cambria" pitchFamily="18" charset="0"/>
              </a:rPr>
              <a:t>0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C daily until a level of 18-21</a:t>
            </a:r>
            <a:r>
              <a:rPr lang="en-IN" sz="2000" baseline="30000" dirty="0">
                <a:solidFill>
                  <a:srgbClr val="00B0F0"/>
                </a:solidFill>
                <a:latin typeface="Cambria" pitchFamily="18" charset="0"/>
              </a:rPr>
              <a:t>0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C is 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reached</a:t>
            </a:r>
            <a:endParaRPr lang="en-IN" sz="2000" dirty="0">
              <a:solidFill>
                <a:srgbClr val="00B0F0"/>
              </a:solidFill>
              <a:latin typeface="Cambria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The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change should be steady with reduction uneven air 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temperatures </a:t>
            </a:r>
            <a:endParaRPr lang="en-IN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just"/>
            <a:r>
              <a:rPr lang="en-IN" b="1" dirty="0" smtClean="0">
                <a:latin typeface="Cambria" pitchFamily="18" charset="0"/>
              </a:rPr>
              <a:t>B</a:t>
            </a:r>
            <a:r>
              <a:rPr lang="en-IN" b="1" dirty="0" smtClean="0">
                <a:latin typeface="Cambria" pitchFamily="18" charset="0"/>
              </a:rPr>
              <a:t>roilers house temperature: 18-21</a:t>
            </a:r>
            <a:r>
              <a:rPr lang="en-IN" b="1" baseline="30000" dirty="0" smtClean="0">
                <a:latin typeface="Cambria" pitchFamily="18" charset="0"/>
              </a:rPr>
              <a:t>0</a:t>
            </a:r>
            <a:r>
              <a:rPr lang="en-IN" b="1" dirty="0" smtClean="0">
                <a:latin typeface="Cambria" pitchFamily="18" charset="0"/>
              </a:rPr>
              <a:t>C </a:t>
            </a:r>
            <a:r>
              <a:rPr lang="en-IN" b="1" dirty="0">
                <a:latin typeface="Cambria" pitchFamily="18" charset="0"/>
              </a:rPr>
              <a:t>or slightly lower (13 to 16</a:t>
            </a:r>
            <a:r>
              <a:rPr lang="en-IN" b="1" baseline="30000" dirty="0">
                <a:latin typeface="Cambria" pitchFamily="18" charset="0"/>
              </a:rPr>
              <a:t>0</a:t>
            </a:r>
            <a:r>
              <a:rPr lang="en-IN" b="1" dirty="0">
                <a:latin typeface="Cambria" pitchFamily="18" charset="0"/>
              </a:rPr>
              <a:t>C) would be </a:t>
            </a:r>
            <a:r>
              <a:rPr lang="en-IN" b="1" dirty="0" smtClean="0">
                <a:latin typeface="Cambria" pitchFamily="18" charset="0"/>
              </a:rPr>
              <a:t>ideal</a:t>
            </a:r>
            <a:endParaRPr lang="en-IN" b="1" dirty="0" smtClean="0">
              <a:latin typeface="Cambria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This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can be achieved by increasing ventilation 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&amp;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by use of fans for affecting enhanced air 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velocity</a:t>
            </a:r>
            <a:endParaRPr lang="en-IN" sz="2000" dirty="0">
              <a:solidFill>
                <a:srgbClr val="00B0F0"/>
              </a:solidFill>
              <a:latin typeface="Cambria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For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intensively kept layers, the optimum temperature for productivity and health is about  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21</a:t>
            </a:r>
            <a:r>
              <a:rPr lang="en-IN" sz="2000" baseline="30000" dirty="0" smtClean="0">
                <a:solidFill>
                  <a:srgbClr val="00B0F0"/>
                </a:solidFill>
                <a:latin typeface="Cambria" pitchFamily="18" charset="0"/>
              </a:rPr>
              <a:t>0</a:t>
            </a:r>
            <a:r>
              <a:rPr lang="en-IN" sz="2000" dirty="0" smtClean="0">
                <a:solidFill>
                  <a:srgbClr val="00B0F0"/>
                </a:solidFill>
                <a:latin typeface="Cambria" pitchFamily="18" charset="0"/>
              </a:rPr>
              <a:t>C </a:t>
            </a:r>
            <a:endParaRPr lang="en-IN" sz="2000" dirty="0">
              <a:solidFill>
                <a:srgbClr val="00B0F0"/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Cambria" pitchFamily="18" charset="0"/>
              </a:rPr>
              <a:t>Relative </a:t>
            </a:r>
            <a:r>
              <a:rPr lang="en-US" sz="2000" b="1" dirty="0" smtClean="0">
                <a:solidFill>
                  <a:srgbClr val="FF0000"/>
                </a:solidFill>
                <a:latin typeface="Cambria" pitchFamily="18" charset="0"/>
              </a:rPr>
              <a:t>Humidity: </a:t>
            </a:r>
            <a:endParaRPr lang="en-IN" sz="2000" b="1" dirty="0">
              <a:solidFill>
                <a:srgbClr val="FF0000"/>
              </a:solidFill>
              <a:latin typeface="Cambria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Maximum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of 75% is acceptable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B0F0"/>
                </a:solidFill>
                <a:latin typeface="Cambria" pitchFamily="18" charset="0"/>
              </a:rPr>
              <a:t>Below 50% (critically if less than 30%): </a:t>
            </a:r>
            <a:r>
              <a:rPr lang="en-IN" sz="2000" dirty="0">
                <a:solidFill>
                  <a:srgbClr val="00B0F0"/>
                </a:solidFill>
                <a:latin typeface="Cambria" pitchFamily="18" charset="0"/>
              </a:rPr>
              <a:t>aggravate infections and disseminate contagions</a:t>
            </a:r>
            <a:endParaRPr lang="en-US" sz="2000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107" y="1123097"/>
            <a:ext cx="10515600" cy="53000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IN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Proper l</a:t>
            </a:r>
            <a:r>
              <a:rPr lang="en-IN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ighting: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IN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evelopment </a:t>
            </a:r>
            <a:r>
              <a:rPr lang="en-IN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reproductive organs </a:t>
            </a:r>
            <a:r>
              <a:rPr lang="en-IN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egg </a:t>
            </a:r>
            <a:r>
              <a:rPr lang="en-IN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production</a:t>
            </a:r>
            <a:endParaRPr lang="en-IN" sz="20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A maximum of </a:t>
            </a:r>
            <a:r>
              <a:rPr lang="en-IN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hours/day </a:t>
            </a:r>
            <a:r>
              <a:rPr lang="en-I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of lighting is 49 weeks onwards in case of </a:t>
            </a:r>
            <a:r>
              <a:rPr lang="en-IN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layers</a:t>
            </a:r>
            <a:endParaRPr lang="en-IN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lighting system with dimming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device: provide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sufficient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even intensity of light to each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bird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It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can be produced by suspending an ordinary bulb with a reflector at a height of </a:t>
            </a:r>
            <a:r>
              <a:rPr lang="en-IN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 meter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at the </a:t>
            </a:r>
            <a:r>
              <a:rPr lang="en-IN" sz="2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center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of the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house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reflector would keep the bulb dust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free</a:t>
            </a:r>
            <a:endParaRPr lang="en-US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18" y="3773099"/>
            <a:ext cx="2644697" cy="218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742" y="1243362"/>
            <a:ext cx="9753871" cy="11206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Animal houses and sanitation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843" y="3357329"/>
            <a:ext cx="2857500" cy="1904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02" y="3414478"/>
            <a:ext cx="2516730" cy="1847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87" y="3357329"/>
            <a:ext cx="2738946" cy="19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9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198" y="1268730"/>
            <a:ext cx="10939346" cy="54610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word “sanitation” means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the science of safeguarding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health</a:t>
            </a: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Environmental sanitation: </a:t>
            </a:r>
            <a:endParaRPr lang="en-IN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“It embraces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the control of all those factors in man’s (in our context animals) physical environment which exercise a deleterious effect on the physical development (to productivity), health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survival”                                                                       </a:t>
            </a:r>
            <a:r>
              <a:rPr lang="en-IN" sz="16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(World Health Organization)</a:t>
            </a:r>
          </a:p>
          <a:p>
            <a:pPr marL="0" indent="0" algn="just">
              <a:buNone/>
            </a:pPr>
            <a:endParaRPr lang="en-IN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environment </a:t>
            </a:r>
            <a:endParaRPr lang="en-IN" sz="22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The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non-living objects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physical factors affecting the animals, </a:t>
            </a:r>
            <a:endParaRPr lang="en-IN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IN" sz="22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viz</a:t>
            </a:r>
            <a:r>
              <a:rPr lang="en-IN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., air, ventilation, lighting, noise, climate </a:t>
            </a:r>
            <a:r>
              <a:rPr lang="en-IN" sz="22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water </a:t>
            </a:r>
          </a:p>
          <a:p>
            <a:pPr marL="0" indent="0" algn="just">
              <a:buNone/>
            </a:pPr>
            <a:endParaRPr lang="en-IN" sz="2200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fact, the term sanitation covers the whole field of controlling the environment of animals with a view to prevent disease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promote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health </a:t>
            </a:r>
          </a:p>
          <a:p>
            <a:pPr algn="just"/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39693" y="529125"/>
            <a:ext cx="4204009" cy="5575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  <a:endParaRPr lang="en-I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utoShape 2" descr="Image result for Sanitation Worker Female"/>
          <p:cNvSpPr>
            <a:spLocks noChangeAspect="1" noChangeArrowheads="1"/>
          </p:cNvSpPr>
          <p:nvPr/>
        </p:nvSpPr>
        <p:spPr bwMode="auto">
          <a:xfrm>
            <a:off x="63500" y="-136525"/>
            <a:ext cx="16859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08" y="3519150"/>
            <a:ext cx="2219092" cy="16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4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47" y="624110"/>
            <a:ext cx="9874684" cy="1238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roblems in the </a:t>
            </a: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maintenance of sanitation in animal </a:t>
            </a:r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houses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424" y="2133600"/>
            <a:ext cx="10469557" cy="40500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lack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of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awareness</a:t>
            </a:r>
          </a:p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Poverty</a:t>
            </a:r>
          </a:p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Problems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of safe water supply </a:t>
            </a:r>
            <a:endParaRPr lang="en-IN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Disposal of excreta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25" y="2175185"/>
            <a:ext cx="2084582" cy="2084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11" y="4158615"/>
            <a:ext cx="2029523" cy="1642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07" y="4259767"/>
            <a:ext cx="2319826" cy="1655787"/>
          </a:xfrm>
          <a:prstGeom prst="rect">
            <a:avLst/>
          </a:prstGeom>
        </p:spPr>
      </p:pic>
      <p:sp>
        <p:nvSpPr>
          <p:cNvPr id="7" name="AutoShape 2" descr="Image result for Problem in water supply"/>
          <p:cNvSpPr>
            <a:spLocks noChangeAspect="1" noChangeArrowheads="1"/>
          </p:cNvSpPr>
          <p:nvPr/>
        </p:nvSpPr>
        <p:spPr bwMode="auto">
          <a:xfrm>
            <a:off x="63500" y="-136525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18" y="2390966"/>
            <a:ext cx="2016070" cy="166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20395"/>
              </p:ext>
            </p:extLst>
          </p:nvPr>
        </p:nvGraphicFramePr>
        <p:xfrm>
          <a:off x="1547951" y="1072748"/>
          <a:ext cx="10289132" cy="571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879">
                  <a:extLst>
                    <a:ext uri="{9D8B030D-6E8A-4147-A177-3AD203B41FA5}">
                      <a16:colId xmlns:a16="http://schemas.microsoft.com/office/drawing/2014/main" val="3505562978"/>
                    </a:ext>
                  </a:extLst>
                </a:gridCol>
                <a:gridCol w="4546253">
                  <a:extLst>
                    <a:ext uri="{9D8B030D-6E8A-4147-A177-3AD203B41FA5}">
                      <a16:colId xmlns:a16="http://schemas.microsoft.com/office/drawing/2014/main" val="299466634"/>
                    </a:ext>
                  </a:extLst>
                </a:gridCol>
              </a:tblGrid>
              <a:tr h="364407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Animal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Water requirement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05728"/>
                  </a:ext>
                </a:extLst>
              </a:tr>
              <a:tr h="241920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Dairy cows &amp; buffaloes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solidFill>
                          <a:srgbClr val="0070C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maintenance purpose: 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IN" sz="1800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Milk production</a:t>
                      </a:r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</a:t>
                      </a: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IN" sz="1800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285750" marR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washing &amp; cleansing of cow-sheds, animal themselves, utensils  an average of another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110 lit. water/ cow</a:t>
                      </a:r>
                    </a:p>
                    <a:p>
                      <a:pPr algn="just"/>
                      <a:endParaRPr lang="en-US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28 lit. /d 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Additional 3 lit. /each lit of milk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45-70 lit./cow</a:t>
                      </a:r>
                    </a:p>
                    <a:p>
                      <a:pPr algn="just"/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174259"/>
                  </a:ext>
                </a:extLst>
              </a:tr>
              <a:tr h="1014348">
                <a:tc>
                  <a:txBody>
                    <a:bodyPr/>
                    <a:lstStyle/>
                    <a:p>
                      <a:pPr algn="just"/>
                      <a:r>
                        <a:rPr lang="en-IN" sz="1800" b="1" kern="1200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A horse </a:t>
                      </a:r>
                    </a:p>
                    <a:p>
                      <a:pPr algn="just"/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Under average stable-feeding purposes</a:t>
                      </a:r>
                    </a:p>
                    <a:p>
                      <a:pPr algn="just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Washing and other general purpose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 lit. of water</a:t>
                      </a:r>
                      <a:endParaRPr lang="en-IN" sz="1800" b="1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 lit. of water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47436"/>
                  </a:ext>
                </a:extLst>
              </a:tr>
              <a:tr h="628976">
                <a:tc>
                  <a:txBody>
                    <a:bodyPr/>
                    <a:lstStyle/>
                    <a:p>
                      <a:pPr algn="just"/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Sheep and goats </a:t>
                      </a:r>
                    </a:p>
                    <a:p>
                      <a:pPr algn="just"/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average daily allowance 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IN" sz="18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 lit./d/</a:t>
                      </a:r>
                      <a:r>
                        <a:rPr lang="en-IN" sz="18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head </a:t>
                      </a:r>
                      <a:endParaRPr lang="en-I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58574"/>
                  </a:ext>
                </a:extLst>
              </a:tr>
              <a:tr h="628976">
                <a:tc>
                  <a:txBody>
                    <a:bodyPr/>
                    <a:lstStyle/>
                    <a:p>
                      <a:pPr algn="just"/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Pigs</a:t>
                      </a:r>
                    </a:p>
                    <a:p>
                      <a:pPr algn="just"/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 all purposes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dirty="0" smtClean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r>
                        <a:rPr lang="en-IN" sz="18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 lit. /d/head </a:t>
                      </a:r>
                      <a:endParaRPr lang="en-IN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310597"/>
                  </a:ext>
                </a:extLst>
              </a:tr>
              <a:tr h="628976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Hens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avg. </a:t>
                      </a:r>
                      <a:r>
                        <a:rPr lang="en-IN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hens </a:t>
                      </a:r>
                      <a:endParaRPr lang="en-IN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20-30 lit. /</a:t>
                      </a:r>
                      <a:r>
                        <a:rPr lang="en-IN" sz="1800" b="1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535877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38577" y="206577"/>
            <a:ext cx="9707880" cy="8001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Water requirements for animals /animal houses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9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659" y="510092"/>
            <a:ext cx="5832087" cy="8415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Objectives of sanitation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044" y="2163337"/>
            <a:ext cx="9452788" cy="281010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en-IN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IN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establish </a:t>
            </a:r>
            <a:r>
              <a:rPr lang="en-I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hygienic atmosphere </a:t>
            </a:r>
            <a:r>
              <a:rPr lang="en-IN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structures </a:t>
            </a:r>
            <a:endParaRPr lang="en-IN" sz="2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endParaRPr lang="en-IN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n-IN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create </a:t>
            </a:r>
            <a:r>
              <a:rPr lang="en-I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conditions for comfortable living of livestock (including poultry </a:t>
            </a:r>
            <a:r>
              <a:rPr lang="en-IN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ducks) so that they may remain healthy </a:t>
            </a:r>
            <a:r>
              <a:rPr lang="en-IN" sz="2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&amp; productive</a:t>
            </a: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1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908" y="510092"/>
            <a:ext cx="8040030" cy="6942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Requirements of livestock buildings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415" y="1360450"/>
            <a:ext cx="10747016" cy="4973444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rime important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in maintaining good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sanitation</a:t>
            </a:r>
          </a:p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Farm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livestock are </a:t>
            </a:r>
            <a:r>
              <a:rPr lang="en-IN" sz="2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homeotherms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: maintain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a thermal balance between the heat they produce or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gain or loose it from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the environment </a:t>
            </a:r>
            <a:endParaRPr lang="en-IN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heat produced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released by the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body: working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efficiency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production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IN" sz="22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mall </a:t>
            </a:r>
            <a:r>
              <a:rPr lang="en-IN" sz="22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amount of heat is </a:t>
            </a:r>
            <a:r>
              <a:rPr lang="en-IN" sz="22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lost: 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excretions 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&amp; secretions</a:t>
            </a:r>
            <a:endParaRPr lang="en-IN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2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heat losses: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adiation</a:t>
            </a:r>
            <a:r>
              <a:rPr lang="en-IN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IN" sz="2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Convection: </a:t>
            </a:r>
            <a:r>
              <a:rPr lang="en-IN" sz="18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 of air/surrounding, </a:t>
            </a:r>
            <a:r>
              <a:rPr lang="en-IN" sz="180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humidity, movement of </a:t>
            </a:r>
            <a:r>
              <a:rPr lang="en-IN" sz="1800" dirty="0" smtClean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Conduction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sz="2200" dirty="0" smtClean="0">
                <a:latin typeface="Cambria" panose="02040503050406030204" pitchFamily="18" charset="0"/>
                <a:ea typeface="Cambria" panose="02040503050406030204" pitchFamily="18" charset="0"/>
              </a:rPr>
              <a:t>Evaporation 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79" y="3278458"/>
            <a:ext cx="2442117" cy="23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668" y="1301517"/>
            <a:ext cx="10482147" cy="531115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egulation at extremes of temperatures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Thermo-comfortable zone: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optimum production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Allow animals to make their own zone: huddling or separation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Development of such zones depends: </a:t>
            </a:r>
            <a:r>
              <a:rPr lang="en-US" sz="200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age, sex, species, weight, feeding rate, acclimatization, husbandry system</a:t>
            </a:r>
            <a:endParaRPr lang="en-IN" sz="20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elative humidity </a:t>
            </a:r>
            <a:r>
              <a: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(30 </a:t>
            </a:r>
            <a:r>
              <a:rPr lang="en-I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90 </a:t>
            </a:r>
            <a:r>
              <a: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%):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Allows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the livestock to thrive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well</a:t>
            </a:r>
            <a:endParaRPr lang="en-IN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IN" sz="2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roper ventilation to maintain ventilation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 </a:t>
            </a:r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movement </a:t>
            </a:r>
            <a:endParaRPr lang="en-IN" sz="2000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IN" sz="20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Air </a:t>
            </a:r>
            <a:r>
              <a:rPr lang="en-I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above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below body temperature tend to reduce dissemination of body temperature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</a:t>
            </a: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compels animals through more exercise, more feed intake </a:t>
            </a:r>
            <a:r>
              <a:rPr lang="en-IN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&amp; sufferings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2616" y="312234"/>
            <a:ext cx="9489686" cy="7359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Factors effecting growth and productivity of animals</a:t>
            </a:r>
            <a:endParaRPr lang="en-I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48" y="3454787"/>
            <a:ext cx="3077914" cy="198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27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870" y="521243"/>
            <a:ext cx="6179575" cy="703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dirty="0" smtClean="0">
                <a:latin typeface="Cambria" panose="02040503050406030204" pitchFamily="18" charset="0"/>
                <a:ea typeface="Cambria" panose="02040503050406030204" pitchFamily="18" charset="0"/>
              </a:rPr>
              <a:t>Thermo-control in piggeries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93" y="1474839"/>
            <a:ext cx="10575050" cy="4598885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IN" sz="2200" b="1" dirty="0" smtClean="0">
                <a:latin typeface="Cambria" pitchFamily="18" charset="0"/>
              </a:rPr>
              <a:t>Pigs </a:t>
            </a:r>
            <a:r>
              <a:rPr lang="en-IN" sz="2200" b="1" dirty="0">
                <a:latin typeface="Cambria" pitchFamily="18" charset="0"/>
              </a:rPr>
              <a:t>regulate the </a:t>
            </a:r>
            <a:r>
              <a:rPr lang="en-IN" sz="2200" b="1" dirty="0" smtClean="0">
                <a:latin typeface="Cambria" pitchFamily="18" charset="0"/>
              </a:rPr>
              <a:t>production of heat at </a:t>
            </a:r>
            <a:r>
              <a:rPr lang="en-IN" sz="2200" b="1" dirty="0">
                <a:latin typeface="Cambria" pitchFamily="18" charset="0"/>
              </a:rPr>
              <a:t>some cost in terms of food </a:t>
            </a:r>
            <a:r>
              <a:rPr lang="en-IN" sz="2200" b="1" dirty="0" smtClean="0">
                <a:latin typeface="Cambria" pitchFamily="18" charset="0"/>
              </a:rPr>
              <a:t>energy </a:t>
            </a:r>
          </a:p>
          <a:p>
            <a:pPr algn="just"/>
            <a:endParaRPr lang="en-IN" sz="2200" b="1" dirty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Intensive </a:t>
            </a:r>
            <a:r>
              <a:rPr lang="en-IN" sz="2200" b="1" dirty="0">
                <a:solidFill>
                  <a:srgbClr val="FF0000"/>
                </a:solidFill>
                <a:latin typeface="Cambria" pitchFamily="18" charset="0"/>
              </a:rPr>
              <a:t>pig </a:t>
            </a: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houses: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solidFill>
                  <a:schemeClr val="tx1"/>
                </a:solidFill>
                <a:latin typeface="Cambria" pitchFamily="18" charset="0"/>
              </a:rPr>
              <a:t>Designed </a:t>
            </a:r>
            <a:r>
              <a:rPr lang="en-IN" sz="2200" dirty="0">
                <a:solidFill>
                  <a:schemeClr val="tx1"/>
                </a:solidFill>
                <a:latin typeface="Cambria" pitchFamily="18" charset="0"/>
              </a:rPr>
              <a:t>to ensure the best feed conversion efficiency by regulation of temperature </a:t>
            </a:r>
            <a:r>
              <a:rPr lang="en-IN" sz="2200" dirty="0" smtClean="0">
                <a:solidFill>
                  <a:schemeClr val="tx1"/>
                </a:solidFill>
                <a:latin typeface="Cambria" pitchFamily="18" charset="0"/>
              </a:rPr>
              <a:t>&amp; ventilation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IN" sz="2200" dirty="0" smtClean="0">
                <a:solidFill>
                  <a:schemeClr val="tx1"/>
                </a:solidFill>
                <a:latin typeface="Cambria" pitchFamily="18" charset="0"/>
              </a:rPr>
              <a:t>Optimal </a:t>
            </a:r>
            <a:r>
              <a:rPr lang="en-IN" sz="2200" dirty="0">
                <a:solidFill>
                  <a:schemeClr val="tx1"/>
                </a:solidFill>
                <a:latin typeface="Cambria" pitchFamily="18" charset="0"/>
              </a:rPr>
              <a:t>efficiency of </a:t>
            </a:r>
            <a:r>
              <a:rPr lang="en-IN" sz="2200" dirty="0" smtClean="0">
                <a:solidFill>
                  <a:schemeClr val="tx1"/>
                </a:solidFill>
                <a:latin typeface="Cambria" pitchFamily="18" charset="0"/>
              </a:rPr>
              <a:t>production increases</a:t>
            </a:r>
          </a:p>
          <a:p>
            <a:pPr algn="just"/>
            <a:r>
              <a:rPr lang="en-IN" sz="2200" dirty="0" smtClean="0">
                <a:solidFill>
                  <a:schemeClr val="tx1"/>
                </a:solidFill>
                <a:latin typeface="Cambria" pitchFamily="18" charset="0"/>
              </a:rPr>
              <a:t>The </a:t>
            </a:r>
            <a:r>
              <a:rPr lang="en-IN" sz="2200" dirty="0">
                <a:solidFill>
                  <a:schemeClr val="tx1"/>
                </a:solidFill>
                <a:latin typeface="Cambria" pitchFamily="18" charset="0"/>
              </a:rPr>
              <a:t>optimum temperature range for adult pigs </a:t>
            </a:r>
            <a:r>
              <a:rPr lang="en-IN" sz="2200" dirty="0" smtClean="0">
                <a:solidFill>
                  <a:schemeClr val="tx1"/>
                </a:solidFill>
                <a:latin typeface="Cambria" pitchFamily="18" charset="0"/>
              </a:rPr>
              <a:t>ranges: </a:t>
            </a:r>
            <a:r>
              <a:rPr lang="en-IN" sz="2200" b="1" dirty="0">
                <a:solidFill>
                  <a:srgbClr val="FF0000"/>
                </a:solidFill>
                <a:latin typeface="Cambria" pitchFamily="18" charset="0"/>
              </a:rPr>
              <a:t>4- </a:t>
            </a: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30</a:t>
            </a:r>
            <a:r>
              <a:rPr lang="en-IN" sz="2200" b="1" baseline="30000" dirty="0" smtClean="0">
                <a:solidFill>
                  <a:srgbClr val="FF0000"/>
                </a:solidFill>
                <a:latin typeface="Cambria" pitchFamily="18" charset="0"/>
              </a:rPr>
              <a:t>0</a:t>
            </a:r>
            <a:r>
              <a:rPr lang="en-IN" sz="2200" b="1" dirty="0" smtClean="0">
                <a:solidFill>
                  <a:srgbClr val="FF0000"/>
                </a:solidFill>
                <a:latin typeface="Cambria" pitchFamily="18" charset="0"/>
              </a:rPr>
              <a:t>C</a:t>
            </a:r>
            <a:endParaRPr lang="en-US" sz="2200" b="1" dirty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endParaRPr lang="en-US" sz="2200" b="1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19" y="3525643"/>
            <a:ext cx="2421054" cy="21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085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672</TotalTime>
  <Words>1259</Words>
  <Application>Microsoft Office PowerPoint</Application>
  <PresentationFormat>Widescreen</PresentationFormat>
  <Paragraphs>178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</vt:lpstr>
      <vt:lpstr>Century Gothic</vt:lpstr>
      <vt:lpstr>Times New Roman</vt:lpstr>
      <vt:lpstr>Wingdings</vt:lpstr>
      <vt:lpstr>Wingdings 3</vt:lpstr>
      <vt:lpstr>Wisp</vt:lpstr>
      <vt:lpstr>PowerPoint Presentation</vt:lpstr>
      <vt:lpstr>Animal houses and sanitation</vt:lpstr>
      <vt:lpstr>PowerPoint Presentation</vt:lpstr>
      <vt:lpstr>Problems in the maintenance of sanitation in animal houses</vt:lpstr>
      <vt:lpstr>Water requirements for animals /animal houses </vt:lpstr>
      <vt:lpstr>Objectives of sanitation</vt:lpstr>
      <vt:lpstr>Requirements of livestock buildings </vt:lpstr>
      <vt:lpstr>PowerPoint Presentation</vt:lpstr>
      <vt:lpstr>Thermo-control in piggeries</vt:lpstr>
      <vt:lpstr>Thermo-control in ruminant houses </vt:lpstr>
      <vt:lpstr>Large ruminant housing</vt:lpstr>
      <vt:lpstr>Large ruminant housing</vt:lpstr>
      <vt:lpstr>Large ruminant housing</vt:lpstr>
      <vt:lpstr>Large ruminant housing</vt:lpstr>
      <vt:lpstr>Calf housing</vt:lpstr>
      <vt:lpstr>Sheep housing</vt:lpstr>
      <vt:lpstr>Poultry housing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Epidemiology lab 1</cp:lastModifiedBy>
  <cp:revision>36</cp:revision>
  <dcterms:created xsi:type="dcterms:W3CDTF">2019-10-23T05:04:51Z</dcterms:created>
  <dcterms:modified xsi:type="dcterms:W3CDTF">2020-06-09T04:38:57Z</dcterms:modified>
</cp:coreProperties>
</file>