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6" r:id="rId4"/>
    <p:sldId id="281" r:id="rId5"/>
    <p:sldId id="283" r:id="rId6"/>
    <p:sldId id="287" r:id="rId7"/>
    <p:sldId id="288" r:id="rId8"/>
    <p:sldId id="289" r:id="rId9"/>
    <p:sldId id="291" r:id="rId10"/>
    <p:sldId id="292" r:id="rId11"/>
    <p:sldId id="27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03/06/2020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03/06/2020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03/06/2020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03/06/2020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03/06/2020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03/06/2020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03/06/2020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B22F07-8384-44D5-94AA-C172A11271EA}" type="datetimeFigureOut">
              <a:rPr lang="en-US" smtClean="0"/>
              <a:pPr/>
              <a:t>03/06/2020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B22F07-8384-44D5-94AA-C172A11271EA}" type="datetimeFigureOut">
              <a:rPr lang="en-US" smtClean="0"/>
              <a:pPr/>
              <a:t>03/06/2020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03/06/2020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03/06/2020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B22F07-8384-44D5-94AA-C172A11271EA}" type="datetimeFigureOut">
              <a:rPr lang="en-US" smtClean="0"/>
              <a:pPr/>
              <a:t>03/06/2020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E742CC-ECEF-43D7-B9C1-BCD643EF681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857232"/>
            <a:ext cx="7672414" cy="1928826"/>
          </a:xfrm>
        </p:spPr>
        <p:txBody>
          <a:bodyPr>
            <a:noAutofit/>
          </a:bodyPr>
          <a:lstStyle/>
          <a:p>
            <a:pPr algn="ctr"/>
            <a:r>
              <a:rPr lang="en-IN" sz="3600" b="1" dirty="0" smtClean="0">
                <a:solidFill>
                  <a:srgbClr val="FF0000"/>
                </a:solidFill>
                <a:latin typeface="Arial" pitchFamily="34" charset="0"/>
                <a:cs typeface="Arial" pitchFamily="34" charset="0"/>
              </a:rPr>
              <a:t>Application of Membrane Filtration in Utilization of Whey and skim milk in dairy Products</a:t>
            </a:r>
            <a:endParaRPr lang="en-IN" sz="3600" dirty="0">
              <a:latin typeface="Arial" pitchFamily="34" charset="0"/>
              <a:cs typeface="Arial" pitchFamily="34" charset="0"/>
            </a:endParaRPr>
          </a:p>
        </p:txBody>
      </p:sp>
      <p:sp>
        <p:nvSpPr>
          <p:cNvPr id="3" name="Subtitle 2"/>
          <p:cNvSpPr>
            <a:spLocks noGrp="1"/>
          </p:cNvSpPr>
          <p:nvPr>
            <p:ph type="subTitle" idx="1"/>
          </p:nvPr>
        </p:nvSpPr>
        <p:spPr>
          <a:xfrm>
            <a:off x="1432560" y="3643314"/>
            <a:ext cx="7406640" cy="2571768"/>
          </a:xfrm>
        </p:spPr>
        <p:txBody>
          <a:bodyPr>
            <a:normAutofit fontScale="92500" lnSpcReduction="10000"/>
          </a:bodyPr>
          <a:lstStyle/>
          <a:p>
            <a:pPr algn="ctr"/>
            <a:r>
              <a:rPr lang="en-IN" b="1" dirty="0" smtClean="0">
                <a:solidFill>
                  <a:srgbClr val="C00000"/>
                </a:solidFill>
                <a:latin typeface="Arial" pitchFamily="34" charset="0"/>
                <a:cs typeface="Arial" pitchFamily="34" charset="0"/>
              </a:rPr>
              <a:t>Dairy Process Engineering (DTE- 221)</a:t>
            </a:r>
          </a:p>
          <a:p>
            <a:pPr algn="ctr"/>
            <a:endParaRPr lang="en-IN" dirty="0" smtClean="0">
              <a:latin typeface="Arial" pitchFamily="34" charset="0"/>
              <a:cs typeface="Arial" pitchFamily="34" charset="0"/>
            </a:endParaRPr>
          </a:p>
          <a:p>
            <a:pPr algn="ctr"/>
            <a:r>
              <a:rPr lang="en-IN" b="1" dirty="0" smtClean="0">
                <a:solidFill>
                  <a:srgbClr val="002060"/>
                </a:solidFill>
                <a:latin typeface="Arial" pitchFamily="34" charset="0"/>
                <a:cs typeface="Arial" pitchFamily="34" charset="0"/>
              </a:rPr>
              <a:t>Dr. J. </a:t>
            </a:r>
            <a:r>
              <a:rPr lang="en-IN" b="1" dirty="0" err="1" smtClean="0">
                <a:solidFill>
                  <a:srgbClr val="002060"/>
                </a:solidFill>
                <a:latin typeface="Arial" pitchFamily="34" charset="0"/>
                <a:cs typeface="Arial" pitchFamily="34" charset="0"/>
              </a:rPr>
              <a:t>Badshah</a:t>
            </a:r>
            <a:endParaRPr lang="en-IN" b="1" dirty="0" smtClean="0">
              <a:solidFill>
                <a:srgbClr val="002060"/>
              </a:solidFill>
              <a:latin typeface="Arial" pitchFamily="34" charset="0"/>
              <a:cs typeface="Arial" pitchFamily="34" charset="0"/>
            </a:endParaRPr>
          </a:p>
          <a:p>
            <a:pPr algn="ctr"/>
            <a:r>
              <a:rPr lang="en-IN" b="1" dirty="0" smtClean="0">
                <a:solidFill>
                  <a:srgbClr val="002060"/>
                </a:solidFill>
                <a:latin typeface="Arial" pitchFamily="34" charset="0"/>
                <a:cs typeface="Arial" pitchFamily="34" charset="0"/>
              </a:rPr>
              <a:t>Head, Dairy Engineering, SGIDT, Patna</a:t>
            </a:r>
          </a:p>
          <a:p>
            <a:pPr algn="ctr"/>
            <a:r>
              <a:rPr lang="en-IN" b="1" dirty="0" smtClean="0">
                <a:solidFill>
                  <a:srgbClr val="002060"/>
                </a:solidFill>
                <a:latin typeface="Arial" pitchFamily="34" charset="0"/>
                <a:cs typeface="Arial" pitchFamily="34" charset="0"/>
              </a:rPr>
              <a:t>(Bihar Animal Sciences University, Patna</a:t>
            </a:r>
            <a:r>
              <a:rPr lang="en-IN" b="1" dirty="0" smtClean="0">
                <a:solidFill>
                  <a:srgbClr val="002060"/>
                </a:solidFill>
                <a:latin typeface="Arial" pitchFamily="34" charset="0"/>
                <a:cs typeface="Arial" pitchFamily="34" charset="0"/>
              </a:rPr>
              <a:t>)</a:t>
            </a:r>
          </a:p>
          <a:p>
            <a:pPr algn="ctr"/>
            <a:r>
              <a:rPr lang="en-IN" b="1" dirty="0" smtClean="0">
                <a:solidFill>
                  <a:srgbClr val="002060"/>
                </a:solidFill>
                <a:latin typeface="Arial" pitchFamily="34" charset="0"/>
                <a:cs typeface="Arial" pitchFamily="34" charset="0"/>
              </a:rPr>
              <a:t>ejazbadshah@gmail.com</a:t>
            </a:r>
            <a:endParaRPr lang="en-IN"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28"/>
            <a:ext cx="8219340" cy="796908"/>
          </a:xfrm>
        </p:spPr>
        <p:txBody>
          <a:bodyPr>
            <a:noAutofit/>
          </a:bodyPr>
          <a:lstStyle/>
          <a:p>
            <a:r>
              <a:rPr lang="en-US" sz="3200" b="1" dirty="0" smtClean="0"/>
              <a:t> </a:t>
            </a:r>
            <a:r>
              <a:rPr lang="en-US" sz="3200" b="1" dirty="0" smtClean="0"/>
              <a:t/>
            </a:r>
            <a:br>
              <a:rPr lang="en-US" sz="3200" b="1" dirty="0" smtClean="0"/>
            </a:br>
            <a:r>
              <a:rPr lang="en-US" sz="2800" b="1" dirty="0" smtClean="0">
                <a:solidFill>
                  <a:srgbClr val="FF0000"/>
                </a:solidFill>
              </a:rPr>
              <a:t>Ice </a:t>
            </a:r>
            <a:r>
              <a:rPr lang="en-US" sz="2800" b="1" dirty="0" smtClean="0">
                <a:solidFill>
                  <a:srgbClr val="FF0000"/>
                </a:solidFill>
              </a:rPr>
              <a:t>– </a:t>
            </a:r>
            <a:r>
              <a:rPr lang="en-US" sz="2800" b="1" dirty="0" smtClean="0">
                <a:solidFill>
                  <a:srgbClr val="FF0000"/>
                </a:solidFill>
              </a:rPr>
              <a:t>cream, Non Fat Dairy </a:t>
            </a:r>
            <a:r>
              <a:rPr lang="en-US" sz="2800" b="1" dirty="0" err="1" smtClean="0">
                <a:solidFill>
                  <a:srgbClr val="FF0000"/>
                </a:solidFill>
              </a:rPr>
              <a:t>Cofee</a:t>
            </a:r>
            <a:r>
              <a:rPr lang="en-US" sz="2800" b="1" dirty="0" smtClean="0">
                <a:solidFill>
                  <a:srgbClr val="FF0000"/>
                </a:solidFill>
              </a:rPr>
              <a:t> whitener and Whey Protein </a:t>
            </a:r>
            <a:r>
              <a:rPr lang="en-US" sz="2800" b="1" dirty="0" err="1" smtClean="0">
                <a:solidFill>
                  <a:srgbClr val="FF0000"/>
                </a:solidFill>
              </a:rPr>
              <a:t>Quarg</a:t>
            </a:r>
            <a:r>
              <a:rPr lang="en-US" sz="2800" dirty="0" smtClean="0"/>
              <a:t/>
            </a:r>
            <a:br>
              <a:rPr lang="en-US" sz="2800" dirty="0" smtClean="0"/>
            </a:br>
            <a:endParaRPr lang="en-US" sz="2800" dirty="0"/>
          </a:p>
        </p:txBody>
      </p:sp>
      <p:sp>
        <p:nvSpPr>
          <p:cNvPr id="3" name="Content Placeholder 2"/>
          <p:cNvSpPr>
            <a:spLocks noGrp="1"/>
          </p:cNvSpPr>
          <p:nvPr>
            <p:ph idx="1"/>
          </p:nvPr>
        </p:nvSpPr>
        <p:spPr>
          <a:xfrm>
            <a:off x="714348" y="1357298"/>
            <a:ext cx="8219340" cy="4891102"/>
          </a:xfrm>
          <a:ln>
            <a:solidFill>
              <a:schemeClr val="accent1"/>
            </a:solidFill>
          </a:ln>
        </p:spPr>
        <p:txBody>
          <a:bodyPr>
            <a:normAutofit fontScale="85000" lnSpcReduction="10000"/>
          </a:bodyPr>
          <a:lstStyle/>
          <a:p>
            <a:r>
              <a:rPr lang="en-US" sz="2400" b="1" dirty="0" smtClean="0"/>
              <a:t>Ice -Cream</a:t>
            </a:r>
            <a:endParaRPr lang="en-US" sz="2400" b="1" dirty="0" smtClean="0"/>
          </a:p>
          <a:p>
            <a:pPr algn="just"/>
            <a:r>
              <a:rPr lang="en-US" sz="2400" dirty="0" smtClean="0"/>
              <a:t>UF </a:t>
            </a:r>
            <a:r>
              <a:rPr lang="en-US" sz="2400" dirty="0" smtClean="0"/>
              <a:t>can be used to prepare ice cream by using UF skim milk or UF reconstituted skim milk. Ice cream doesn’t shows any change in viscosity, specific gravity and overrun but gives improved creamy body and texture.</a:t>
            </a:r>
            <a:r>
              <a:rPr lang="en-US" sz="2400" b="1" dirty="0" smtClean="0"/>
              <a:t/>
            </a:r>
            <a:br>
              <a:rPr lang="en-US" sz="2400" b="1" dirty="0" smtClean="0"/>
            </a:br>
            <a:r>
              <a:rPr lang="en-US" sz="2400" b="1" dirty="0" smtClean="0"/>
              <a:t/>
            </a:r>
            <a:br>
              <a:rPr lang="en-US" sz="2400" b="1" dirty="0" smtClean="0"/>
            </a:br>
            <a:endParaRPr lang="en-US" sz="2400" dirty="0" smtClean="0"/>
          </a:p>
          <a:p>
            <a:pPr>
              <a:buNone/>
            </a:pPr>
            <a:r>
              <a:rPr lang="en-US" sz="2400" b="1" dirty="0" smtClean="0"/>
              <a:t>Non </a:t>
            </a:r>
            <a:r>
              <a:rPr lang="en-US" sz="2400" b="1" dirty="0" smtClean="0"/>
              <a:t>– fat dairy coffee whiteners</a:t>
            </a:r>
            <a:endParaRPr lang="en-US" sz="2400" dirty="0" smtClean="0"/>
          </a:p>
          <a:p>
            <a:r>
              <a:rPr lang="en-US" sz="2400" dirty="0" err="1" smtClean="0"/>
              <a:t>Retentates</a:t>
            </a:r>
            <a:r>
              <a:rPr lang="en-US" sz="2400" dirty="0" smtClean="0"/>
              <a:t> </a:t>
            </a:r>
            <a:r>
              <a:rPr lang="en-US" sz="2400" dirty="0" smtClean="0"/>
              <a:t>obtained by UF of skim milk are freeze – dried. The product is comparable to commercial non – dairy coffee creamer and has acceptable </a:t>
            </a:r>
            <a:r>
              <a:rPr lang="en-US" sz="2400" dirty="0" err="1" smtClean="0"/>
              <a:t>dispersibility</a:t>
            </a:r>
            <a:r>
              <a:rPr lang="en-US" sz="2400" dirty="0" smtClean="0"/>
              <a:t>.</a:t>
            </a:r>
            <a:r>
              <a:rPr lang="en-US" sz="2400" b="1" dirty="0" smtClean="0"/>
              <a:t/>
            </a:r>
            <a:br>
              <a:rPr lang="en-US" sz="2400" b="1" dirty="0" smtClean="0"/>
            </a:br>
            <a:r>
              <a:rPr lang="en-US" sz="2400" b="1" dirty="0" smtClean="0"/>
              <a:t/>
            </a:r>
            <a:br>
              <a:rPr lang="en-US" sz="2400" b="1" dirty="0" smtClean="0"/>
            </a:br>
            <a:endParaRPr lang="en-US" sz="2400" dirty="0" smtClean="0"/>
          </a:p>
          <a:p>
            <a:pPr>
              <a:buNone/>
            </a:pPr>
            <a:r>
              <a:rPr lang="en-US" sz="2400" b="1" dirty="0" smtClean="0"/>
              <a:t>Whey </a:t>
            </a:r>
            <a:r>
              <a:rPr lang="en-US" sz="2400" b="1" dirty="0" smtClean="0"/>
              <a:t>protein </a:t>
            </a:r>
            <a:r>
              <a:rPr lang="en-US" sz="2400" b="1" dirty="0" err="1" smtClean="0"/>
              <a:t>quarg</a:t>
            </a:r>
            <a:endParaRPr lang="en-US" sz="2400" dirty="0" smtClean="0"/>
          </a:p>
          <a:p>
            <a:pPr algn="just"/>
            <a:r>
              <a:rPr lang="en-US" sz="2400" dirty="0" smtClean="0"/>
              <a:t>Concentrate </a:t>
            </a:r>
            <a:r>
              <a:rPr lang="en-US" sz="2400" dirty="0" smtClean="0"/>
              <a:t>obtained by UF of mixture of 80 % whey and 20 % skim milk is heated to obtain firm coagulum. It is also suitable for sweet desserts and puddings.</a:t>
            </a: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071678"/>
            <a:ext cx="3543315" cy="2571767"/>
          </a:xfrm>
          <a:prstGeom prst="rect">
            <a:avLst/>
          </a:prstGeom>
        </p:spPr>
        <p:txBody>
          <a:bodyPr wrap="none" fromWordArt="1">
            <a:prstTxWarp prst="textSlantUp">
              <a:avLst>
                <a:gd name="adj" fmla="val 55556"/>
              </a:avLst>
            </a:prstTxWarp>
          </a:bodyPr>
          <a:lstStyle/>
          <a:p>
            <a:pPr algn="ctr"/>
            <a:r>
              <a:rPr lang="en-US" sz="3200" kern="10" dirty="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11156"/>
          </a:xfrm>
        </p:spPr>
        <p:txBody>
          <a:bodyPr>
            <a:noAutofit/>
          </a:bodyPr>
          <a:lstStyle/>
          <a:p>
            <a:pPr algn="ctr"/>
            <a:r>
              <a:rPr lang="en-US" sz="3200" b="1" dirty="0" smtClean="0">
                <a:solidFill>
                  <a:srgbClr val="FF0000"/>
                </a:solidFill>
                <a:effectLst/>
                <a:latin typeface="Arial" pitchFamily="34" charset="0"/>
                <a:cs typeface="Arial" pitchFamily="34" charset="0"/>
              </a:rPr>
              <a:t>Utilization of Whey through UF</a:t>
            </a:r>
            <a:endParaRPr lang="en-US" sz="3200" b="1" dirty="0" smtClean="0">
              <a:solidFill>
                <a:srgbClr val="FF0000"/>
              </a:solidFill>
              <a:effectLst/>
              <a:latin typeface="Arial" pitchFamily="34" charset="0"/>
              <a:cs typeface="Arial" pitchFamily="34" charset="0"/>
            </a:endParaRPr>
          </a:p>
        </p:txBody>
      </p:sp>
      <p:sp>
        <p:nvSpPr>
          <p:cNvPr id="3" name="Content Placeholder 2"/>
          <p:cNvSpPr>
            <a:spLocks noGrp="1"/>
          </p:cNvSpPr>
          <p:nvPr>
            <p:ph idx="1"/>
          </p:nvPr>
        </p:nvSpPr>
        <p:spPr>
          <a:xfrm>
            <a:off x="357158" y="785794"/>
            <a:ext cx="8566905" cy="5715040"/>
          </a:xfrm>
        </p:spPr>
        <p:txBody>
          <a:bodyPr>
            <a:normAutofit/>
          </a:bodyPr>
          <a:lstStyle/>
          <a:p>
            <a:pPr>
              <a:buNone/>
            </a:pPr>
            <a:endParaRPr lang="en-US" sz="2400" dirty="0" smtClean="0"/>
          </a:p>
          <a:p>
            <a:pPr algn="just">
              <a:buFont typeface="Wingdings" pitchFamily="2" charset="2"/>
              <a:buChar char="Ø"/>
            </a:pPr>
            <a:r>
              <a:rPr lang="en-US" sz="2400" dirty="0" smtClean="0"/>
              <a:t>Applying membrane technology to whey processing allowed the production of refined proteins </a:t>
            </a:r>
            <a:r>
              <a:rPr lang="en-US" sz="2400" dirty="0" smtClean="0"/>
              <a:t>of </a:t>
            </a:r>
            <a:r>
              <a:rPr lang="en-US" sz="2400" dirty="0" smtClean="0"/>
              <a:t>commercial usage and thus transformed a waste byproduct from cheese production into a valuable product. </a:t>
            </a:r>
            <a:endParaRPr lang="en-US" sz="2400" dirty="0" smtClean="0"/>
          </a:p>
          <a:p>
            <a:pPr algn="just">
              <a:buNone/>
            </a:pPr>
            <a:endParaRPr lang="en-US" sz="2400" dirty="0" smtClean="0"/>
          </a:p>
          <a:p>
            <a:pPr algn="just">
              <a:buFont typeface="Wingdings" pitchFamily="2" charset="2"/>
              <a:buChar char="Ø"/>
            </a:pPr>
            <a:r>
              <a:rPr lang="en-US" sz="2400" dirty="0" smtClean="0"/>
              <a:t>Fractionation of whey into protein rich and lactose containing streams is one of the most successful industrial applications of UF. </a:t>
            </a:r>
            <a:endParaRPr lang="en-US" sz="2400" dirty="0" smtClean="0"/>
          </a:p>
          <a:p>
            <a:pPr algn="just">
              <a:buNone/>
            </a:pPr>
            <a:endParaRPr lang="en-US" sz="2400" dirty="0" smtClean="0"/>
          </a:p>
          <a:p>
            <a:pPr algn="just">
              <a:buFont typeface="Wingdings" pitchFamily="2" charset="2"/>
              <a:buChar char="Ø"/>
            </a:pPr>
            <a:r>
              <a:rPr lang="en-US" sz="2400" dirty="0" smtClean="0"/>
              <a:t>Protein </a:t>
            </a:r>
            <a:r>
              <a:rPr lang="en-US" sz="2400" dirty="0" smtClean="0"/>
              <a:t>content of raw whey can be increased from an initial value of 0.6 per cent to over 20 per cent in the UF step. When whey is concentrated about 20 times by UF, a dry matter content of 18-20 per cent is attainable. </a:t>
            </a:r>
            <a:endParaRPr lang="en-US" sz="2400" dirty="0" smtClean="0"/>
          </a:p>
          <a:p>
            <a:pPr algn="just">
              <a:buFont typeface="Wingdings" pitchFamily="2" charset="2"/>
              <a:buChar char="Ø"/>
            </a:pPr>
            <a:endParaRPr lang="en-IN" sz="2400" baseline="30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28604"/>
            <a:ext cx="7498080" cy="571504"/>
          </a:xfrm>
        </p:spPr>
        <p:txBody>
          <a:bodyPr>
            <a:normAutofit fontScale="90000"/>
          </a:bodyPr>
          <a:lstStyle/>
          <a:p>
            <a:r>
              <a:rPr lang="en-US" sz="3200" b="1" dirty="0" smtClean="0">
                <a:solidFill>
                  <a:srgbClr val="FF0000"/>
                </a:solidFill>
                <a:effectLst/>
                <a:latin typeface="Arial" pitchFamily="34" charset="0"/>
                <a:cs typeface="Arial" pitchFamily="34" charset="0"/>
              </a:rPr>
              <a:t>Utilization of Whey through UF</a:t>
            </a:r>
            <a:endParaRPr lang="en-US" sz="3200" dirty="0"/>
          </a:p>
        </p:txBody>
      </p:sp>
      <p:sp>
        <p:nvSpPr>
          <p:cNvPr id="3" name="Content Placeholder 2"/>
          <p:cNvSpPr>
            <a:spLocks noGrp="1"/>
          </p:cNvSpPr>
          <p:nvPr>
            <p:ph idx="1"/>
          </p:nvPr>
        </p:nvSpPr>
        <p:spPr>
          <a:xfrm>
            <a:off x="571472" y="1071546"/>
            <a:ext cx="8362216" cy="5176854"/>
          </a:xfrm>
        </p:spPr>
        <p:txBody>
          <a:bodyPr>
            <a:normAutofit/>
          </a:bodyPr>
          <a:lstStyle/>
          <a:p>
            <a:pPr algn="just">
              <a:buFont typeface="Wingdings" pitchFamily="2" charset="2"/>
              <a:buChar char="Ø"/>
            </a:pPr>
            <a:r>
              <a:rPr lang="en-US" sz="2400" dirty="0" smtClean="0"/>
              <a:t>It is suggested when UF of whey be carried out for </a:t>
            </a:r>
            <a:r>
              <a:rPr lang="en-US" sz="2400" dirty="0" err="1" smtClean="0"/>
              <a:t>deproteinization</a:t>
            </a:r>
            <a:r>
              <a:rPr lang="en-US" sz="2400" dirty="0" smtClean="0"/>
              <a:t> for lactose </a:t>
            </a:r>
            <a:r>
              <a:rPr lang="en-US" sz="2400" dirty="0" smtClean="0"/>
              <a:t>manufacture, whey protein </a:t>
            </a:r>
            <a:r>
              <a:rPr lang="en-US" sz="2400" dirty="0" smtClean="0"/>
              <a:t>concentrates (WPC) </a:t>
            </a:r>
            <a:r>
              <a:rPr lang="en-US" sz="2400" dirty="0" smtClean="0"/>
              <a:t> </a:t>
            </a:r>
            <a:r>
              <a:rPr lang="en-US" sz="2400" dirty="0" smtClean="0"/>
              <a:t>powders </a:t>
            </a:r>
            <a:r>
              <a:rPr lang="en-US" sz="2400" dirty="0" smtClean="0"/>
              <a:t>should be made </a:t>
            </a:r>
            <a:r>
              <a:rPr lang="en-US" sz="2400" dirty="0" smtClean="0"/>
              <a:t>by drying of </a:t>
            </a:r>
            <a:r>
              <a:rPr lang="en-US" sz="2400" dirty="0" err="1" smtClean="0"/>
              <a:t>retentate</a:t>
            </a:r>
            <a:r>
              <a:rPr lang="en-US" sz="2400" dirty="0" smtClean="0"/>
              <a:t> from </a:t>
            </a:r>
            <a:r>
              <a:rPr lang="en-US" sz="2400" dirty="0" err="1" smtClean="0"/>
              <a:t>ultrafiltration</a:t>
            </a:r>
            <a:r>
              <a:rPr lang="en-US" sz="2400" dirty="0" smtClean="0"/>
              <a:t> of whey. </a:t>
            </a:r>
            <a:endParaRPr lang="en-US" sz="2400" dirty="0" smtClean="0"/>
          </a:p>
          <a:p>
            <a:pPr algn="just">
              <a:buNone/>
            </a:pPr>
            <a:endParaRPr lang="en-US" sz="2400" dirty="0" smtClean="0"/>
          </a:p>
          <a:p>
            <a:pPr algn="just">
              <a:buFont typeface="Wingdings" pitchFamily="2" charset="2"/>
              <a:buChar char="Ø"/>
            </a:pPr>
            <a:r>
              <a:rPr lang="en-US" sz="2400" dirty="0" smtClean="0"/>
              <a:t>They are described in terms of protein </a:t>
            </a:r>
            <a:r>
              <a:rPr lang="en-US" sz="2400" dirty="0" smtClean="0"/>
              <a:t>content i.e. percent </a:t>
            </a:r>
            <a:r>
              <a:rPr lang="en-US" sz="2400" dirty="0" smtClean="0"/>
              <a:t>protein in dry </a:t>
            </a:r>
            <a:r>
              <a:rPr lang="en-US" sz="2400" dirty="0" smtClean="0"/>
              <a:t>matter ranging </a:t>
            </a:r>
            <a:r>
              <a:rPr lang="en-US" sz="2400" dirty="0" smtClean="0"/>
              <a:t>from 35 to 85 per cent. To make 35% protein product the liquid whey is concentrated to about 6-fold to an approximate total dry solids content of 9%.</a:t>
            </a:r>
            <a:br>
              <a:rPr lang="en-US" sz="2400" dirty="0" smtClean="0"/>
            </a:br>
            <a:endParaRPr lang="en-US" sz="2400" dirty="0" smtClean="0">
              <a:solidFill>
                <a:srgbClr val="002060"/>
              </a:solidFill>
            </a:endParaRP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505092" cy="511156"/>
          </a:xfrm>
        </p:spPr>
        <p:txBody>
          <a:bodyPr>
            <a:noAutofit/>
          </a:bodyPr>
          <a:lstStyle/>
          <a:p>
            <a:r>
              <a:rPr lang="en-US" sz="2800" b="1" dirty="0" smtClean="0">
                <a:solidFill>
                  <a:srgbClr val="FF0000"/>
                </a:solidFill>
              </a:rPr>
              <a:t>Milk protein standardization and fractionati</a:t>
            </a:r>
            <a:r>
              <a:rPr lang="en-US" sz="2800" b="1" dirty="0" smtClean="0"/>
              <a:t>on</a:t>
            </a:r>
            <a:endParaRPr lang="en-US" sz="2800" dirty="0" smtClean="0"/>
          </a:p>
        </p:txBody>
      </p:sp>
      <p:sp>
        <p:nvSpPr>
          <p:cNvPr id="3" name="Content Placeholder 2"/>
          <p:cNvSpPr>
            <a:spLocks noGrp="1"/>
          </p:cNvSpPr>
          <p:nvPr>
            <p:ph idx="1"/>
          </p:nvPr>
        </p:nvSpPr>
        <p:spPr>
          <a:xfrm>
            <a:off x="142844" y="1000108"/>
            <a:ext cx="8790844" cy="5643602"/>
          </a:xfrm>
        </p:spPr>
        <p:txBody>
          <a:bodyPr>
            <a:normAutofit/>
          </a:bodyPr>
          <a:lstStyle/>
          <a:p>
            <a:pPr algn="just"/>
            <a:r>
              <a:rPr lang="en-US" sz="2400" dirty="0" smtClean="0"/>
              <a:t>UF </a:t>
            </a:r>
            <a:r>
              <a:rPr lang="en-US" sz="2400" dirty="0" smtClean="0"/>
              <a:t>milk fractionated components can be used to stand the nutritional value of consumer milk or to prepare standardized milk powders, overcoming natural variations in milk composition.</a:t>
            </a:r>
            <a:br>
              <a:rPr lang="en-US" sz="2400" dirty="0" smtClean="0"/>
            </a:br>
            <a:endParaRPr lang="en-US" sz="2400" dirty="0" smtClean="0"/>
          </a:p>
          <a:p>
            <a:r>
              <a:rPr lang="en-US" sz="2400" dirty="0" smtClean="0"/>
              <a:t>The </a:t>
            </a:r>
            <a:r>
              <a:rPr lang="en-US" sz="2400" dirty="0" smtClean="0"/>
              <a:t>protein content by </a:t>
            </a:r>
            <a:r>
              <a:rPr lang="en-US" sz="2400" dirty="0" err="1" smtClean="0"/>
              <a:t>ultrafiltration</a:t>
            </a:r>
            <a:r>
              <a:rPr lang="en-US" sz="2400" dirty="0" smtClean="0"/>
              <a:t> makes the milk whiter, and more viscous, the sensory quality more similar to that of higher fat milks.</a:t>
            </a:r>
            <a:br>
              <a:rPr lang="en-US" sz="2400" dirty="0" smtClean="0"/>
            </a:br>
            <a:endParaRPr lang="en-US" sz="2400" dirty="0" smtClean="0"/>
          </a:p>
          <a:p>
            <a:pPr algn="just"/>
            <a:r>
              <a:rPr lang="en-US" sz="2400" dirty="0" smtClean="0"/>
              <a:t>An </a:t>
            </a:r>
            <a:r>
              <a:rPr lang="en-US" sz="2400" dirty="0" smtClean="0"/>
              <a:t>MF/UF process can be used to fractionate non-fat milk into value-added protein ingredients. Resulting ingredients include native casein concentrates (from the </a:t>
            </a:r>
            <a:r>
              <a:rPr lang="en-US" sz="2400" dirty="0" err="1" smtClean="0"/>
              <a:t>retentate</a:t>
            </a:r>
            <a:r>
              <a:rPr lang="en-US" sz="2400" dirty="0" smtClean="0"/>
              <a:t>), pure milk serum proteins (from the permeate) and individual milk protein isolates that have application as emulsifiers, fortifying proteins and gelling agents.</a:t>
            </a:r>
          </a:p>
          <a:p>
            <a:pPr algn="just">
              <a:buNone/>
            </a:pPr>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74638"/>
            <a:ext cx="8362216" cy="796908"/>
          </a:xfrm>
        </p:spPr>
        <p:txBody>
          <a:bodyPr>
            <a:noAutofit/>
          </a:bodyPr>
          <a:lstStyle/>
          <a:p>
            <a:r>
              <a:rPr lang="en-US" sz="2800" b="1" dirty="0" smtClean="0">
                <a:solidFill>
                  <a:srgbClr val="FF0000"/>
                </a:solidFill>
              </a:rPr>
              <a:t>Fermented dairy products</a:t>
            </a:r>
            <a:endParaRPr lang="en-US" sz="2800" dirty="0" smtClean="0">
              <a:solidFill>
                <a:srgbClr val="FF0000"/>
              </a:solidFill>
            </a:endParaRPr>
          </a:p>
        </p:txBody>
      </p:sp>
      <p:sp>
        <p:nvSpPr>
          <p:cNvPr id="3" name="Content Placeholder 2"/>
          <p:cNvSpPr>
            <a:spLocks noGrp="1"/>
          </p:cNvSpPr>
          <p:nvPr>
            <p:ph idx="1"/>
          </p:nvPr>
        </p:nvSpPr>
        <p:spPr>
          <a:xfrm>
            <a:off x="357158" y="1142984"/>
            <a:ext cx="8576530" cy="5105416"/>
          </a:xfrm>
        </p:spPr>
        <p:txBody>
          <a:bodyPr>
            <a:normAutofit lnSpcReduction="10000"/>
          </a:bodyPr>
          <a:lstStyle/>
          <a:p>
            <a:r>
              <a:rPr lang="en-US" sz="2400" dirty="0" smtClean="0"/>
              <a:t>UF </a:t>
            </a:r>
            <a:r>
              <a:rPr lang="en-US" sz="2400" dirty="0" smtClean="0"/>
              <a:t>can be used to standardize protein and total solids in milk for use in fermented dairy foods such as cream cheese, yogurt and cottage cheese.</a:t>
            </a:r>
            <a:br>
              <a:rPr lang="en-US" sz="2400" dirty="0" smtClean="0"/>
            </a:br>
            <a:endParaRPr lang="en-US" sz="2400" dirty="0" smtClean="0"/>
          </a:p>
          <a:p>
            <a:pPr algn="just"/>
            <a:r>
              <a:rPr lang="en-US" sz="2400" dirty="0" smtClean="0"/>
              <a:t>Fermented </a:t>
            </a:r>
            <a:r>
              <a:rPr lang="en-US" sz="2400" dirty="0" smtClean="0"/>
              <a:t>products made with UF milk have superior quality and sensory characteristics compared to products made from milk concentrated by conventional methods.</a:t>
            </a:r>
            <a:br>
              <a:rPr lang="en-US" sz="2400" dirty="0" smtClean="0"/>
            </a:br>
            <a:endParaRPr lang="en-US" sz="2400" dirty="0" smtClean="0"/>
          </a:p>
          <a:p>
            <a:pPr algn="just"/>
            <a:r>
              <a:rPr lang="en-US" sz="2400" dirty="0" smtClean="0"/>
              <a:t>Membrane </a:t>
            </a:r>
            <a:r>
              <a:rPr lang="en-US" sz="2400" dirty="0" smtClean="0"/>
              <a:t>filtration helps control quality attributes such as consistency, post-processing acidification and extent of </a:t>
            </a:r>
            <a:r>
              <a:rPr lang="en-US" sz="2400" dirty="0" err="1" smtClean="0"/>
              <a:t>syneresis</a:t>
            </a:r>
            <a:r>
              <a:rPr lang="en-US" sz="2400" dirty="0" smtClean="0"/>
              <a:t>.</a:t>
            </a:r>
            <a:br>
              <a:rPr lang="en-US" sz="2400" dirty="0" smtClean="0"/>
            </a:br>
            <a:endParaRPr lang="en-US" sz="2400" dirty="0" smtClean="0"/>
          </a:p>
          <a:p>
            <a:pPr algn="just"/>
            <a:r>
              <a:rPr lang="en-US" sz="2400" dirty="0" smtClean="0"/>
              <a:t>However</a:t>
            </a:r>
            <a:r>
              <a:rPr lang="en-US" sz="2400" dirty="0" smtClean="0"/>
              <a:t>, using membrane-processed milk often requires an adjustment in starter culture selection and fermentation conditions.</a:t>
            </a:r>
          </a:p>
          <a:p>
            <a:pPr algn="just" fontAlgn="base">
              <a:buFont typeface="Wingdings" pitchFamily="2" charset="2"/>
              <a:buChar char="Ø"/>
            </a:pPr>
            <a:endParaRPr lang="en-US" sz="2400" dirty="0" smtClean="0"/>
          </a:p>
          <a:p>
            <a:pPr algn="just" fontAlgn="base">
              <a:buFont typeface="Wingdings" pitchFamily="2" charset="2"/>
              <a:buChar char="Ø"/>
            </a:pPr>
            <a:endParaRPr lang="en-US" sz="2400" dirty="0" smtClean="0"/>
          </a:p>
          <a:p>
            <a:pPr algn="just" fontAlgn="base">
              <a:buFont typeface="Wingdings" pitchFamily="2" charset="2"/>
              <a:buChar char="Ø"/>
            </a:pPr>
            <a:endParaRPr 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96842"/>
          </a:xfrm>
        </p:spPr>
        <p:txBody>
          <a:bodyPr>
            <a:normAutofit fontScale="90000"/>
          </a:bodyPr>
          <a:lstStyle/>
          <a:p>
            <a:r>
              <a:rPr lang="en-US" sz="3200" b="1" dirty="0" smtClean="0"/>
              <a:t> </a:t>
            </a:r>
            <a:br>
              <a:rPr lang="en-US" sz="3200" b="1" dirty="0" smtClean="0"/>
            </a:br>
            <a:r>
              <a:rPr lang="en-US" sz="3200" b="1" dirty="0" smtClean="0">
                <a:solidFill>
                  <a:srgbClr val="FF0000"/>
                </a:solidFill>
              </a:rPr>
              <a:t>Membrane filtration in Cheese </a:t>
            </a:r>
            <a:r>
              <a:rPr lang="en-US" sz="3200" b="1" dirty="0" smtClean="0">
                <a:solidFill>
                  <a:srgbClr val="FF0000"/>
                </a:solidFill>
              </a:rPr>
              <a:t>making</a:t>
            </a:r>
            <a:r>
              <a:rPr lang="en-US" sz="3200" dirty="0" smtClean="0">
                <a:solidFill>
                  <a:srgbClr val="FF0000"/>
                </a:solidFill>
              </a:rPr>
              <a:t/>
            </a:r>
            <a:br>
              <a:rPr lang="en-US" sz="3200"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285720" y="500042"/>
            <a:ext cx="8647968" cy="6072230"/>
          </a:xfrm>
        </p:spPr>
        <p:txBody>
          <a:bodyPr>
            <a:normAutofit fontScale="25000" lnSpcReduction="20000"/>
          </a:bodyPr>
          <a:lstStyle/>
          <a:p>
            <a:r>
              <a:rPr lang="en-US" sz="8800" dirty="0" smtClean="0"/>
              <a:t>The </a:t>
            </a:r>
            <a:r>
              <a:rPr lang="en-US" sz="8800" dirty="0" smtClean="0"/>
              <a:t>cheese industry uses membrane concentrated milk to elevate the solids level of </a:t>
            </a:r>
            <a:r>
              <a:rPr lang="en-US" sz="8800" dirty="0" err="1" smtClean="0"/>
              <a:t>cheesemilk</a:t>
            </a:r>
            <a:r>
              <a:rPr lang="en-US" sz="8800" dirty="0" smtClean="0"/>
              <a:t>. Future </a:t>
            </a:r>
            <a:r>
              <a:rPr lang="en-US" sz="8800" dirty="0" smtClean="0"/>
              <a:t>applications for membrane processing may include the manufacture of fresh, soft, hard and semi-hard cheese varieties.</a:t>
            </a:r>
            <a:br>
              <a:rPr lang="en-US" sz="8800" dirty="0" smtClean="0"/>
            </a:br>
            <a:endParaRPr lang="en-US" sz="8800" dirty="0" smtClean="0"/>
          </a:p>
          <a:p>
            <a:pPr algn="just"/>
            <a:r>
              <a:rPr lang="en-US" sz="8800" dirty="0" smtClean="0"/>
              <a:t>UF </a:t>
            </a:r>
            <a:r>
              <a:rPr lang="en-US" sz="8800" dirty="0" smtClean="0"/>
              <a:t>concentrated milk, with its fat and protein content concentrated to </a:t>
            </a:r>
            <a:r>
              <a:rPr lang="en-US" sz="8800" dirty="0" smtClean="0"/>
              <a:t>3.5 fold </a:t>
            </a:r>
            <a:r>
              <a:rPr lang="en-US" sz="8800" dirty="0" smtClean="0"/>
              <a:t>and a portion of the lactose, ash and water removed, possesses the ideal composition for the potential manufacture of fresh cheeses like ricotta or brine cheeses like Feta.</a:t>
            </a:r>
            <a:br>
              <a:rPr lang="en-US" sz="8800" dirty="0" smtClean="0"/>
            </a:br>
            <a:endParaRPr lang="en-US" sz="8800" dirty="0" smtClean="0"/>
          </a:p>
          <a:p>
            <a:pPr algn="just"/>
            <a:r>
              <a:rPr lang="en-US" sz="8800" dirty="0" smtClean="0"/>
              <a:t>Replacing </a:t>
            </a:r>
            <a:r>
              <a:rPr lang="en-US" sz="8800" dirty="0" smtClean="0"/>
              <a:t>10-15% of the cheese milk volume with UF milk creates the opportunity to boost total solids, therefore increasing cheese throughput in factory by as much as </a:t>
            </a:r>
            <a:r>
              <a:rPr lang="en-US" sz="8800" dirty="0" smtClean="0"/>
              <a:t>18 per cent and subsequently </a:t>
            </a:r>
            <a:r>
              <a:rPr lang="en-US" sz="8800" dirty="0" smtClean="0"/>
              <a:t>reducing production costs.</a:t>
            </a:r>
            <a:br>
              <a:rPr lang="en-US" sz="8800" dirty="0" smtClean="0"/>
            </a:br>
            <a:endParaRPr lang="en-US" sz="8800" dirty="0" smtClean="0"/>
          </a:p>
          <a:p>
            <a:pPr algn="just"/>
            <a:r>
              <a:rPr lang="en-US" sz="8800" dirty="0" smtClean="0"/>
              <a:t>Using </a:t>
            </a:r>
            <a:r>
              <a:rPr lang="en-US" sz="8800" dirty="0" smtClean="0"/>
              <a:t>concentrated milk could also reduce rennet and starter culture requirements, depending on the application.</a:t>
            </a:r>
            <a:br>
              <a:rPr lang="en-US" sz="8800" dirty="0" smtClean="0"/>
            </a:br>
            <a:endParaRPr lang="en-US" sz="8800" dirty="0" smtClean="0"/>
          </a:p>
          <a:p>
            <a:pPr algn="just"/>
            <a:r>
              <a:rPr lang="en-US" sz="8800" dirty="0" smtClean="0"/>
              <a:t>In </a:t>
            </a:r>
            <a:r>
              <a:rPr lang="en-US" sz="8800" dirty="0" smtClean="0"/>
              <a:t>addition, using UF milk could reduce a cheese plant’s wastewater processing costs.</a:t>
            </a:r>
            <a:br>
              <a:rPr lang="en-US" sz="8800" dirty="0" smtClean="0"/>
            </a:br>
            <a:endParaRPr lang="en-US" sz="8800" dirty="0" smtClean="0"/>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74638"/>
            <a:ext cx="7215238" cy="511156"/>
          </a:xfrm>
        </p:spPr>
        <p:txBody>
          <a:bodyPr>
            <a:normAutofit fontScale="90000"/>
          </a:bodyPr>
          <a:lstStyle/>
          <a:p>
            <a:r>
              <a:rPr lang="en-US" sz="3100" b="1" dirty="0" smtClean="0"/>
              <a:t/>
            </a:r>
            <a:br>
              <a:rPr lang="en-US" sz="3100" b="1" dirty="0" smtClean="0"/>
            </a:br>
            <a:r>
              <a:rPr lang="en-US" sz="3100" b="1" dirty="0" smtClean="0"/>
              <a:t/>
            </a:r>
            <a:br>
              <a:rPr lang="en-US" sz="3100" b="1" dirty="0" smtClean="0"/>
            </a:br>
            <a:r>
              <a:rPr lang="en-US" sz="3100" b="1" dirty="0" smtClean="0"/>
              <a:t/>
            </a:r>
            <a:br>
              <a:rPr lang="en-US" sz="3100" b="1" dirty="0" smtClean="0"/>
            </a:br>
            <a:r>
              <a:rPr lang="en-US" sz="3100" b="1" dirty="0" smtClean="0">
                <a:solidFill>
                  <a:srgbClr val="FF0000"/>
                </a:solidFill>
              </a:rPr>
              <a:t>    Cream &amp;</a:t>
            </a:r>
            <a:r>
              <a:rPr lang="en-US" sz="3100" b="1" dirty="0" smtClean="0">
                <a:solidFill>
                  <a:srgbClr val="FF0000"/>
                </a:solidFill>
              </a:rPr>
              <a:t>Skim milk </a:t>
            </a:r>
            <a:r>
              <a:rPr lang="en-US" sz="3100" b="1" dirty="0" err="1" smtClean="0">
                <a:solidFill>
                  <a:srgbClr val="FF0000"/>
                </a:solidFill>
              </a:rPr>
              <a:t>Retentate</a:t>
            </a:r>
            <a:r>
              <a:rPr lang="en-US" sz="3100" b="1" dirty="0" smtClean="0">
                <a:solidFill>
                  <a:srgbClr val="FF0000"/>
                </a:solidFill>
              </a:rPr>
              <a:t> </a:t>
            </a:r>
            <a:r>
              <a:rPr lang="en-US" sz="3100" b="1" dirty="0" smtClean="0">
                <a:solidFill>
                  <a:srgbClr val="FF0000"/>
                </a:solidFill>
              </a:rPr>
              <a:t>powder</a:t>
            </a:r>
            <a:r>
              <a:rPr lang="en-US" sz="4400" dirty="0" smtClean="0"/>
              <a:t/>
            </a:r>
            <a:br>
              <a:rPr lang="en-US" sz="4400" dirty="0" smtClean="0"/>
            </a:br>
            <a:r>
              <a:rPr lang="en-US" dirty="0" smtClean="0"/>
              <a:t/>
            </a:r>
            <a:br>
              <a:rPr lang="en-US" dirty="0" smtClean="0"/>
            </a:br>
            <a:endParaRPr lang="en-US" dirty="0"/>
          </a:p>
        </p:txBody>
      </p:sp>
      <p:sp>
        <p:nvSpPr>
          <p:cNvPr id="3" name="Content Placeholder 2"/>
          <p:cNvSpPr>
            <a:spLocks noGrp="1"/>
          </p:cNvSpPr>
          <p:nvPr>
            <p:ph idx="1"/>
          </p:nvPr>
        </p:nvSpPr>
        <p:spPr>
          <a:xfrm>
            <a:off x="571472" y="928670"/>
            <a:ext cx="8362216" cy="5319730"/>
          </a:xfrm>
        </p:spPr>
        <p:txBody>
          <a:bodyPr>
            <a:normAutofit lnSpcReduction="10000"/>
          </a:bodyPr>
          <a:lstStyle/>
          <a:p>
            <a:pPr algn="just">
              <a:buFont typeface="Wingdings" pitchFamily="2" charset="2"/>
              <a:buChar char="Ø"/>
            </a:pPr>
            <a:r>
              <a:rPr lang="en-US" sz="2400" dirty="0" err="1" smtClean="0"/>
              <a:t>Scurlock</a:t>
            </a:r>
            <a:r>
              <a:rPr lang="en-US" sz="2400" dirty="0" smtClean="0"/>
              <a:t> </a:t>
            </a:r>
            <a:r>
              <a:rPr lang="en-US" sz="2400" dirty="0" smtClean="0"/>
              <a:t>in 1986 used UF as the 1</a:t>
            </a:r>
            <a:r>
              <a:rPr lang="en-US" sz="2400" baseline="30000" dirty="0" smtClean="0"/>
              <a:t>st</a:t>
            </a:r>
            <a:r>
              <a:rPr lang="en-US" sz="2400" dirty="0" smtClean="0"/>
              <a:t> stage in the preparation of protein enriched whipping creams. Whole milk concentrated 2 to 5 fold by UF was separated conventionally to produce protein enriched </a:t>
            </a:r>
            <a:r>
              <a:rPr lang="en-US" sz="2400" dirty="0" smtClean="0"/>
              <a:t>creams with </a:t>
            </a:r>
            <a:r>
              <a:rPr lang="en-US" sz="2400" dirty="0" smtClean="0"/>
              <a:t>fat 25 – 45 % (w/w</a:t>
            </a:r>
            <a:r>
              <a:rPr lang="en-US" sz="2400" dirty="0" smtClean="0"/>
              <a:t>).</a:t>
            </a:r>
          </a:p>
          <a:p>
            <a:pPr algn="just">
              <a:buNone/>
            </a:pPr>
            <a:endParaRPr lang="en-US" sz="2400" dirty="0" smtClean="0"/>
          </a:p>
          <a:p>
            <a:pPr>
              <a:buFont typeface="Wingdings" pitchFamily="2" charset="2"/>
              <a:buChar char="Ø"/>
            </a:pPr>
            <a:r>
              <a:rPr lang="en-US" sz="2600" dirty="0" smtClean="0"/>
              <a:t>Ultra </a:t>
            </a:r>
            <a:r>
              <a:rPr lang="en-US" sz="2600" dirty="0" smtClean="0"/>
              <a:t>filtered skim milk </a:t>
            </a:r>
            <a:r>
              <a:rPr lang="en-US" sz="2600" dirty="0" err="1" smtClean="0"/>
              <a:t>retentate</a:t>
            </a:r>
            <a:r>
              <a:rPr lang="en-US" sz="2600" dirty="0" smtClean="0"/>
              <a:t> is spray dried to obtain S.M. </a:t>
            </a:r>
            <a:r>
              <a:rPr lang="en-US" sz="2600" dirty="0" err="1" smtClean="0"/>
              <a:t>retentate</a:t>
            </a:r>
            <a:r>
              <a:rPr lang="en-US" sz="2600" dirty="0" smtClean="0"/>
              <a:t> powder with 50 – 65 % protein. It shows lower bacterial counts and acidity and an excellent </a:t>
            </a:r>
            <a:r>
              <a:rPr lang="en-US" sz="2600" dirty="0" err="1" smtClean="0"/>
              <a:t>flavour</a:t>
            </a:r>
            <a:r>
              <a:rPr lang="en-US" sz="2600" dirty="0" smtClean="0"/>
              <a:t>.</a:t>
            </a:r>
          </a:p>
          <a:p>
            <a:pPr>
              <a:buNone/>
            </a:pPr>
            <a:endParaRPr lang="en-US" sz="2600" dirty="0" smtClean="0"/>
          </a:p>
          <a:p>
            <a:pPr algn="just">
              <a:buFont typeface="Wingdings" pitchFamily="2" charset="2"/>
              <a:buChar char="Ø"/>
            </a:pPr>
            <a:r>
              <a:rPr lang="en-US" sz="2600" dirty="0" smtClean="0"/>
              <a:t>A </a:t>
            </a:r>
            <a:r>
              <a:rPr lang="en-US" sz="2600" dirty="0" smtClean="0"/>
              <a:t>standardization of the protein levels with WMP with 32 </a:t>
            </a:r>
            <a:r>
              <a:rPr lang="en-US" sz="2600" dirty="0" smtClean="0"/>
              <a:t>- </a:t>
            </a:r>
            <a:r>
              <a:rPr lang="en-US" sz="2600" dirty="0" smtClean="0"/>
              <a:t>35 % protein and skim milk powders with 38 </a:t>
            </a:r>
            <a:r>
              <a:rPr lang="en-US" sz="2600" dirty="0" smtClean="0"/>
              <a:t>- </a:t>
            </a:r>
            <a:r>
              <a:rPr lang="en-US" sz="2600" dirty="0" smtClean="0"/>
              <a:t>41 % protein can be done by using UF skim milk and whey </a:t>
            </a:r>
            <a:r>
              <a:rPr lang="en-US" sz="2600" dirty="0" err="1" smtClean="0"/>
              <a:t>retentate</a:t>
            </a:r>
            <a:r>
              <a:rPr lang="en-US" sz="2600" dirty="0" smtClean="0"/>
              <a:t> </a:t>
            </a:r>
            <a:r>
              <a:rPr lang="en-US" sz="2600" dirty="0" smtClean="0"/>
              <a:t>and </a:t>
            </a:r>
            <a:r>
              <a:rPr lang="en-US" sz="2600" dirty="0" smtClean="0"/>
              <a:t>permeate.</a:t>
            </a:r>
            <a:endParaRPr lang="en-US" sz="26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74638"/>
            <a:ext cx="8362216" cy="511156"/>
          </a:xfrm>
        </p:spPr>
        <p:txBody>
          <a:bodyPr>
            <a:noAutofit/>
          </a:bodyPr>
          <a:lstStyle/>
          <a:p>
            <a:r>
              <a:rPr lang="en-US" sz="3200" b="1" dirty="0" smtClean="0">
                <a:solidFill>
                  <a:srgbClr val="FF0000"/>
                </a:solidFill>
              </a:rPr>
              <a:t>Low lactose milk powder</a:t>
            </a:r>
            <a:endParaRPr lang="en-US" sz="3200" dirty="0" smtClean="0">
              <a:solidFill>
                <a:srgbClr val="FF0000"/>
              </a:solidFill>
            </a:endParaRPr>
          </a:p>
        </p:txBody>
      </p:sp>
      <p:sp>
        <p:nvSpPr>
          <p:cNvPr id="3" name="Content Placeholder 2"/>
          <p:cNvSpPr>
            <a:spLocks noGrp="1"/>
          </p:cNvSpPr>
          <p:nvPr>
            <p:ph idx="1"/>
          </p:nvPr>
        </p:nvSpPr>
        <p:spPr>
          <a:xfrm>
            <a:off x="428596" y="928670"/>
            <a:ext cx="8505092" cy="5319730"/>
          </a:xfrm>
        </p:spPr>
        <p:txBody>
          <a:bodyPr>
            <a:normAutofit/>
          </a:bodyPr>
          <a:lstStyle/>
          <a:p>
            <a:pPr algn="just">
              <a:buNone/>
            </a:pPr>
            <a:r>
              <a:rPr lang="en-US" sz="2400" dirty="0" smtClean="0"/>
              <a:t>● </a:t>
            </a:r>
            <a:r>
              <a:rPr lang="en-US" sz="2400" dirty="0" smtClean="0"/>
              <a:t>It is developed by using low lactose milk powder, lactose content of which can be reduced by 86 </a:t>
            </a:r>
            <a:r>
              <a:rPr lang="en-US" sz="2400" dirty="0" smtClean="0"/>
              <a:t>%.</a:t>
            </a:r>
          </a:p>
          <a:p>
            <a:pPr>
              <a:buNone/>
            </a:pPr>
            <a:endParaRPr lang="en-US" sz="2400" dirty="0" smtClean="0"/>
          </a:p>
          <a:p>
            <a:pPr>
              <a:buNone/>
            </a:pPr>
            <a:r>
              <a:rPr lang="en-US" sz="2400" dirty="0" smtClean="0"/>
              <a:t>● </a:t>
            </a:r>
            <a:r>
              <a:rPr lang="en-US" sz="2400" dirty="0" smtClean="0"/>
              <a:t>Lactose was replaced by </a:t>
            </a:r>
            <a:r>
              <a:rPr lang="en-US" sz="2400" dirty="0" err="1" smtClean="0"/>
              <a:t>malto</a:t>
            </a:r>
            <a:r>
              <a:rPr lang="en-US" sz="2400" dirty="0" smtClean="0"/>
              <a:t>-dextrin</a:t>
            </a:r>
            <a:r>
              <a:rPr lang="en-US" sz="2400" dirty="0" smtClean="0"/>
              <a:t>.</a:t>
            </a:r>
          </a:p>
          <a:p>
            <a:pPr>
              <a:buNone/>
            </a:pPr>
            <a:endParaRPr lang="en-US" sz="2400" dirty="0" smtClean="0"/>
          </a:p>
          <a:p>
            <a:pPr>
              <a:buNone/>
            </a:pPr>
            <a:r>
              <a:rPr lang="en-US" sz="2400" dirty="0" smtClean="0"/>
              <a:t>● </a:t>
            </a:r>
            <a:r>
              <a:rPr lang="en-US" sz="2400" dirty="0" smtClean="0"/>
              <a:t>Na and K salts are added to compensate the loss of milk salts.</a:t>
            </a:r>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4638"/>
            <a:ext cx="8433654" cy="1225536"/>
          </a:xfrm>
        </p:spPr>
        <p:txBody>
          <a:bodyPr>
            <a:normAutofit fontScale="90000"/>
          </a:bodyPr>
          <a:lstStyle/>
          <a:p>
            <a:r>
              <a:rPr lang="en-US" sz="3200" b="1" dirty="0" smtClean="0"/>
              <a:t>         </a:t>
            </a:r>
            <a:r>
              <a:rPr lang="en-US" sz="3200" b="1" dirty="0" smtClean="0">
                <a:solidFill>
                  <a:srgbClr val="FF0000"/>
                </a:solidFill>
              </a:rPr>
              <a:t>Skim </a:t>
            </a:r>
            <a:r>
              <a:rPr lang="en-US" sz="3200" b="1" dirty="0" smtClean="0">
                <a:solidFill>
                  <a:srgbClr val="FF0000"/>
                </a:solidFill>
              </a:rPr>
              <a:t>milk based </a:t>
            </a:r>
            <a:r>
              <a:rPr lang="en-US" sz="3200" b="1" dirty="0" smtClean="0">
                <a:solidFill>
                  <a:srgbClr val="FF0000"/>
                </a:solidFill>
              </a:rPr>
              <a:t>concentrates   	&amp;Sweetened </a:t>
            </a:r>
            <a:r>
              <a:rPr lang="en-US" sz="3200" b="1" dirty="0" smtClean="0">
                <a:solidFill>
                  <a:srgbClr val="FF0000"/>
                </a:solidFill>
              </a:rPr>
              <a:t>condensed milk</a:t>
            </a:r>
            <a:r>
              <a:rPr lang="en-US" sz="3200" dirty="0" smtClean="0"/>
              <a:t/>
            </a:r>
            <a:br>
              <a:rPr lang="en-US" sz="3200" dirty="0" smtClean="0"/>
            </a:br>
            <a:r>
              <a:rPr lang="en-US" sz="3200" b="1" dirty="0" smtClean="0"/>
              <a:t> </a:t>
            </a:r>
            <a:endParaRPr lang="en-US" sz="3200" dirty="0"/>
          </a:p>
        </p:txBody>
      </p:sp>
      <p:sp>
        <p:nvSpPr>
          <p:cNvPr id="3" name="Content Placeholder 2"/>
          <p:cNvSpPr>
            <a:spLocks noGrp="1"/>
          </p:cNvSpPr>
          <p:nvPr>
            <p:ph idx="1"/>
          </p:nvPr>
        </p:nvSpPr>
        <p:spPr>
          <a:xfrm>
            <a:off x="428596" y="1500174"/>
            <a:ext cx="8505092" cy="4748226"/>
          </a:xfrm>
        </p:spPr>
        <p:txBody>
          <a:bodyPr>
            <a:normAutofit/>
          </a:bodyPr>
          <a:lstStyle/>
          <a:p>
            <a:pPr algn="just"/>
            <a:r>
              <a:rPr lang="en-US" sz="2400" dirty="0" smtClean="0"/>
              <a:t>In-container sterilized milk concentrates are   prepared from UF skim milk. </a:t>
            </a:r>
            <a:endParaRPr lang="en-US" sz="2400" dirty="0" smtClean="0"/>
          </a:p>
          <a:p>
            <a:pPr>
              <a:buNone/>
            </a:pPr>
            <a:endParaRPr lang="en-US" sz="2400" dirty="0" smtClean="0"/>
          </a:p>
          <a:p>
            <a:pPr algn="just"/>
            <a:r>
              <a:rPr lang="en-US" sz="2400" dirty="0" smtClean="0"/>
              <a:t>Such </a:t>
            </a:r>
            <a:r>
              <a:rPr lang="en-US" sz="2400" dirty="0" smtClean="0"/>
              <a:t>concentrates with edible carbohydrates have TS of 40 % and shelf life </a:t>
            </a:r>
            <a:r>
              <a:rPr lang="en-US" sz="2400" dirty="0" err="1" smtClean="0"/>
              <a:t>oveer</a:t>
            </a:r>
            <a:r>
              <a:rPr lang="en-US" sz="2400" dirty="0" smtClean="0"/>
              <a:t> 1 year</a:t>
            </a:r>
            <a:r>
              <a:rPr lang="en-US" sz="2400" dirty="0" smtClean="0"/>
              <a:t>.</a:t>
            </a:r>
          </a:p>
          <a:p>
            <a:pPr algn="just">
              <a:buNone/>
            </a:pPr>
            <a:endParaRPr lang="en-US" sz="2400" dirty="0" smtClean="0"/>
          </a:p>
          <a:p>
            <a:r>
              <a:rPr lang="en-US" sz="2400" dirty="0" smtClean="0"/>
              <a:t>UF </a:t>
            </a:r>
            <a:r>
              <a:rPr lang="en-US" sz="2400" dirty="0" smtClean="0"/>
              <a:t>concentrates are used in making of SCM. </a:t>
            </a:r>
            <a:endParaRPr lang="en-US" sz="2400" dirty="0" smtClean="0"/>
          </a:p>
          <a:p>
            <a:endParaRPr lang="en-US" sz="2400" dirty="0" smtClean="0"/>
          </a:p>
          <a:p>
            <a:r>
              <a:rPr lang="en-US" sz="2400" dirty="0" smtClean="0"/>
              <a:t>Such SCM  </a:t>
            </a:r>
            <a:r>
              <a:rPr lang="en-US" sz="2400" dirty="0" smtClean="0"/>
              <a:t>has reduced sandiness in the texture.</a:t>
            </a:r>
          </a:p>
          <a:p>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1083</TotalTime>
  <Words>484</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Application of Membrane Filtration in Utilization of Whey and skim milk in dairy Products</vt:lpstr>
      <vt:lpstr>Utilization of Whey through UF</vt:lpstr>
      <vt:lpstr>Utilization of Whey through UF</vt:lpstr>
      <vt:lpstr>Milk protein standardization and fractionation</vt:lpstr>
      <vt:lpstr>Fermented dairy products</vt:lpstr>
      <vt:lpstr>  Membrane filtration in Cheese making </vt:lpstr>
      <vt:lpstr>       Cream &amp;Skim milk Retentate powder  </vt:lpstr>
      <vt:lpstr>Low lactose milk powder</vt:lpstr>
      <vt:lpstr>         Skim milk based concentrates    &amp;Sweetened condensed milk  </vt:lpstr>
      <vt:lpstr>  Ice – cream, Non Fat Dairy Cofee whitener and Whey Protein Quarg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OVERALL BUSINESS ENVIRONMENT IN INDIAN ECONOMY</dc:title>
  <dc:creator>My</dc:creator>
  <cp:lastModifiedBy>jhangir</cp:lastModifiedBy>
  <cp:revision>90</cp:revision>
  <dcterms:created xsi:type="dcterms:W3CDTF">2020-03-28T11:52:41Z</dcterms:created>
  <dcterms:modified xsi:type="dcterms:W3CDTF">2020-06-03T03:21:17Z</dcterms:modified>
</cp:coreProperties>
</file>