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8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2" r:id="rId10"/>
    <p:sldId id="263" r:id="rId11"/>
    <p:sldId id="264" r:id="rId12"/>
    <p:sldId id="281" r:id="rId13"/>
    <p:sldId id="278" r:id="rId14"/>
    <p:sldId id="265" r:id="rId15"/>
    <p:sldId id="266" r:id="rId16"/>
    <p:sldId id="267" r:id="rId17"/>
    <p:sldId id="268" r:id="rId18"/>
    <p:sldId id="269" r:id="rId19"/>
    <p:sldId id="285" r:id="rId20"/>
    <p:sldId id="270" r:id="rId21"/>
    <p:sldId id="272" r:id="rId22"/>
    <p:sldId id="282" r:id="rId23"/>
    <p:sldId id="273" r:id="rId24"/>
    <p:sldId id="284" r:id="rId25"/>
    <p:sldId id="275" r:id="rId26"/>
    <p:sldId id="279" r:id="rId27"/>
    <p:sldId id="274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71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7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9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6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 cstate="print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85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5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98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45994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8079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5AD0276-7D35-4950-9F92-AE6B3DD625DC}" type="datetimeFigureOut">
              <a:rPr lang="en-US" smtClean="0"/>
              <a:pPr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E5EDA9F-0346-4FC4-BAF9-712521C299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2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908" y="2798956"/>
            <a:ext cx="7786262" cy="32673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UNIT-IV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Environmental Hygiene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n-US" sz="4500" dirty="0" smtClean="0">
                <a:latin typeface="Times New Roman" pitchFamily="18" charset="0"/>
                <a:cs typeface="Times New Roman" pitchFamily="18" charset="0"/>
              </a:rPr>
              <a:t>(Credit Hours-3+1)</a:t>
            </a:r>
            <a:endParaRPr lang="en-US" sz="45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14" descr="Our Clients | Jivesna Te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908" y="453899"/>
            <a:ext cx="1954716" cy="197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6" descr="Bihar Veterinary College - Wikipedi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8393" y="527708"/>
            <a:ext cx="1652357" cy="182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36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498" y="1315843"/>
            <a:ext cx="7511322" cy="217448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Meuse Valley (Belgium),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December, 1930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area was covered by a blanket of thick fog for about 5 days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More than 60 persons died as a result of toxicity due to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oxides of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sulphur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(and metals)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&amp; soot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large section of the population became ill </a:t>
            </a:r>
          </a:p>
        </p:txBody>
      </p:sp>
      <p:pic>
        <p:nvPicPr>
          <p:cNvPr id="4098" name="Picture 2" descr="Image result for Meuse Valley (Belgiu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84" y="1315843"/>
            <a:ext cx="3828585" cy="217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828800" y="339938"/>
            <a:ext cx="7515920" cy="735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20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9498" y="3680249"/>
            <a:ext cx="7511322" cy="284321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Garamond" pitchFamily="18" charset="0"/>
              <a:buNone/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Donora (Pennsylvania), October, 1948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Intense foggy condition that lasted few days.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 large proportion of the population (more than 40%) became ill due to exposure to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Manifested ocular &amp; throat irritation, cough &amp; other respiratory symptoms &amp;vomiting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Caused due to excessive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sulphur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compounds including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sulphuric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acid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from industries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5785" y="3680249"/>
            <a:ext cx="2207942" cy="2843214"/>
          </a:xfrm>
          <a:prstGeom prst="rect">
            <a:avLst/>
          </a:prstGeom>
        </p:spPr>
      </p:pic>
      <p:pic>
        <p:nvPicPr>
          <p:cNvPr id="8" name="Picture 4" descr="Image result for Donora (Pennsylvania), October, 194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3727" y="3680249"/>
            <a:ext cx="1620642" cy="2843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36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938" y="855406"/>
            <a:ext cx="11409778" cy="581086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3. London, 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December, 1952, 1962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Famous smog disaster (1952) for 5 days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Death of thousands people, children &amp; the old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Caused acute respiratory disease in cattle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 Another episode of smog (Dec., 1962) that also caused substantial morbidity&amp; mortality</a:t>
            </a:r>
            <a:endParaRPr lang="en-US" sz="2200" b="1" dirty="0">
              <a:latin typeface="Cambria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200" b="1" dirty="0" err="1">
                <a:latin typeface="Cambria" pitchFamily="18" charset="0"/>
                <a:ea typeface="Cambria" panose="02040503050406030204" pitchFamily="18" charset="0"/>
              </a:rPr>
              <a:t>Sulphur</a:t>
            </a:r>
            <a:r>
              <a:rPr lang="en-US" sz="2200" b="1" dirty="0">
                <a:latin typeface="Cambria" pitchFamily="18" charset="0"/>
                <a:ea typeface="Cambria" panose="02040503050406030204" pitchFamily="18" charset="0"/>
              </a:rPr>
              <a:t> compounds</a:t>
            </a: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: probable causes of the illness</a:t>
            </a:r>
          </a:p>
          <a:p>
            <a:pPr algn="just"/>
            <a:endParaRPr lang="en-US" sz="2200" dirty="0">
              <a:latin typeface="Cambria" pitchFamily="18" charset="0"/>
              <a:ea typeface="Cambria" panose="02040503050406030204" pitchFamily="18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4. New York (United States)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Air pollution disasters were reported during 1953, 1962 &amp; 1966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  <a:ea typeface="Cambria" panose="02040503050406030204" pitchFamily="18" charset="0"/>
              </a:rPr>
              <a:t>The smog caused substantial morbidity and mortality in 1962</a:t>
            </a:r>
          </a:p>
          <a:p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5. Bhopal (India)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  <a:ea typeface="Cambria" panose="02040503050406030204" pitchFamily="18" charset="0"/>
              </a:rPr>
              <a:t>,1984 </a:t>
            </a:r>
            <a:endParaRPr lang="en-US" sz="2200" dirty="0">
              <a:latin typeface="Cambria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Leakage of a toxic gas (</a:t>
            </a:r>
            <a:r>
              <a:rPr lang="en-US" sz="2200" b="1" dirty="0">
                <a:latin typeface="Cambria" pitchFamily="18" charset="0"/>
              </a:rPr>
              <a:t>methyl </a:t>
            </a:r>
            <a:r>
              <a:rPr lang="en-US" sz="2200" b="1" dirty="0" err="1">
                <a:latin typeface="Cambria" pitchFamily="18" charset="0"/>
              </a:rPr>
              <a:t>isocynate</a:t>
            </a:r>
            <a:r>
              <a:rPr lang="en-US" sz="2200" dirty="0">
                <a:latin typeface="Cambria" pitchFamily="18" charset="0"/>
              </a:rPr>
              <a:t>) from a pesticide plant.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More than 5000 people died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Many more thousands were affected by a variety of illnesses including respiratory dysfunction, blindness &amp;  deformities in the infants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98" y="191728"/>
            <a:ext cx="6415549" cy="707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05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89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4115"/>
            <a:ext cx="11341510" cy="530680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Chernobyl (erstwhile USSR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</a:rPr>
              <a:t>), 1986 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Most famous radiation disasters that occurred in as a result of massive </a:t>
            </a:r>
            <a:r>
              <a:rPr lang="en-US" sz="2200" b="1" dirty="0">
                <a:latin typeface="Cambria" pitchFamily="18" charset="0"/>
              </a:rPr>
              <a:t>leakage of radioactivity from a nuclear reactor</a:t>
            </a:r>
            <a:endParaRPr lang="en-US" sz="2200" dirty="0">
              <a:latin typeface="Cambria" pitchFamily="18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melting of &amp; explosion in the reactor led to death of about 2000 persons &amp; contamination of the environment in the neighboring areas</a:t>
            </a:r>
          </a:p>
          <a:p>
            <a:pPr lvl="1" algn="just">
              <a:buFont typeface="Wingdings" pitchFamily="2" charset="2"/>
              <a:buChar char="§"/>
            </a:pPr>
            <a:endParaRPr lang="en-US" sz="2200" dirty="0">
              <a:latin typeface="Cambria" pitchFamily="18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Los Angeles (California)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smog pollution in the city has more to do with petrol than coal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area is highly industrialized and densely populated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The problem that was associated with various respiratory symptoms was recognized as early as 1940(s)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200" dirty="0">
                <a:latin typeface="Cambria" pitchFamily="18" charset="0"/>
              </a:rPr>
              <a:t>Caused ocular &amp; respiratory irritation&amp; damage to vegetation</a:t>
            </a:r>
          </a:p>
          <a:p>
            <a:pPr algn="just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98" y="353961"/>
            <a:ext cx="6415549" cy="707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05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70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619"/>
            <a:ext cx="10515600" cy="498234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82880" lvl="1" algn="just">
              <a:spcBef>
                <a:spcPts val="900"/>
              </a:spcBef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Coal dust explosion </a:t>
            </a:r>
            <a:r>
              <a:rPr lang="en-US" sz="2200" dirty="0">
                <a:latin typeface="Cambria" pitchFamily="18" charset="0"/>
              </a:rPr>
              <a:t>(China, 1942 and </a:t>
            </a:r>
            <a:r>
              <a:rPr lang="en-US" sz="2200" dirty="0" err="1">
                <a:latin typeface="Cambria" pitchFamily="18" charset="0"/>
              </a:rPr>
              <a:t>Chasnala</a:t>
            </a:r>
            <a:r>
              <a:rPr lang="en-US" sz="2200" dirty="0">
                <a:latin typeface="Cambria" pitchFamily="18" charset="0"/>
              </a:rPr>
              <a:t>, India, 1957) </a:t>
            </a:r>
          </a:p>
          <a:p>
            <a:pPr marL="182880" lvl="1" algn="just">
              <a:spcBef>
                <a:spcPts val="900"/>
              </a:spcBef>
            </a:pPr>
            <a:r>
              <a:rPr lang="en-US" sz="2200" b="1" dirty="0">
                <a:solidFill>
                  <a:srgbClr val="FF0000"/>
                </a:solidFill>
                <a:latin typeface="Cambria" pitchFamily="18" charset="0"/>
              </a:rPr>
              <a:t>Forest fires </a:t>
            </a:r>
            <a:r>
              <a:rPr lang="en-US" sz="2200" dirty="0">
                <a:latin typeface="Cambria" pitchFamily="18" charset="0"/>
              </a:rPr>
              <a:t>(South East Asia, 1997-98): impact on health &amp; productivity  </a:t>
            </a:r>
          </a:p>
          <a:p>
            <a:pPr marL="182880" lvl="1" algn="just">
              <a:spcBef>
                <a:spcPts val="900"/>
              </a:spcBef>
            </a:pPr>
            <a:endParaRPr lang="en-US" sz="2200" dirty="0">
              <a:latin typeface="Cambria" pitchFamily="18" charset="0"/>
            </a:endParaRPr>
          </a:p>
          <a:p>
            <a:pPr algn="just"/>
            <a:r>
              <a:rPr lang="en-US" dirty="0"/>
              <a:t> </a:t>
            </a:r>
            <a:r>
              <a:rPr lang="en-US" sz="2200" b="1" dirty="0">
                <a:latin typeface="Cambria" pitchFamily="18" charset="0"/>
              </a:rPr>
              <a:t>Nitrogen oxide &amp; hydrocarbons</a:t>
            </a:r>
            <a:r>
              <a:rPr lang="en-US" sz="2200" dirty="0">
                <a:latin typeface="Cambria" pitchFamily="18" charset="0"/>
              </a:rPr>
              <a:t> present in the atmosphere (following use of petrol by the automobiles) reacted with sunlight</a:t>
            </a:r>
          </a:p>
          <a:p>
            <a:pPr algn="just"/>
            <a:r>
              <a:rPr lang="en-US" sz="2200" dirty="0">
                <a:latin typeface="Cambria" pitchFamily="18" charset="0"/>
              </a:rPr>
              <a:t> Toxic compounds were produced through a photochemical reaction between sunlight &amp; the two pollutants</a:t>
            </a:r>
          </a:p>
          <a:p>
            <a:pPr algn="just"/>
            <a:r>
              <a:rPr lang="en-US" sz="2200" dirty="0">
                <a:latin typeface="Cambria" pitchFamily="18" charset="0"/>
              </a:rPr>
              <a:t>The photochemical smog pollution of 1969 has been reported in detail as a part of episode 104 (associated with hurricane Camille emanating from Gulf of Mexico) </a:t>
            </a:r>
          </a:p>
          <a:p>
            <a:pPr algn="just"/>
            <a:endParaRPr lang="en-US" dirty="0"/>
          </a:p>
          <a:p>
            <a:pPr marL="182880" lvl="1" algn="just">
              <a:spcBef>
                <a:spcPts val="900"/>
              </a:spcBef>
              <a:buNone/>
            </a:pPr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9898" y="353961"/>
            <a:ext cx="6415549" cy="7079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Air pollution: a historical perspective</a:t>
            </a:r>
            <a:endParaRPr lang="en-US" sz="1050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8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515" y="613096"/>
            <a:ext cx="8185355" cy="74375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900" b="1" dirty="0">
                <a:latin typeface="Cambria" pitchFamily="18" charset="0"/>
              </a:rPr>
              <a:t/>
            </a:r>
            <a:br>
              <a:rPr lang="en-US" sz="4900" b="1" dirty="0">
                <a:latin typeface="Cambria" pitchFamily="18" charset="0"/>
              </a:rPr>
            </a:br>
            <a:r>
              <a:rPr lang="en-US" sz="4400" b="1" dirty="0">
                <a:latin typeface="Cambria" pitchFamily="18" charset="0"/>
              </a:rPr>
              <a:t>Classification of air pollutants</a:t>
            </a:r>
            <a:r>
              <a:rPr lang="en-US" sz="4400" dirty="0">
                <a:latin typeface="Cambria" pitchFamily="18" charset="0"/>
              </a:rPr>
              <a:t/>
            </a:r>
            <a:br>
              <a:rPr lang="en-US" sz="4400" dirty="0">
                <a:latin typeface="Cambria" pitchFamily="18" charset="0"/>
              </a:rPr>
            </a:b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910" y="1666568"/>
            <a:ext cx="10299290" cy="436847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buNone/>
            </a:pPr>
            <a:r>
              <a:rPr lang="en-US" sz="2200" dirty="0">
                <a:latin typeface="Cambria" pitchFamily="18" charset="0"/>
              </a:rPr>
              <a:t>A wide variety of pollutants are present in the atmosphere</a:t>
            </a:r>
          </a:p>
          <a:p>
            <a:pPr algn="just">
              <a:buNone/>
            </a:pPr>
            <a:r>
              <a:rPr lang="en-US" sz="2200" dirty="0">
                <a:latin typeface="Cambria" pitchFamily="18" charset="0"/>
              </a:rPr>
              <a:t>In order to understand their impact on health &amp; ecology, &amp; to evolve appropriate strategies for their control, the pollutants are classified in a number of ways: </a:t>
            </a: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marL="457200" indent="-457200" algn="just">
              <a:buAutoNum type="arabicParenBoth"/>
            </a:pPr>
            <a:r>
              <a:rPr lang="en-US" sz="2200" dirty="0">
                <a:latin typeface="Cambria" pitchFamily="18" charset="0"/>
              </a:rPr>
              <a:t>Source of emission, </a:t>
            </a:r>
          </a:p>
          <a:p>
            <a:pPr marL="457200" indent="-457200" algn="just">
              <a:buAutoNum type="arabicParenBoth"/>
            </a:pPr>
            <a:r>
              <a:rPr lang="en-US" sz="2200" dirty="0" err="1">
                <a:latin typeface="Cambria" pitchFamily="18" charset="0"/>
              </a:rPr>
              <a:t>Physico</a:t>
            </a:r>
            <a:r>
              <a:rPr lang="en-US" sz="2200" dirty="0">
                <a:latin typeface="Cambria" pitchFamily="18" charset="0"/>
              </a:rPr>
              <a:t>-chemical characteristics &amp;</a:t>
            </a:r>
          </a:p>
          <a:p>
            <a:pPr marL="457200" indent="-457200" algn="just">
              <a:buAutoNum type="arabicParenBoth"/>
            </a:pPr>
            <a:r>
              <a:rPr lang="en-US" sz="2200" dirty="0">
                <a:latin typeface="Cambria" pitchFamily="18" charset="0"/>
              </a:rPr>
              <a:t>Effects on life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50376"/>
            <a:ext cx="6666272" cy="596409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dk1"/>
                </a:solidFill>
                <a:latin typeface="Cambria" pitchFamily="18" charset="0"/>
              </a:rPr>
              <a:t>Sources of air pollutants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708" y="1112820"/>
            <a:ext cx="11444750" cy="52732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>
              <a:buNone/>
            </a:pPr>
            <a:endParaRPr lang="en-US" sz="2200" dirty="0">
              <a:latin typeface="Cambria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3264" y="1804219"/>
            <a:ext cx="2526889" cy="4277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Natural sources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34863" y="1833718"/>
            <a:ext cx="3446208" cy="42770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mbria" pitchFamily="18" charset="0"/>
              </a:rPr>
              <a:t>Man induced activities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0942" y="2875936"/>
            <a:ext cx="5427406" cy="266945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Geochemical contamination,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Photochemical reactions,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Change in climatic conditions,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Volcanic eruptions,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Gaseous discharge from marshes &amp; swamps,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Forest fires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Dust, fog &amp; radiation fall-outs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 Microbial agents </a:t>
            </a:r>
          </a:p>
        </p:txBody>
      </p:sp>
      <p:sp>
        <p:nvSpPr>
          <p:cNvPr id="8" name="Down Arrow 7"/>
          <p:cNvSpPr/>
          <p:nvPr/>
        </p:nvSpPr>
        <p:spPr>
          <a:xfrm>
            <a:off x="3156155" y="2300748"/>
            <a:ext cx="427703" cy="56043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16200000">
            <a:off x="5751871" y="-339212"/>
            <a:ext cx="530941" cy="3775587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0424" y="1150375"/>
            <a:ext cx="1622323" cy="4277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Cambria" pitchFamily="18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Sources</a:t>
            </a:r>
          </a:p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14102" y="2851355"/>
            <a:ext cx="5653547" cy="35641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b="1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b="1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b="1" dirty="0" smtClean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000" b="1" dirty="0" smtClean="0">
                <a:latin typeface="Cambria" pitchFamily="18" charset="0"/>
              </a:rPr>
              <a:t>Incineration</a:t>
            </a:r>
            <a:r>
              <a:rPr lang="en-US" sz="2000" b="1" dirty="0">
                <a:latin typeface="Cambria" pitchFamily="18" charset="0"/>
              </a:rPr>
              <a:t>: </a:t>
            </a:r>
            <a:r>
              <a:rPr lang="en-US" sz="2000" dirty="0">
                <a:latin typeface="Cambria" pitchFamily="18" charset="0"/>
              </a:rPr>
              <a:t>wood, coal, petroleum products, 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Automobile industry</a:t>
            </a:r>
            <a:r>
              <a:rPr lang="en-US" sz="2000" dirty="0">
                <a:latin typeface="Cambria" pitchFamily="18" charset="0"/>
              </a:rPr>
              <a:t>: oxides of </a:t>
            </a:r>
            <a:r>
              <a:rPr lang="en-US" sz="2000" dirty="0" err="1">
                <a:latin typeface="Cambria" pitchFamily="18" charset="0"/>
              </a:rPr>
              <a:t>sulphur</a:t>
            </a:r>
            <a:r>
              <a:rPr lang="en-US" sz="2000" dirty="0">
                <a:latin typeface="Cambria" pitchFamily="18" charset="0"/>
              </a:rPr>
              <a:t> &amp; nitrogen, carbon monoxide, smoke &amp; fly ash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Oil refineries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Iron/steel mills, fertilizer plants &amp; rendering units metal fumes &amp; fluorides into the atmosphere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Agricultural, textile, paper &amp; pharmaceutical industries</a:t>
            </a:r>
            <a:endParaRPr lang="en-US" sz="2000" dirty="0"/>
          </a:p>
          <a:p>
            <a:pPr algn="just">
              <a:buFont typeface="Wingdings" pitchFamily="2" charset="2"/>
              <a:buChar char="ü"/>
            </a:pPr>
            <a:r>
              <a:rPr lang="en-US" sz="2000" b="1" dirty="0">
                <a:latin typeface="Cambria" pitchFamily="18" charset="0"/>
              </a:rPr>
              <a:t>Dust particles: </a:t>
            </a:r>
            <a:r>
              <a:rPr lang="en-US" sz="2000" dirty="0">
                <a:latin typeface="Cambria" pitchFamily="18" charset="0"/>
              </a:rPr>
              <a:t>milling, crushing /grinding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pesticide &amp; drug residues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000" dirty="0">
                <a:latin typeface="Cambria" pitchFamily="18" charset="0"/>
              </a:rPr>
              <a:t>Organic/inorganic </a:t>
            </a:r>
            <a:r>
              <a:rPr lang="en-US" sz="2000" dirty="0" err="1">
                <a:latin typeface="Cambria" pitchFamily="18" charset="0"/>
              </a:rPr>
              <a:t>vapours</a:t>
            </a:r>
            <a:endParaRPr lang="en-US" sz="20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/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000" dirty="0">
              <a:latin typeface="Cambria" pitchFamily="18" charset="0"/>
            </a:endParaRPr>
          </a:p>
          <a:p>
            <a:pPr algn="just"/>
            <a:endParaRPr lang="en-US" sz="2200" dirty="0">
              <a:latin typeface="Cambria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8676968" y="2290916"/>
            <a:ext cx="427703" cy="560439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8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3988" y="365126"/>
            <a:ext cx="7506930" cy="54927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000" b="1" dirty="0" err="1">
                <a:latin typeface="Cambria" pitchFamily="18" charset="0"/>
              </a:rPr>
              <a:t>Physico</a:t>
            </a:r>
            <a:r>
              <a:rPr lang="en-US" sz="4000" b="1" dirty="0">
                <a:latin typeface="Cambria" pitchFamily="18" charset="0"/>
              </a:rPr>
              <a:t>-chemical characteristics</a:t>
            </a:r>
            <a:r>
              <a:rPr lang="en-US" sz="4000" dirty="0">
                <a:latin typeface="Cambria" pitchFamily="18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948" y="1106130"/>
            <a:ext cx="10899058" cy="528351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endParaRPr lang="en-US" sz="1600" dirty="0">
              <a:latin typeface="Cambria" pitchFamily="18" charset="0"/>
            </a:endParaRPr>
          </a:p>
          <a:p>
            <a:pPr algn="just">
              <a:buNone/>
            </a:pPr>
            <a:r>
              <a:rPr lang="en-US" sz="1600" dirty="0">
                <a:latin typeface="Cambria" pitchFamily="18" charset="0"/>
              </a:rPr>
              <a:t>	</a:t>
            </a:r>
          </a:p>
          <a:p>
            <a:pPr algn="just">
              <a:buNone/>
            </a:pPr>
            <a:endParaRPr lang="en-US" sz="16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16245" y="1248758"/>
            <a:ext cx="2610463" cy="4277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ambria" pitchFamily="18" charset="0"/>
              </a:rPr>
              <a:t>Two major groups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6984" y="2080238"/>
            <a:ext cx="3055434" cy="28014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dirty="0" smtClean="0">
                <a:solidFill>
                  <a:srgbClr val="FF0000"/>
                </a:solidFill>
                <a:latin typeface="Cambria" pitchFamily="18" charset="0"/>
              </a:rPr>
              <a:t>Particulate </a:t>
            </a:r>
            <a:r>
              <a:rPr lang="en-US" sz="2200" dirty="0">
                <a:solidFill>
                  <a:srgbClr val="FF0000"/>
                </a:solidFill>
                <a:latin typeface="Cambria" pitchFamily="18" charset="0"/>
              </a:rPr>
              <a:t>pollutants: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Dust </a:t>
            </a:r>
            <a:r>
              <a:rPr lang="en-US" sz="2000" dirty="0" smtClean="0">
                <a:latin typeface="Cambria" pitchFamily="18" charset="0"/>
              </a:rPr>
              <a:t>particles,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Mist,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F</a:t>
            </a:r>
            <a:r>
              <a:rPr lang="en-US" sz="2000" dirty="0" smtClean="0">
                <a:latin typeface="Cambria" pitchFamily="18" charset="0"/>
              </a:rPr>
              <a:t>ly ash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Droplets,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Fog,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Cambria" pitchFamily="18" charset="0"/>
              </a:rPr>
              <a:t>Smoke,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F</a:t>
            </a:r>
            <a:r>
              <a:rPr lang="en-US" sz="2000" dirty="0" smtClean="0">
                <a:latin typeface="Cambria" pitchFamily="18" charset="0"/>
              </a:rPr>
              <a:t>umes </a:t>
            </a:r>
            <a:r>
              <a:rPr lang="en-US" sz="2000" dirty="0">
                <a:latin typeface="Cambria" pitchFamily="18" charset="0"/>
              </a:rPr>
              <a:t>&amp; soot 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7453" y="2080238"/>
            <a:ext cx="4517865" cy="23764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>
                <a:solidFill>
                  <a:srgbClr val="FF0000"/>
                </a:solidFill>
                <a:latin typeface="Cambria" pitchFamily="18" charset="0"/>
              </a:rPr>
              <a:t>Gaseous </a:t>
            </a:r>
            <a:r>
              <a:rPr lang="en-US" sz="2000" dirty="0" smtClean="0">
                <a:solidFill>
                  <a:srgbClr val="FF0000"/>
                </a:solidFill>
                <a:latin typeface="Cambria" pitchFamily="18" charset="0"/>
              </a:rPr>
              <a:t>pollutants: 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Oxides of Sulphur &amp; Nitrogen,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Carbon monoxide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>
                <a:latin typeface="Cambria" pitchFamily="18" charset="0"/>
              </a:rPr>
              <a:t>Hydrogen </a:t>
            </a:r>
            <a:r>
              <a:rPr lang="en-US" sz="2000" dirty="0" err="1" smtClean="0">
                <a:latin typeface="Cambria" pitchFamily="18" charset="0"/>
              </a:rPr>
              <a:t>sulphide</a:t>
            </a:r>
            <a:endParaRPr lang="en-US" sz="2000" dirty="0">
              <a:latin typeface="Cambria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n-US" sz="2000" dirty="0" err="1">
                <a:latin typeface="Cambria" pitchFamily="18" charset="0"/>
              </a:rPr>
              <a:t>Vapours</a:t>
            </a:r>
            <a:r>
              <a:rPr lang="en-US" sz="2000" dirty="0">
                <a:latin typeface="Cambria" pitchFamily="18" charset="0"/>
              </a:rPr>
              <a:t> of gasoline &amp; </a:t>
            </a:r>
            <a:r>
              <a:rPr lang="en-US" sz="2000" dirty="0" err="1">
                <a:latin typeface="Cambria" pitchFamily="18" charset="0"/>
              </a:rPr>
              <a:t>trichlorethylene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57452" y="4665854"/>
            <a:ext cx="4517865" cy="14773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Cambria" pitchFamily="18" charset="0"/>
              </a:rPr>
              <a:t>T</a:t>
            </a:r>
            <a:r>
              <a:rPr lang="en-US" dirty="0" smtClean="0">
                <a:latin typeface="Cambria" pitchFamily="18" charset="0"/>
              </a:rPr>
              <a:t>oxic </a:t>
            </a:r>
            <a:r>
              <a:rPr lang="en-US" dirty="0">
                <a:latin typeface="Cambria" pitchFamily="18" charset="0"/>
              </a:rPr>
              <a:t>to animals </a:t>
            </a:r>
            <a:r>
              <a:rPr lang="en-US" dirty="0" smtClean="0">
                <a:latin typeface="Cambria" pitchFamily="18" charset="0"/>
              </a:rPr>
              <a:t>&amp; man</a:t>
            </a:r>
          </a:p>
          <a:p>
            <a:r>
              <a:rPr lang="en-US" dirty="0" smtClean="0">
                <a:latin typeface="Cambria" pitchFamily="18" charset="0"/>
              </a:rPr>
              <a:t>Organic decomposition of waste</a:t>
            </a:r>
          </a:p>
          <a:p>
            <a:r>
              <a:rPr lang="en-US" dirty="0" smtClean="0">
                <a:latin typeface="Cambria" pitchFamily="18" charset="0"/>
              </a:rPr>
              <a:t>Methanogenesis: methane </a:t>
            </a:r>
            <a:r>
              <a:rPr lang="en-US" dirty="0">
                <a:latin typeface="Cambria" pitchFamily="18" charset="0"/>
              </a:rPr>
              <a:t>(</a:t>
            </a:r>
            <a:r>
              <a:rPr lang="en-US" dirty="0" err="1">
                <a:latin typeface="Cambria" pitchFamily="18" charset="0"/>
              </a:rPr>
              <a:t>gobar</a:t>
            </a:r>
            <a:r>
              <a:rPr lang="en-US" dirty="0">
                <a:latin typeface="Cambria" pitchFamily="18" charset="0"/>
              </a:rPr>
              <a:t> gas) </a:t>
            </a:r>
            <a:r>
              <a:rPr lang="en-US" dirty="0" smtClean="0">
                <a:latin typeface="Cambria" pitchFamily="18" charset="0"/>
              </a:rPr>
              <a:t>&amp; Carbon dioxide</a:t>
            </a:r>
          </a:p>
          <a:p>
            <a:r>
              <a:rPr lang="en-US" dirty="0" smtClean="0">
                <a:latin typeface="Cambria" pitchFamily="18" charset="0"/>
              </a:rPr>
              <a:t>Carbon dioxide: respiration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46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506" y="353973"/>
            <a:ext cx="5343293" cy="783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Effects of pollutants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332" y="1248937"/>
            <a:ext cx="9946887" cy="5174166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irect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bearing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on the health of animals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man,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planetary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bio-diversity 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oxic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gases &amp;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substances present in the atmosphere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cause: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etardation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growth,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romote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ageing,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leaching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leaves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N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ecrosis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plants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degree 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damage: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ose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pollutant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uration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exposure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L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oss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of valuable plant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materials especially around industrial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areas </a:t>
            </a:r>
          </a:p>
          <a:p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amage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physical structures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monuments and buildings. </a:t>
            </a: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</a:t>
            </a:r>
            <a:r>
              <a:rPr lang="en-US" sz="20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Ex: damage of Taj 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Mahal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9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753" y="1239971"/>
            <a:ext cx="10593888" cy="499356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Nonirritant pollutants (carbon monoxide) may not always be associated with overt clinical manifestations.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Studies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have shown that zinc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lead pollution of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air: marked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fatalities in cattle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horses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Germany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Arsenic: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Bloody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diarrhea, vomiting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excessive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thirst in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animals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Smog pollution: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ariety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of respiratory problems in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animals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Lead </a:t>
            </a:r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pollution: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eeth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grinding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laryngeal paralysis (roaring sound) in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cattle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Fluorosis: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Cattle &amp;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sheep reared near brick kilns and iron/steel aluminum 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plants &amp; ceramic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factories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In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soil (0.1-1.0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g/kg)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Water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(in some areas in India, 25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mg/</a:t>
            </a:r>
            <a:r>
              <a:rPr lang="en-US" sz="19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litre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Air (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olcanic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eruptions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in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dust particles originating from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soil)</a:t>
            </a:r>
          </a:p>
          <a:p>
            <a:pPr lvl="1"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Conditions: lameness, mottled teeth, fragile bones &amp; loss of milk yield in dairy cattle</a:t>
            </a:r>
          </a:p>
          <a:p>
            <a:pPr algn="just"/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b="1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Metallic pollutants: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Induce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anaemia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emaciation in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animals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24506" y="353973"/>
            <a:ext cx="5343293" cy="7722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Effects of pollutants</a:t>
            </a:r>
          </a:p>
        </p:txBody>
      </p:sp>
    </p:spTree>
    <p:extLst>
      <p:ext uri="{BB962C8B-B14F-4D97-AF65-F5344CB8AC3E}">
        <p14:creationId xmlns:p14="http://schemas.microsoft.com/office/powerpoint/2010/main" val="41983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2195" y="1650382"/>
            <a:ext cx="10058400" cy="3233854"/>
          </a:xfrm>
          <a:ln>
            <a:solidFill>
              <a:srgbClr val="00B050"/>
            </a:solidFill>
          </a:ln>
        </p:spPr>
        <p:txBody>
          <a:bodyPr/>
          <a:lstStyle/>
          <a:p>
            <a:pPr algn="just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In humans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(atmospheric pollution due to metallic &amp; gaseous substances is manifested by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Bronchitis, pulmonary asthma &amp; inflammation of upper respiratory tract     </a:t>
            </a:r>
          </a:p>
          <a:p>
            <a:pPr algn="just"/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Nitrogen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oxide: Pulmonary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oedema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congestion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Sulphur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oxide: Injury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to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mucosa</a:t>
            </a:r>
          </a:p>
          <a:p>
            <a:pPr algn="just"/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Ozone: Effects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similar to ionizing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radiation 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arbon monoxide: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epriciation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of blood oxygen level following its combination with </a:t>
            </a:r>
            <a:r>
              <a:rPr lang="en-US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haemoglobin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algn="just"/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P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articulate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matter have been described in detail by many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workers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724506" y="353973"/>
            <a:ext cx="5343293" cy="7722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Effects of pollutants</a:t>
            </a:r>
          </a:p>
        </p:txBody>
      </p:sp>
    </p:spTree>
    <p:extLst>
      <p:ext uri="{BB962C8B-B14F-4D97-AF65-F5344CB8AC3E}">
        <p14:creationId xmlns:p14="http://schemas.microsoft.com/office/powerpoint/2010/main" val="18852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3726" y="2006807"/>
            <a:ext cx="6757639" cy="781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Cambria" panose="02040503050406030204" pitchFamily="18" charset="0"/>
                <a:ea typeface="Cambria" panose="02040503050406030204" pitchFamily="18" charset="0"/>
              </a:rPr>
              <a:t>Air Pollution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120" y="2883755"/>
            <a:ext cx="4514850" cy="2390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00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561" y="419570"/>
            <a:ext cx="8344829" cy="50598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dirty="0" smtClean="0">
                <a:latin typeface="Cambria" panose="02040503050406030204" pitchFamily="18" charset="0"/>
                <a:ea typeface="Cambria" panose="02040503050406030204" pitchFamily="18" charset="0"/>
              </a:rPr>
              <a:t>Pollution 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>within animal </a:t>
            </a:r>
            <a:r>
              <a:rPr lang="en-US" sz="4400" dirty="0" smtClean="0">
                <a:latin typeface="Cambria" panose="02040503050406030204" pitchFamily="18" charset="0"/>
                <a:ea typeface="Cambria" panose="02040503050406030204" pitchFamily="18" charset="0"/>
              </a:rPr>
              <a:t>houses</a:t>
            </a:r>
            <a: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sz="4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sz="4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342" y="1025913"/>
            <a:ext cx="10684727" cy="553100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quality of environment within animal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houses: on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 health of animals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their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productivity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High densities of 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animals: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not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well ventilated lead to accumulation of excessive moisture and carbon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dioxide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tmospheric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oxygen level to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10-12%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may not prove fatal to animals,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n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increase of atmospheric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Carbon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dioxide level to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6.0%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may lead to asphyxia </a:t>
            </a:r>
            <a:endParaRPr lang="en-US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 concentration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Carbon dioxide 30%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for some hours could result in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death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horses </a:t>
            </a:r>
            <a:r>
              <a:rPr lang="en-US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Carbon </a:t>
            </a: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dioxide concentration of 3-5%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may cause rapid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breathing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combination of high moisture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carbon dioxide makes animals uncomfortable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leads to a reduction in </a:t>
            </a:r>
            <a:r>
              <a:rPr 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production</a:t>
            </a:r>
          </a:p>
          <a:p>
            <a:pPr algn="just"/>
            <a:r>
              <a:rPr lang="en-US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Major gases: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include ammonia, hydrogen </a:t>
            </a:r>
            <a:r>
              <a:rPr lang="en-US" dirty="0" err="1">
                <a:latin typeface="Cambria" panose="02040503050406030204" pitchFamily="18" charset="0"/>
                <a:ea typeface="Cambria" panose="02040503050406030204" pitchFamily="18" charset="0"/>
              </a:rPr>
              <a:t>sulphide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 &amp; methane besides carbon dioxide </a:t>
            </a:r>
          </a:p>
          <a:p>
            <a:pPr lvl="1" algn="just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Ammonia: irritating gas that is frequently found in the dirty farm houses</a:t>
            </a:r>
          </a:p>
          <a:p>
            <a:pPr lvl="1" algn="just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Concentration between 0.04% and 0.5% of the gas causes much  irritation of mucous membranes, asphyxia and death. </a:t>
            </a:r>
          </a:p>
          <a:p>
            <a:pPr lvl="1" algn="just"/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Hydrogen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sulphide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(0.01 - 0.14%): irritation of eyes, throat &amp; nose, &amp;  lung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oedema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Excessive amounts of methane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may prove explosive </a:t>
            </a:r>
          </a:p>
          <a:p>
            <a:pPr lvl="1" algn="just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Turbulence activity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may also lead to production of harmful particulate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pollutants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674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727" y="320521"/>
            <a:ext cx="5988206" cy="4935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Microbial  pollution of </a:t>
            </a:r>
            <a:r>
              <a:rPr lang="en-US" sz="4000" dirty="0" smtClean="0">
                <a:latin typeface="Cambria" panose="02040503050406030204" pitchFamily="18" charset="0"/>
                <a:ea typeface="Cambria" panose="02040503050406030204" pitchFamily="18" charset="0"/>
              </a:rPr>
              <a:t>air</a:t>
            </a:r>
            <a:endParaRPr lang="en-US" sz="4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946" y="970962"/>
            <a:ext cx="10671717" cy="506184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variety of microbes are carried by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air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eteorological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conditions (temperature, humidity, solar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radiation)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mount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particulate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gaseous pollutants contribute immensely to the variation in the load and type 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microbes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Most of the atmospheric microflora emanates from the soil or due to stirring action induced by animal/human activity within the animal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houses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microbes are adsorbed on the dust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particles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arried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over long distances under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favorable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weather conditions (high wind velocity) especially during outbreaks 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diseases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large numbers of organisms (many of them pathogens) can be transmitted through air in an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area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Animals suffering from respiratory diseases discharge the microorganisms during sneezing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coughing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3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347" y="1037064"/>
            <a:ext cx="10058400" cy="479502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sz="20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neeze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release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upto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10,000-10,00,000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droplets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Microbes released by animal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human sources survive in the environment for varying lengths of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time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ome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organisms may not survive for more than few minutes (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Leptospira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in dry atmosphere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an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resist the adverse environmental conditions for as long as 28 years (spores of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Bacillus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anthracis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in soil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Brucellae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can survive in soil for about one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month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Exposure to sunlight causes destruction of many environmental microorganisms (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Mycobacterium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spp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soil: mycobacteria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can survive for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</a:rPr>
              <a:t>upto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 6 </a:t>
            </a:r>
            <a:r>
              <a:rPr lang="en-US" sz="20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months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2545" y="387428"/>
            <a:ext cx="8019585" cy="6035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4000" dirty="0">
                <a:latin typeface="Cambria" panose="02040503050406030204" pitchFamily="18" charset="0"/>
                <a:ea typeface="Cambria" panose="02040503050406030204" pitchFamily="18" charset="0"/>
              </a:rPr>
              <a:t>Measurement of air contamination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5620" y="1269804"/>
            <a:ext cx="9913434" cy="470724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microbial load of moving air is determined </a:t>
            </a:r>
            <a:endParaRPr lang="en-US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assess the </a:t>
            </a:r>
            <a:r>
              <a:rPr lang="en-US" sz="1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level of contamination within a building or given </a:t>
            </a:r>
            <a:r>
              <a:rPr lang="en-US" sz="18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area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dirty="0" smtClean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dirty="0" smtClean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Several </a:t>
            </a:r>
            <a:r>
              <a:rPr lang="en-US" sz="20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techniques are used </a:t>
            </a:r>
            <a:endParaRPr lang="en-US" sz="2000" dirty="0" smtClean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To collect the samples &amp; conduct qualitative &amp; quantitative analysis of </a:t>
            </a:r>
            <a:r>
              <a:rPr lang="en-US" sz="18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air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Sedimentation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Impaction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Impingement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Precipitation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Filtration</a:t>
            </a:r>
          </a:p>
          <a:p>
            <a:pPr marL="731520" lvl="1" indent="-457200" algn="just">
              <a:buFont typeface="+mj-lt"/>
              <a:buAutoNum type="arabicPeriod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Sieve cascade sampler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536" y="903250"/>
            <a:ext cx="8051182" cy="5564458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Sedimentation 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(settling plate method) </a:t>
            </a:r>
          </a:p>
          <a:p>
            <a:pPr lvl="1" algn="just"/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Permits settlement of atmospheric air on the surface of an agar plate for 10 min or more</a:t>
            </a:r>
          </a:p>
          <a:p>
            <a:pPr lvl="1" algn="just"/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It does not allow the settlement of suspended particles the air</a:t>
            </a:r>
          </a:p>
          <a:p>
            <a:pPr lvl="1" algn="just"/>
            <a:endParaRPr lang="en-US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Impaction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ollecting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atmospheric particles on the surface of a solid/semi-solid agar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medium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Air </a:t>
            </a:r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centrifuge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is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used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he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air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flow on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sides of a rotating cylinder lined with a culture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medium</a:t>
            </a:r>
            <a:endParaRPr lang="en-US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uitable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for large sized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particles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A better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known device called slit sampler is preferred by many to test air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quality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he air is sucked through a slit onto a rotating culture plate kept underneath the device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he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flow rate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one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cu </a:t>
            </a:r>
            <a:r>
              <a:rPr lang="en-US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ft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.( 28.3 cu cm)/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min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R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otation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rate is kept at 0.5, 2 or 6 </a:t>
            </a:r>
            <a:r>
              <a:rPr lang="en-US" sz="1900" dirty="0" smtClean="0">
                <a:latin typeface="Cambria" panose="02040503050406030204" pitchFamily="18" charset="0"/>
                <a:ea typeface="Cambria" panose="02040503050406030204" pitchFamily="18" charset="0"/>
              </a:rPr>
              <a:t>min/revolution</a:t>
            </a:r>
            <a:endParaRPr lang="en-US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lang="en-US" sz="19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360127" y="345687"/>
            <a:ext cx="4170556" cy="4572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Methods of air sampling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2" descr="Image result for air centrifuge Impac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374" y="5006670"/>
            <a:ext cx="3174221" cy="14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air centrifuge Impa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6374" y="3364326"/>
            <a:ext cx="3174221" cy="164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7951" y="903250"/>
            <a:ext cx="3165008" cy="16264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4579" y="3559329"/>
            <a:ext cx="2868379" cy="268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07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541" y="1014762"/>
            <a:ext cx="8144142" cy="534143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Impingement</a:t>
            </a:r>
            <a:endParaRPr lang="en-US" sz="20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</a:t>
            </a: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collect atmospheric particles in a liquid </a:t>
            </a: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medium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air is sucked through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 glass instrument at a defined rate into the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fluid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microbial </a:t>
            </a: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load: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determined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by examining the fluid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Precipitation</a:t>
            </a:r>
            <a:endParaRPr lang="en-US" sz="2000" dirty="0" smtClean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precipitation of atmospheric particles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two ways: </a:t>
            </a:r>
            <a:endParaRPr lang="en-US" sz="18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lvl="1" indent="0" algn="just">
              <a:buNone/>
            </a:pPr>
            <a:r>
              <a:rPr lang="en-US" sz="18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Thermal precipitation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slowly moving air current (3 lit/min) is directed between heated &amp; cooled surfaces (distance 0.038 cm)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heated wire/surface repulses the particles towards cold surface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They get collected in cold surface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organisms are then transferred on to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the agar medium</a:t>
            </a: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lvl="1" indent="0" algn="just"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Electrostatic precipitation</a:t>
            </a:r>
            <a:r>
              <a:rPr lang="en-US" sz="2000" dirty="0" smtClean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C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ollects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organisms on the basis of their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electric </a:t>
            </a: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charge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It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is a highly efficient instrument for collecting the airborne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particles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360127" y="345687"/>
            <a:ext cx="4170556" cy="4572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Methods of air sampling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4" t="16423" r="67348" b="5854"/>
          <a:stretch/>
        </p:blipFill>
        <p:spPr>
          <a:xfrm>
            <a:off x="8686800" y="1014763"/>
            <a:ext cx="3088887" cy="533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6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545" y="992459"/>
            <a:ext cx="8517675" cy="5284865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Filtration</a:t>
            </a:r>
            <a:r>
              <a:rPr lang="en-US" sz="2000" dirty="0" smtClean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microorganisms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are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trapped on a filter (cotton, glass wool or paper) or membrane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filter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Membrane </a:t>
            </a: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filter technique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is considered to be better for the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purpose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Air is filtered through the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membrane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particles (with microbes) are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impunged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on this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membrane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The 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membrane is then placed on a paper saturated with an appropriate medium </a:t>
            </a:r>
            <a:r>
              <a:rPr lang="en-US" sz="1800" dirty="0" smtClean="0">
                <a:latin typeface="Cambria" panose="02040503050406030204" pitchFamily="18" charset="0"/>
                <a:ea typeface="Cambria" panose="02040503050406030204" pitchFamily="18" charset="0"/>
              </a:rPr>
              <a:t>&amp; incubated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Sieve (cascade) samplers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is desired to collect samples of air on the basis of the particle size of the pollutant </a:t>
            </a:r>
            <a:endParaRPr lang="en-US" sz="20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ieves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of varying sizes are arranged in a cascading manner (one upon the other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Larger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particles are collected on top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Smaller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ones towards the bottom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sieves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Cascade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impactor is a highly efficient </a:t>
            </a:r>
            <a:r>
              <a:rPr lang="en-US" sz="2000" dirty="0" smtClean="0">
                <a:latin typeface="Cambria" panose="02040503050406030204" pitchFamily="18" charset="0"/>
                <a:ea typeface="Cambria" panose="02040503050406030204" pitchFamily="18" charset="0"/>
              </a:rPr>
              <a:t>trap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4360127" y="345687"/>
            <a:ext cx="4170556" cy="45720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Methods of air sampling</a:t>
            </a:r>
            <a:endParaRPr lang="en-IN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0" y="4148254"/>
            <a:ext cx="2657707" cy="20406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0" y="992458"/>
            <a:ext cx="2758068" cy="1494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0" y="2486721"/>
            <a:ext cx="2758068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8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05" y="387427"/>
            <a:ext cx="6278137" cy="74845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Control of air pollution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346" y="1405053"/>
            <a:ext cx="10058400" cy="379141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Minimize the production </a:t>
            </a:r>
            <a:r>
              <a:rPr lang="en-US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&amp; </a:t>
            </a:r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release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of pollutants near the animal or human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dwellings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Control of dust </a:t>
            </a:r>
            <a:r>
              <a:rPr lang="en-US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particles: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by improving sanitary conditions within the houses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Frequent washings of floor &amp; </a:t>
            </a:r>
            <a:r>
              <a:rPr lang="en-US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equipment: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controlling the dust within the buildings 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Vacuum cleaners: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used effectively </a:t>
            </a: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Proper </a:t>
            </a:r>
            <a:r>
              <a:rPr lang="en-US" sz="2000" b="1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ventilation: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prompt clearance of foul gases &amp; particulate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pollutants</a:t>
            </a:r>
          </a:p>
          <a:p>
            <a:pPr marL="274320" lvl="1" indent="0" algn="just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Filters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be installed to check the entry of external contaminants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Use of laminar air flow systems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closed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compartments/ cabins 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lvl="1" indent="0" algn="just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                                           Allows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unidirectional passage of air through cellulose acetate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filters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74320" lvl="1" indent="0">
              <a:buNone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5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858" y="1092819"/>
            <a:ext cx="10972800" cy="443818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Atmosphere: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Gaseous envelope surrounding a celestial body (earth)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It consists of a mixture of gases (air): vital for the propagation of life processes</a:t>
            </a:r>
          </a:p>
          <a:p>
            <a:pPr algn="just"/>
            <a:r>
              <a:rPr lang="en-US" sz="20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Atmospheric pollution: 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presence of substances in air in concentrations sufficient to cause harmful effects on the health of animals &amp; man, vegetation &amp; property or to interfere with the enjoyment of life &amp; property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Pollution: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means to make (air) impure or unwholesome</a:t>
            </a:r>
          </a:p>
          <a:p>
            <a:pPr algn="just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(Presence of dust, smoke, fumes, mist,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odour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or gases (including oxides of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carbon,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sulphur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&amp; nitrogen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in quantities or of a duration that unreasonably alters the average (acceptable purity) condition of the atmosphere)</a:t>
            </a:r>
          </a:p>
          <a:p>
            <a:pPr algn="just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103648" y="455429"/>
            <a:ext cx="3479181" cy="4425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Introduction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124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365" y="500034"/>
            <a:ext cx="5809787" cy="44251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Pure and impure air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3679" y="847493"/>
            <a:ext cx="6473157" cy="519751"/>
          </a:xfrm>
        </p:spPr>
        <p:txBody>
          <a:bodyPr>
            <a:noAutofit/>
          </a:bodyPr>
          <a:lstStyle/>
          <a:p>
            <a:pPr marL="0" marR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The composition (%) of fresh (pure) air by volume:	              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					           		</a:t>
            </a:r>
            <a:endParaRPr lang="en-US" sz="2000" b="1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Mangal" panose="02040503050203030202" pitchFamily="18" charset="0"/>
              </a:rPr>
              <a:t>	 																	 																																								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161107"/>
              </p:ext>
            </p:extLst>
          </p:nvPr>
        </p:nvGraphicFramePr>
        <p:xfrm>
          <a:off x="1974701" y="1367244"/>
          <a:ext cx="8551114" cy="5164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5557">
                  <a:extLst>
                    <a:ext uri="{9D8B030D-6E8A-4147-A177-3AD203B41FA5}">
                      <a16:colId xmlns:a16="http://schemas.microsoft.com/office/drawing/2014/main" val="360715888"/>
                    </a:ext>
                  </a:extLst>
                </a:gridCol>
                <a:gridCol w="4275557">
                  <a:extLst>
                    <a:ext uri="{9D8B030D-6E8A-4147-A177-3AD203B41FA5}">
                      <a16:colId xmlns:a16="http://schemas.microsoft.com/office/drawing/2014/main" val="1796691842"/>
                    </a:ext>
                  </a:extLst>
                </a:gridCol>
              </a:tblGrid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Component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 Percent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76439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Nitrogen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20.946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20197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Oxygen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78.084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336397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Argon 	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0.934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125388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 Total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99.964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  <a:cs typeface="Mangal" panose="02040503050203030202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77589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Neon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56486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Helium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82718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Krypton and methane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790478"/>
                  </a:ext>
                </a:extLst>
              </a:tr>
              <a:tr h="4340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Hydrogen and Nitrous oxide	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91172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Xenon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0.000008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144332"/>
                  </a:ext>
                </a:extLst>
              </a:tr>
              <a:tr h="35926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Variable components: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  <a:cs typeface="Mangal" panose="02040503050203030202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453662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Vapour</a:t>
                      </a: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112664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Carbon dioxide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0.01-0.1 (average 0.032)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088451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Ozone 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0-0.01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040012"/>
                  </a:ext>
                </a:extLst>
              </a:tr>
              <a:tr h="32393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Sulphur dioxide</a:t>
                      </a:r>
                      <a:endParaRPr lang="en-US" sz="1600" dirty="0"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mbria" panose="02040503050406030204" pitchFamily="18" charset="0"/>
                          <a:ea typeface="Cambria" panose="02040503050406030204" pitchFamily="18" charset="0"/>
                          <a:cs typeface="Mangal" panose="02040503050203030202" pitchFamily="18" charset="0"/>
                        </a:rPr>
                        <a:t>0-0.0001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580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9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132" y="1393903"/>
            <a:ext cx="10593659" cy="4693850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composition: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Change of season,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Altitude &amp;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Solar activity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Oxygen: highly reactive (oxidation)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Exerts marked influence on various geochemical cycles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Most of the atmospheric oxygen: photosynthesis &amp; ultraviolet radioactivity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Expired air: concentration reduced to 16.4% 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concentration of CO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 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increased to 4.24%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                           concentration of other gases: unaltered</a:t>
            </a:r>
          </a:p>
          <a:p>
            <a:pPr algn="just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68903" y="412596"/>
            <a:ext cx="8150115" cy="802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Composition of air                      </a:t>
            </a:r>
            <a:r>
              <a:rPr lang="en-US" sz="2000" b="1" dirty="0" err="1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Cont</a:t>
            </a: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9095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249" y="1672683"/>
            <a:ext cx="10214518" cy="3523785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The pollution of outdoor air from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: diverse sources</a:t>
            </a:r>
          </a:p>
          <a:p>
            <a:pPr marL="274320" lvl="1" indent="0" algn="just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Cause of pollution is traced to one or more of human activities </a:t>
            </a:r>
          </a:p>
          <a:p>
            <a:pPr marL="274320" lvl="1" indent="0" algn="just">
              <a:buNone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 Ex. </a:t>
            </a:r>
          </a:p>
          <a:p>
            <a:pPr marL="274320" lvl="1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      Combustion of coal &amp; oil: pollution by SO</a:t>
            </a:r>
            <a:r>
              <a:rPr lang="en-US" sz="18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, CO</a:t>
            </a:r>
            <a:r>
              <a:rPr lang="en-US" sz="18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&amp; NO </a:t>
            </a:r>
          </a:p>
          <a:p>
            <a:pPr marL="274320" lvl="1" indent="0" algn="just">
              <a:buNone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       T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he treatment of wastes:  release ammonia &amp; H</a:t>
            </a:r>
            <a:r>
              <a:rPr lang="en-US" sz="200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 in the atmosphere</a:t>
            </a:r>
          </a:p>
          <a:p>
            <a:pPr algn="just"/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nature of pollution in an area will, therefore, be related to the type of activities indulged in by the communities inhabiting the area</a:t>
            </a:r>
          </a:p>
          <a:p>
            <a:pPr algn="just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Many natural sources: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volcanoes and forest fires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5847" y="412596"/>
            <a:ext cx="5569321" cy="9367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Sources of pollution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2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596" y="1338146"/>
            <a:ext cx="6434253" cy="515186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Zones:</a:t>
            </a:r>
          </a:p>
          <a:p>
            <a:pPr lvl="1" algn="just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Homosphere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chemically uniform up to above 100-120 km the earth </a:t>
            </a:r>
          </a:p>
          <a:p>
            <a:pPr lvl="1" algn="just"/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Heterosphere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above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homosphere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structurally uneven </a:t>
            </a:r>
          </a:p>
          <a:p>
            <a:pPr lvl="1" algn="just"/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Altitude increases: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change in temperature pattern of atmosphere</a:t>
            </a:r>
          </a:p>
          <a:p>
            <a:pPr marL="274320" lvl="1" indent="0" algn="just">
              <a:buNone/>
            </a:pPr>
            <a:r>
              <a:rPr lang="en-US" sz="20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 the basis of this change atmosphere has been divided into 4 distinct strata/zones:  </a:t>
            </a:r>
          </a:p>
          <a:p>
            <a:pPr marL="617220" lvl="1" indent="-342900" algn="just">
              <a:buAutoNum type="arabicPeriod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Trophosphere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17220" lvl="1" indent="-342900" algn="just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Stratosphere</a:t>
            </a:r>
          </a:p>
          <a:p>
            <a:pPr marL="617220" lvl="1" indent="-342900" algn="just">
              <a:buAutoNum type="arabicPeriod"/>
            </a:pP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Mesophere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17220" lvl="1" indent="-342900" algn="just">
              <a:buAutoNum type="arabicPeriod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Thermosphere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44416" y="356537"/>
            <a:ext cx="5770043" cy="7920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0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Zones of atmosphere </a:t>
            </a:r>
            <a:endParaRPr lang="en-US" sz="2000" b="1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420" y="1338146"/>
            <a:ext cx="4839629" cy="4995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84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988" y="1420879"/>
            <a:ext cx="5820937" cy="2689685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Troposphere</a:t>
            </a:r>
            <a:r>
              <a:rPr lang="en-US" sz="21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Immediately above surface of earth,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 gradual decline in temperature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Thickness: 10-20 km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At 20 km the temperature falls to 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-56</a:t>
            </a:r>
            <a:r>
              <a:rPr lang="en-US" sz="20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(from 15</a:t>
            </a:r>
            <a:r>
              <a:rPr lang="en-US" sz="20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2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The rate of temperature drop: 6.4</a:t>
            </a:r>
            <a:r>
              <a:rPr lang="en-US" sz="2000" baseline="30000" dirty="0"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C/100 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</a:rPr>
              <a:t>The zone contains: 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99% mass of gases found in the atmosphere (nitrogen, oxygen and carbon dioxide)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85277" y="356839"/>
            <a:ext cx="8028877" cy="9413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Zones of atmosphere           </a:t>
            </a:r>
            <a:r>
              <a:rPr lang="en-US" sz="2400" b="1" baseline="-250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cont</a:t>
            </a:r>
            <a:r>
              <a:rPr lang="en-US" sz="2400" b="1" baseline="-250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…. </a:t>
            </a:r>
            <a:endParaRPr lang="en-US" sz="1200" b="1" baseline="-25000" dirty="0">
              <a:latin typeface="Cambria" panose="02040503050406030204" pitchFamily="18" charset="0"/>
              <a:ea typeface="Cambria" panose="02040503050406030204" pitchFamily="18" charset="0"/>
              <a:cs typeface="Mangal" panose="02040503050203030202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89287" y="1403810"/>
            <a:ext cx="5430644" cy="27238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Stratosphere</a:t>
            </a:r>
            <a:r>
              <a:rPr lang="en-US" sz="19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Height from the earth: 40-50 km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Thin layer above troposphere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Uniform temperature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zone </a:t>
            </a:r>
            <a:r>
              <a:rPr lang="en-US" sz="1900" dirty="0">
                <a:solidFill>
                  <a:srgbClr val="00B0F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comprises of </a:t>
            </a:r>
            <a:r>
              <a:rPr lang="en-US" sz="1900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ozone layer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Protects the earth against the ill-effects of UV irradiation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Ozone shield increases the temperature from </a:t>
            </a:r>
            <a:r>
              <a:rPr lang="en-US" sz="19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56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to  -2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C at 50 km height</a:t>
            </a:r>
            <a:endParaRPr lang="en-IN" sz="1900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7987" y="4233226"/>
            <a:ext cx="5820937" cy="2323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</a:t>
            </a:r>
            <a:r>
              <a:rPr lang="en-US" sz="1900" b="1" dirty="0" err="1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Mesophere</a:t>
            </a:r>
            <a:r>
              <a:rPr lang="en-US" sz="19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Height from the earth: </a:t>
            </a:r>
            <a:r>
              <a:rPr lang="en-US" sz="19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70-80 km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Marked reduction in the temperature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At an altitude of 70 km, 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the temperature falls to 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-92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 (from  -2</a:t>
            </a:r>
            <a:r>
              <a:rPr lang="en-US" sz="1900" baseline="300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</a:t>
            </a:r>
            <a:r>
              <a:rPr lang="en-US" sz="1900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9288" y="4233226"/>
            <a:ext cx="5430644" cy="23236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21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Thermosphere: </a:t>
            </a:r>
            <a:endParaRPr lang="en-US" sz="19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b="1" dirty="0">
                <a:latin typeface="Cambria" panose="02040503050406030204" pitchFamily="18" charset="0"/>
                <a:ea typeface="Cambria" panose="02040503050406030204" pitchFamily="18" charset="0"/>
              </a:rPr>
              <a:t>Height from the earth: 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above 80 km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Temperature: very high (</a:t>
            </a:r>
            <a:r>
              <a:rPr lang="en-US" sz="1900" dirty="0" err="1">
                <a:latin typeface="Cambria" panose="02040503050406030204" pitchFamily="18" charset="0"/>
                <a:ea typeface="Cambria" panose="02040503050406030204" pitchFamily="18" charset="0"/>
              </a:rPr>
              <a:t>upto</a:t>
            </a: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 12000 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Thickness of the zone is 500 km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900" dirty="0">
                <a:latin typeface="Cambria" panose="02040503050406030204" pitchFamily="18" charset="0"/>
                <a:ea typeface="Cambria" panose="02040503050406030204" pitchFamily="18" charset="0"/>
              </a:rPr>
              <a:t>It contains O2, nascent oxygen &amp; nitrogen oxide.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726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0" y="1170878"/>
            <a:ext cx="10705170" cy="5330283"/>
          </a:xfrm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The atmospheric pollution is influenced: 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meteorological conditions present in an area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Meteorological factors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influences: magnitude of vertical &amp; horizontal transfer of air pollution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Major parameters are: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Temperature: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irect bearing on the movement of air pollutants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Influences the diffusion of pollutants 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Wind: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The direction &amp; speed of wind is an important determinant in the movement of air pollutants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Humidity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Influences the precipitation of pollutants on earth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Many toxic pollutants combine with water vapor precipitate  to the surface of earth</a:t>
            </a:r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Atmospheric pressure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Influenced the movement of pollutants in an area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Important consideration for many </a:t>
            </a:r>
            <a:r>
              <a:rPr lang="en-US" sz="1800" dirty="0" err="1">
                <a:latin typeface="Cambria" panose="02040503050406030204" pitchFamily="18" charset="0"/>
                <a:ea typeface="Cambria" panose="02040503050406030204" pitchFamily="18" charset="0"/>
              </a:rPr>
              <a:t>pollutional</a:t>
            </a:r>
            <a:r>
              <a:rPr lang="en-US" sz="1800" dirty="0">
                <a:latin typeface="Cambria" panose="02040503050406030204" pitchFamily="18" charset="0"/>
                <a:ea typeface="Cambria" panose="02040503050406030204" pitchFamily="18" charset="0"/>
              </a:rPr>
              <a:t> parameter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74126" y="323385"/>
            <a:ext cx="7512326" cy="7090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spcBef>
                <a:spcPts val="0"/>
              </a:spcBef>
              <a:buFont typeface="Garamond" pitchFamily="18" charset="0"/>
              <a:buNone/>
            </a:pPr>
            <a:r>
              <a:rPr lang="en-US" sz="4400" b="1" baseline="-25000" dirty="0">
                <a:latin typeface="Cambria" panose="02040503050406030204" pitchFamily="18" charset="0"/>
                <a:ea typeface="Cambria" panose="02040503050406030204" pitchFamily="18" charset="0"/>
                <a:cs typeface="Mangal" panose="02040503050203030202" pitchFamily="18" charset="0"/>
              </a:rPr>
              <a:t>Influence of metrological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16054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810</TotalTime>
  <Words>2597</Words>
  <Application>Microsoft Office PowerPoint</Application>
  <PresentationFormat>Widescreen</PresentationFormat>
  <Paragraphs>361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</vt:lpstr>
      <vt:lpstr>Century Gothic</vt:lpstr>
      <vt:lpstr>Courier New</vt:lpstr>
      <vt:lpstr>Garamond</vt:lpstr>
      <vt:lpstr>Mangal</vt:lpstr>
      <vt:lpstr>Times New Roman</vt:lpstr>
      <vt:lpstr>Wingdings</vt:lpstr>
      <vt:lpstr>Savon</vt:lpstr>
      <vt:lpstr>PowerPoint Presentation</vt:lpstr>
      <vt:lpstr>Air Pollution</vt:lpstr>
      <vt:lpstr>Introduction</vt:lpstr>
      <vt:lpstr>Pure and impure air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Classification of air pollutants </vt:lpstr>
      <vt:lpstr>Sources of air pollutants</vt:lpstr>
      <vt:lpstr>Physico-chemical characteristics </vt:lpstr>
      <vt:lpstr>Effects of pollutants</vt:lpstr>
      <vt:lpstr>Effects of pollutants</vt:lpstr>
      <vt:lpstr>Effects of pollutants</vt:lpstr>
      <vt:lpstr> Pollution within animal houses </vt:lpstr>
      <vt:lpstr>Microbial  pollution of air</vt:lpstr>
      <vt:lpstr>PowerPoint Presentation</vt:lpstr>
      <vt:lpstr>Measurement of air contamination</vt:lpstr>
      <vt:lpstr>PowerPoint Presentation</vt:lpstr>
      <vt:lpstr>PowerPoint Presentation</vt:lpstr>
      <vt:lpstr>PowerPoint Presentation</vt:lpstr>
      <vt:lpstr>Control of air pollution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dranjayvet@gmail.com</dc:creator>
  <cp:lastModifiedBy>Epidemiology lab 1</cp:lastModifiedBy>
  <cp:revision>67</cp:revision>
  <dcterms:created xsi:type="dcterms:W3CDTF">2019-09-18T07:23:57Z</dcterms:created>
  <dcterms:modified xsi:type="dcterms:W3CDTF">2020-06-22T06:47:46Z</dcterms:modified>
</cp:coreProperties>
</file>