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33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41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4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25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4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64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177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7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96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6D8C97C-A38C-4C1C-B1F1-78B9D72FB8B2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F4A4D62-496C-42A6-9A7D-5DB48E5BC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9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A8B-5F9F-46C6-AABA-496B7E271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72161"/>
            <a:ext cx="9966960" cy="2926080"/>
          </a:xfrm>
        </p:spPr>
        <p:txBody>
          <a:bodyPr>
            <a:normAutofit/>
          </a:bodyPr>
          <a:lstStyle/>
          <a:p>
            <a:r>
              <a:rPr lang="en-IN" sz="6000" dirty="0">
                <a:solidFill>
                  <a:srgbClr val="FF0000"/>
                </a:solidFill>
              </a:rPr>
              <a:t>Avian reoviral Diseases,</a:t>
            </a:r>
            <a:br>
              <a:rPr lang="en-IN" sz="6000" dirty="0"/>
            </a:br>
            <a:r>
              <a:rPr lang="en-IN" sz="6000" dirty="0"/>
              <a:t>Egg Drop syndrome-76 &amp;</a:t>
            </a:r>
            <a:br>
              <a:rPr lang="en-IN" sz="6000" dirty="0"/>
            </a:br>
            <a:r>
              <a:rPr lang="en-IN" sz="6000" dirty="0">
                <a:solidFill>
                  <a:srgbClr val="002060"/>
                </a:solidFill>
              </a:rPr>
              <a:t>avian  viral  nephritis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6A578-0635-4E8B-BD6D-8F152F252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227924"/>
            <a:ext cx="8767860" cy="13881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</a:rPr>
              <a:t>DR. KAUSHAL KUMAR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</a:rPr>
              <a:t>Assistant Professor &amp; Head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</a:rPr>
              <a:t>Department of Veterinary Pathology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</a:rPr>
              <a:t>Bihar Veterinary College, BASU, Patna</a:t>
            </a:r>
            <a:endParaRPr lang="en-IN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hicken logo Royalty Free Vector Image - VectorStock">
            <a:extLst>
              <a:ext uri="{FF2B5EF4-FFF2-40B4-BE49-F238E27FC236}">
                <a16:creationId xmlns:a16="http://schemas.microsoft.com/office/drawing/2014/main" id="{B5411657-477B-411E-9949-F39BCCFF43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3"/>
          <a:stretch/>
        </p:blipFill>
        <p:spPr bwMode="auto">
          <a:xfrm>
            <a:off x="9405641" y="3808456"/>
            <a:ext cx="2552583" cy="280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kin chicken Rooster Bantam Logo, poultry PNG | PNGWave">
            <a:extLst>
              <a:ext uri="{FF2B5EF4-FFF2-40B4-BE49-F238E27FC236}">
                <a16:creationId xmlns:a16="http://schemas.microsoft.com/office/drawing/2014/main" id="{5E8B8BC9-581C-4C1C-84DD-443EF50E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96" y="3808456"/>
            <a:ext cx="3094608" cy="280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0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ovirus: Friend and Foe | SpringerLink">
            <a:extLst>
              <a:ext uri="{FF2B5EF4-FFF2-40B4-BE49-F238E27FC236}">
                <a16:creationId xmlns:a16="http://schemas.microsoft.com/office/drawing/2014/main" id="{A5C1D08C-1180-4479-A6BC-04524F0E1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677" y="4089647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761C0A-F338-4ECE-A871-79B53268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2" y="245615"/>
            <a:ext cx="10397083" cy="1356360"/>
          </a:xfrm>
        </p:spPr>
        <p:txBody>
          <a:bodyPr/>
          <a:lstStyle/>
          <a:p>
            <a:r>
              <a:rPr lang="en-IN" b="1" dirty="0"/>
              <a:t>INTRODUCTION-Avian reoviral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59E6-05F5-40DB-9C29-08BCC744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6" y="1601975"/>
            <a:ext cx="11700768" cy="4825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rgbClr val="002060"/>
                </a:solidFill>
              </a:rPr>
              <a:t>Avian reoviruses has been isolated from 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en-IN" sz="2000" b="1" dirty="0">
                <a:solidFill>
                  <a:srgbClr val="002060"/>
                </a:solidFill>
              </a:rPr>
              <a:t>Clinically normal poultry as well as 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en-IN" sz="2000" b="1" dirty="0">
                <a:solidFill>
                  <a:srgbClr val="002060"/>
                </a:solidFill>
              </a:rPr>
              <a:t>Diseases such as tenosynovitis, enteritis, </a:t>
            </a:r>
            <a:r>
              <a:rPr lang="en-IN" sz="2000" b="1" dirty="0" err="1">
                <a:solidFill>
                  <a:srgbClr val="002060"/>
                </a:solidFill>
              </a:rPr>
              <a:t>hydropericarditis</a:t>
            </a:r>
            <a:r>
              <a:rPr lang="en-IN" sz="2000" b="1" dirty="0">
                <a:solidFill>
                  <a:srgbClr val="002060"/>
                </a:solidFill>
              </a:rPr>
              <a:t> &amp; </a:t>
            </a:r>
            <a:r>
              <a:rPr lang="en-IN" sz="2000" b="1" dirty="0" err="1">
                <a:solidFill>
                  <a:srgbClr val="002060"/>
                </a:solidFill>
              </a:rPr>
              <a:t>runting</a:t>
            </a:r>
            <a:r>
              <a:rPr lang="en-IN" sz="2000" b="1" dirty="0">
                <a:solidFill>
                  <a:srgbClr val="002060"/>
                </a:solidFill>
              </a:rPr>
              <a:t> syndrome.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rgbClr val="002060"/>
                </a:solidFill>
              </a:rPr>
              <a:t>All reoviruses posses a common antigen detectable by AGPT/FAT/CFT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</a:t>
            </a:r>
            <a:r>
              <a:rPr lang="en-US" sz="2000" b="1" dirty="0">
                <a:solidFill>
                  <a:srgbClr val="002060"/>
                </a:solidFill>
              </a:rPr>
              <a:t>It can affect the gastrointestinal system (such as Rotavirus) and respiratory tract.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002060"/>
                </a:solidFill>
              </a:rPr>
              <a:t>It’s dsRNA containing virus ,</a:t>
            </a:r>
            <a:r>
              <a:rPr lang="en-US" sz="2000" b="1" dirty="0">
                <a:solidFill>
                  <a:srgbClr val="002060"/>
                </a:solidFill>
              </a:rPr>
              <a:t>genomes consists of 8–11 segmented,</a:t>
            </a:r>
            <a:r>
              <a:rPr lang="en-IN" sz="2000" b="1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rgbClr val="002060"/>
                </a:solidFill>
              </a:rPr>
              <a:t>Clinically Important diseases caused by them are:</a:t>
            </a:r>
          </a:p>
          <a:p>
            <a:pPr marL="2614300" lvl="8" indent="-342900">
              <a:buFont typeface="+mj-lt"/>
              <a:buAutoNum type="arabicPeriod"/>
            </a:pPr>
            <a:r>
              <a:rPr lang="en-IN" sz="2000" b="1" dirty="0">
                <a:solidFill>
                  <a:srgbClr val="002060"/>
                </a:solidFill>
              </a:rPr>
              <a:t>Viral Arthritis</a:t>
            </a:r>
          </a:p>
          <a:p>
            <a:pPr marL="2614300" lvl="8" indent="-342900">
              <a:buFont typeface="+mj-lt"/>
              <a:buAutoNum type="arabicPeriod"/>
            </a:pPr>
            <a:r>
              <a:rPr lang="en-IN" sz="2000" b="1" dirty="0" err="1">
                <a:solidFill>
                  <a:srgbClr val="002060"/>
                </a:solidFill>
              </a:rPr>
              <a:t>Runting</a:t>
            </a:r>
            <a:r>
              <a:rPr lang="en-IN" sz="2000" b="1" dirty="0">
                <a:solidFill>
                  <a:srgbClr val="002060"/>
                </a:solidFill>
              </a:rPr>
              <a:t> syndrome</a:t>
            </a:r>
          </a:p>
          <a:p>
            <a:pPr marL="2614300" lvl="8" indent="-342900">
              <a:buFont typeface="+mj-lt"/>
              <a:buAutoNum type="arabicPeriod"/>
            </a:pPr>
            <a:r>
              <a:rPr lang="en-IN" sz="2000" b="1" dirty="0">
                <a:solidFill>
                  <a:srgbClr val="002060"/>
                </a:solidFill>
              </a:rPr>
              <a:t>Pasty Vent Disease</a:t>
            </a:r>
          </a:p>
          <a:p>
            <a:pPr marL="2271400" lvl="8" indent="0">
              <a:buNone/>
            </a:pPr>
            <a:endParaRPr lang="en-IN" b="1" dirty="0"/>
          </a:p>
          <a:p>
            <a:pPr>
              <a:buFont typeface="Wingdings" panose="05000000000000000000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20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273">
            <a:extLst>
              <a:ext uri="{FF2B5EF4-FFF2-40B4-BE49-F238E27FC236}">
                <a16:creationId xmlns:a16="http://schemas.microsoft.com/office/drawing/2014/main" id="{605FCBCE-B749-47B4-B5C6-478800FAA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049" y="3701243"/>
            <a:ext cx="30003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761C0A-F338-4ECE-A871-79B53268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2" y="245615"/>
            <a:ext cx="10397083" cy="864094"/>
          </a:xfrm>
        </p:spPr>
        <p:txBody>
          <a:bodyPr/>
          <a:lstStyle/>
          <a:p>
            <a:r>
              <a:rPr lang="en-IN" b="1" dirty="0"/>
              <a:t>Avian Reoviral Disease-VIRAL ARTHRITS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59E6-05F5-40DB-9C29-08BCC744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6" y="1601975"/>
            <a:ext cx="11700768" cy="4825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affect mainly Broiler Birds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HOST: 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Chicken of 3-16 Wk. age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Broiler are highly susceptible between 6-7 </a:t>
            </a:r>
            <a:r>
              <a:rPr lang="en-IN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wk</a:t>
            </a:r>
            <a:endParaRPr lang="en-IN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Layer/breeder are asymptomatic but hatchability decreases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contact/inhalation/ingestion and rarely by eggs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MORTALITY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:1-2%;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up to 50%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Symptomless viremia, lameness</a:t>
            </a:r>
          </a:p>
          <a:p>
            <a:pPr marL="1097280" lvl="4" indent="0">
              <a:buNone/>
            </a:pP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Inflammation of tendon and synovial sheaths of leg / foot pads and joints</a:t>
            </a:r>
          </a:p>
          <a:p>
            <a:pPr marL="1097280" lvl="4" indent="0">
              <a:buNone/>
            </a:pP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Swollen hock joint</a:t>
            </a:r>
          </a:p>
          <a:p>
            <a:pPr marL="1097280" lvl="4" indent="0">
              <a:buNone/>
            </a:pP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Ruptured gastrocnemius tendons and synovial sheaths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virus isolation/AGPT/Neutralisation Test</a:t>
            </a:r>
          </a:p>
        </p:txBody>
      </p:sp>
      <p:pic>
        <p:nvPicPr>
          <p:cNvPr id="6146" name="Picture 2" descr="271">
            <a:extLst>
              <a:ext uri="{FF2B5EF4-FFF2-40B4-BE49-F238E27FC236}">
                <a16:creationId xmlns:a16="http://schemas.microsoft.com/office/drawing/2014/main" id="{C4CC7B61-6868-4B55-ACD5-3E6D162BC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049" y="1176730"/>
            <a:ext cx="3000375" cy="208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3013E8C-6BDF-4525-8C5A-5F89F58211B4}"/>
              </a:ext>
            </a:extLst>
          </p:cNvPr>
          <p:cNvSpPr/>
          <p:nvPr/>
        </p:nvSpPr>
        <p:spPr>
          <a:xfrm>
            <a:off x="9200224" y="3196253"/>
            <a:ext cx="2850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Swellings affecting primarily in the tarsometatarsal joints</a:t>
            </a:r>
            <a:endParaRPr lang="en-IN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5A9234-A2B4-4137-BDE6-1116441ACF62}"/>
              </a:ext>
            </a:extLst>
          </p:cNvPr>
          <p:cNvSpPr txBox="1"/>
          <p:nvPr/>
        </p:nvSpPr>
        <p:spPr>
          <a:xfrm>
            <a:off x="9020349" y="6063125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Fibrinous tenosynovitis in foot pad</a:t>
            </a:r>
          </a:p>
        </p:txBody>
      </p:sp>
    </p:spTree>
    <p:extLst>
      <p:ext uri="{BB962C8B-B14F-4D97-AF65-F5344CB8AC3E}">
        <p14:creationId xmlns:p14="http://schemas.microsoft.com/office/powerpoint/2010/main" val="135600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1C0A-F338-4ECE-A871-79B53268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2" y="511954"/>
            <a:ext cx="10397083" cy="86409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Avian Reoviral Disease-RUNTING SYNDROME</a:t>
            </a:r>
            <a:br>
              <a:rPr lang="en-IN" b="1" dirty="0"/>
            </a:b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knowns as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HALICOPTOR DISEASE</a:t>
            </a:r>
            <a:b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59E6-05F5-40DB-9C29-08BCC744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16" y="1660125"/>
            <a:ext cx="11700768" cy="4767309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growing primary wing feathers are abnormally big for chickens with retarded growth, they protrude at various angles, so the disease is termed ..helicopter disease"</a:t>
            </a:r>
            <a:endParaRPr lang="en-IN" sz="33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HOST: </a:t>
            </a:r>
            <a:endParaRPr lang="en-IN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Poultry chicks are highly susceptible between 1-2 wk.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may recover at about 4 </a:t>
            </a:r>
            <a:r>
              <a:rPr lang="en-IN" sz="3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wk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age</a:t>
            </a:r>
            <a:endParaRPr lang="en-I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Inhalation/ingestion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MORTALITY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:3-4%;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up to 60%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feathering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shank pigmentation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LESION:</a:t>
            </a:r>
          </a:p>
          <a:p>
            <a:pPr lvl="6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 bladder distended with bile and </a:t>
            </a:r>
          </a:p>
          <a:p>
            <a:pPr lvl="6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atrophied bursa of </a:t>
            </a:r>
            <a:r>
              <a:rPr lang="en-IN" sz="3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fabricious</a:t>
            </a:r>
            <a:endParaRPr lang="en-IN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Intestine distended with ingesta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virus isolation/AGPT/Neutralisation Test</a:t>
            </a:r>
          </a:p>
          <a:p>
            <a:pPr lvl="4">
              <a:buFont typeface="Wingdings" panose="05000000000000000000" pitchFamily="2" charset="2"/>
              <a:buChar char="ü"/>
            </a:pPr>
            <a:endParaRPr lang="en-IN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5DBD8-D5AE-4362-B5F6-28A8782F1D1F}"/>
              </a:ext>
            </a:extLst>
          </p:cNvPr>
          <p:cNvSpPr txBox="1"/>
          <p:nvPr/>
        </p:nvSpPr>
        <p:spPr>
          <a:xfrm>
            <a:off x="916025" y="6551726"/>
            <a:ext cx="1064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/>
              <a:t>Diseases has not been confirmed in India but supposed to be prevalent on the basis of clinical finding.</a:t>
            </a:r>
          </a:p>
        </p:txBody>
      </p:sp>
      <p:pic>
        <p:nvPicPr>
          <p:cNvPr id="5122" name="Picture 2" descr="275">
            <a:extLst>
              <a:ext uri="{FF2B5EF4-FFF2-40B4-BE49-F238E27FC236}">
                <a16:creationId xmlns:a16="http://schemas.microsoft.com/office/drawing/2014/main" id="{07F8BAFC-9735-4D57-AE0E-5A9B57F02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257" y="2271251"/>
            <a:ext cx="3201964" cy="230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43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1C0A-F338-4ECE-A871-79B53268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2" y="272256"/>
            <a:ext cx="10397083" cy="122807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/>
              <a:t>Avian Reoviral Disease-PASTING VENT DISEASE</a:t>
            </a:r>
            <a:br>
              <a:rPr lang="en-IN" b="1" dirty="0"/>
            </a:b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knowns as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REOVIRUS ENTERITIS </a:t>
            </a: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CLOACAL PASTING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59E6-05F5-40DB-9C29-08BCC744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16" y="1740024"/>
            <a:ext cx="11700768" cy="476730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HOST: 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chicks are highly susceptible between 3-4 day old.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Ingestion/Inhalation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MORTALITY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:3-5%;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10-15%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pasty excreta sticking around the vent feather, forming a lump.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shank pigmentation.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LESION:</a:t>
            </a:r>
          </a:p>
          <a:p>
            <a:pPr lvl="6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Enteritis and </a:t>
            </a:r>
          </a:p>
          <a:p>
            <a:pPr lvl="6">
              <a:buFont typeface="Wingdings" panose="05000000000000000000" pitchFamily="2" charset="2"/>
              <a:buChar char="ü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Distension of cloaca with white pasty excreta.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Age of the bird &amp; symptoms of pasty vent.</a:t>
            </a:r>
          </a:p>
          <a:p>
            <a:pPr lvl="4">
              <a:buFont typeface="Wingdings" panose="05000000000000000000" pitchFamily="2" charset="2"/>
              <a:buChar char="ü"/>
            </a:pPr>
            <a:endParaRPr lang="en-IN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Pasty Butt in Chicks: Causes,Treatment &amp; Prevention | The Chicken ...">
            <a:extLst>
              <a:ext uri="{FF2B5EF4-FFF2-40B4-BE49-F238E27FC236}">
                <a16:creationId xmlns:a16="http://schemas.microsoft.com/office/drawing/2014/main" id="{2BFD736C-BA42-4092-BA43-17E2F8B2F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076" y="4075683"/>
            <a:ext cx="1719308" cy="255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3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1C0A-F338-4ECE-A871-79B53268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2" y="272256"/>
            <a:ext cx="10397083" cy="1228070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/>
              <a:t>AVIAN VIRAL NEPHRITIS</a:t>
            </a:r>
            <a:br>
              <a:rPr lang="en-IN" b="1" dirty="0"/>
            </a:br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knowns as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BABY CHICK NEPHOPATHY (BCN)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59E6-05F5-40DB-9C29-08BCC744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16" y="1500326"/>
            <a:ext cx="11700768" cy="476730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HOST: 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chicks up to 4 week old.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 Avian nephritis virus-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 Virus-Enterovirus of family </a:t>
            </a:r>
            <a:r>
              <a:rPr lang="en-I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Picornaviridae</a:t>
            </a: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Ingestion/Inhalation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Stunted/poor growth of the bird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Nephropathy-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Swollen kidney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Deposition of urates crystal in kidney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cast in the renal tubules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Nephrocalcinosis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Urate deposition in visceral organs/joints (sometimes)</a:t>
            </a:r>
          </a:p>
          <a:p>
            <a:pPr lvl="4">
              <a:buFont typeface="Wingdings" panose="05000000000000000000" pitchFamily="2" charset="2"/>
              <a:buChar char="ü"/>
            </a:pPr>
            <a:endParaRPr lang="en-IN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1DE40CA-4063-46E9-8318-B3205C46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425" y="2664134"/>
            <a:ext cx="29146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51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1C0A-F338-4ECE-A871-79B53268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2" y="272256"/>
            <a:ext cx="10397083" cy="1228070"/>
          </a:xfrm>
        </p:spPr>
        <p:txBody>
          <a:bodyPr>
            <a:normAutofit/>
          </a:bodyPr>
          <a:lstStyle/>
          <a:p>
            <a:pPr algn="ctr"/>
            <a:r>
              <a:rPr lang="en-IN" sz="5300" dirty="0">
                <a:latin typeface="Arial Black" panose="020B0A04020102020204" pitchFamily="34" charset="0"/>
              </a:rPr>
              <a:t>EGG DROP SYNDROME-76</a:t>
            </a:r>
            <a:br>
              <a:rPr lang="en-IN" b="1" dirty="0"/>
            </a:br>
            <a:r>
              <a:rPr lang="en-IN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(Reported first time in Netherlands in </a:t>
            </a:r>
            <a:r>
              <a:rPr lang="en-IN" sz="27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1976 </a:t>
            </a:r>
            <a:r>
              <a:rPr lang="en-IN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Van Eck)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59E6-05F5-40DB-9C29-08BCC744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92" y="1740023"/>
            <a:ext cx="11490664" cy="476730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India, it was reported since 1980 and characterised by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pale, soft-shelled, and shell-less eggs by apparently healthy laying hens</a:t>
            </a:r>
            <a:endParaRPr lang="en-IN" sz="2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 Adenovirus BC14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Horizontal as well as vertical transmission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 and variable drop in egg production (35-40%)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 egg production about 9 days post infection.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Deprived Egg Quality-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Depigmentation/ pale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Cracked/Shell less eggs</a:t>
            </a:r>
            <a:r>
              <a:rPr lang="en-US" dirty="0"/>
              <a:t>  </a:t>
            </a:r>
            <a:endParaRPr lang="en-IN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LESION: </a:t>
            </a:r>
            <a:r>
              <a:rPr lang="en-IN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uterine folds with tubular atrophy</a:t>
            </a:r>
          </a:p>
          <a:p>
            <a:pPr lvl="4">
              <a:buFont typeface="Wingdings" panose="05000000000000000000" pitchFamily="2" charset="2"/>
              <a:buChar char="ü"/>
            </a:pPr>
            <a:endParaRPr lang="en-IN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Overview of Egg Drop Syndrome '76 in Poultry - Poultry ...">
            <a:extLst>
              <a:ext uri="{FF2B5EF4-FFF2-40B4-BE49-F238E27FC236}">
                <a16:creationId xmlns:a16="http://schemas.microsoft.com/office/drawing/2014/main" id="{665D57EF-B195-4EAC-8A17-9F4DA4707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589" y="4902465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) Normal egg and (b) Egg drop syndrome egg abnormalities ...">
            <a:extLst>
              <a:ext uri="{FF2B5EF4-FFF2-40B4-BE49-F238E27FC236}">
                <a16:creationId xmlns:a16="http://schemas.microsoft.com/office/drawing/2014/main" id="{7903F18B-87DA-4335-A9AD-EDA95F105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061" y="2405849"/>
            <a:ext cx="2165411" cy="248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07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B000D-A470-45B4-A8EB-DFA48F8BD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C33C-FF8F-4CDB-8C94-5D0DC21D0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Brown Eggs Vs White Eggs: What Is Better For You? - Times of India">
            <a:extLst>
              <a:ext uri="{FF2B5EF4-FFF2-40B4-BE49-F238E27FC236}">
                <a16:creationId xmlns:a16="http://schemas.microsoft.com/office/drawing/2014/main" id="{7DD1A164-3C2D-457B-BF81-84A272A98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90" y="609600"/>
            <a:ext cx="9906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9F0F16-1464-4187-8673-B25FB35FC10F}"/>
              </a:ext>
            </a:extLst>
          </p:cNvPr>
          <p:cNvSpPr txBox="1"/>
          <p:nvPr/>
        </p:nvSpPr>
        <p:spPr>
          <a:xfrm>
            <a:off x="5104660" y="2583359"/>
            <a:ext cx="344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THANKS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28722135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164</TotalTime>
  <Words>594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Black</vt:lpstr>
      <vt:lpstr>Corbel</vt:lpstr>
      <vt:lpstr>Tahoma</vt:lpstr>
      <vt:lpstr>Times New Roman</vt:lpstr>
      <vt:lpstr>Wingdings</vt:lpstr>
      <vt:lpstr>Basis</vt:lpstr>
      <vt:lpstr>Avian reoviral Diseases, Egg Drop syndrome-76 &amp; avian  viral  nephritis</vt:lpstr>
      <vt:lpstr>INTRODUCTION-Avian reoviral Diseases</vt:lpstr>
      <vt:lpstr>Avian Reoviral Disease-VIRAL ARTHRITS</vt:lpstr>
      <vt:lpstr>Avian Reoviral Disease-RUNTING SYNDROME Commonly knowns as HALICOPTOR DISEASE </vt:lpstr>
      <vt:lpstr>Avian Reoviral Disease-PASTING VENT DISEASE Commonly knowns as REOVIRUS ENTERITIS and CLOACAL PASTING</vt:lpstr>
      <vt:lpstr>AVIAN VIRAL NEPHRITIS Commonly knowns as BABY CHICK NEPHOPATHY (BCN)</vt:lpstr>
      <vt:lpstr>EGG DROP SYNDROME-76 (Reported first time in Netherlands in 1976 by Van Eck)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 due to  avian reoviruses</dc:title>
  <dc:creator>All in One</dc:creator>
  <cp:lastModifiedBy>All in One</cp:lastModifiedBy>
  <cp:revision>44</cp:revision>
  <dcterms:created xsi:type="dcterms:W3CDTF">2020-05-31T13:44:11Z</dcterms:created>
  <dcterms:modified xsi:type="dcterms:W3CDTF">2020-06-02T23:20:12Z</dcterms:modified>
</cp:coreProperties>
</file>