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8" r:id="rId2"/>
    <p:sldId id="337" r:id="rId3"/>
    <p:sldId id="547" r:id="rId4"/>
    <p:sldId id="338" r:id="rId5"/>
    <p:sldId id="549" r:id="rId6"/>
    <p:sldId id="548" r:id="rId7"/>
    <p:sldId id="559" r:id="rId8"/>
    <p:sldId id="415" r:id="rId9"/>
    <p:sldId id="551" r:id="rId10"/>
    <p:sldId id="550" r:id="rId11"/>
    <p:sldId id="416" r:id="rId12"/>
    <p:sldId id="339" r:id="rId13"/>
    <p:sldId id="552" r:id="rId14"/>
    <p:sldId id="560" r:id="rId15"/>
    <p:sldId id="553" r:id="rId16"/>
    <p:sldId id="417" r:id="rId17"/>
    <p:sldId id="340" r:id="rId18"/>
    <p:sldId id="554" r:id="rId19"/>
    <p:sldId id="555" r:id="rId20"/>
    <p:sldId id="561" r:id="rId21"/>
    <p:sldId id="341" r:id="rId22"/>
    <p:sldId id="556" r:id="rId23"/>
    <p:sldId id="557" r:id="rId24"/>
    <p:sldId id="55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440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835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158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853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50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076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47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964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04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36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638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34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47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9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571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3FAA-F4F4-4C43-BE43-68DFC75C7230}" type="datetimeFigureOut">
              <a:rPr lang="en-IN" smtClean="0"/>
              <a:t>28-06-2020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AAEDC1-EC44-41FE-B1D6-D74C6641F2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189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591" y="474759"/>
            <a:ext cx="4581428" cy="57055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524579"/>
            <a:ext cx="60866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84E1F8-F28E-45A8-92B0-3E1A2CE951B0}"/>
              </a:ext>
            </a:extLst>
          </p:cNvPr>
          <p:cNvSpPr/>
          <p:nvPr/>
        </p:nvSpPr>
        <p:spPr>
          <a:xfrm>
            <a:off x="2865423" y="989145"/>
            <a:ext cx="6530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Course No.-DTC-111,    Credit Hours – 2 (1+1)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9F0030D-039E-46E0-AAAC-200F211D8196}"/>
              </a:ext>
            </a:extLst>
          </p:cNvPr>
          <p:cNvSpPr txBox="1">
            <a:spLocks/>
          </p:cNvSpPr>
          <p:nvPr/>
        </p:nvSpPr>
        <p:spPr>
          <a:xfrm>
            <a:off x="4321687" y="1656520"/>
            <a:ext cx="5096060" cy="1322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IMMOBILIZATION OF ENZYMES </a:t>
            </a: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096AFD-289F-498C-857F-4B7F7D423283}"/>
              </a:ext>
            </a:extLst>
          </p:cNvPr>
          <p:cNvSpPr/>
          <p:nvPr/>
        </p:nvSpPr>
        <p:spPr>
          <a:xfrm>
            <a:off x="0" y="478972"/>
            <a:ext cx="9806609" cy="517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Lysine residues are found to be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the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most generally useful groups for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covalent bonding of enzymes to insoluble supports due to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 widespread surface exposure and high reactivity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especially in slightly alkaline solutions.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also appear to be only very rarely involved in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active sites of enzymes.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644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559E78-C7EF-4023-8D31-FD31416E0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" y="177445"/>
            <a:ext cx="11974737" cy="57734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10786C2-A844-493C-AA4F-02A0D506C4BB}"/>
              </a:ext>
            </a:extLst>
          </p:cNvPr>
          <p:cNvSpPr/>
          <p:nvPr/>
        </p:nvSpPr>
        <p:spPr>
          <a:xfrm>
            <a:off x="116114" y="6095779"/>
            <a:ext cx="120758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Commonly used method for the covalent immobilization of enzymes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6199" y="31666"/>
            <a:ext cx="1015724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3.Inclusion in the lattices of a polymerized gel or</a:t>
            </a:r>
          </a:p>
          <a:p>
            <a:pPr algn="just"/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entrapment or membrane confinement</a:t>
            </a:r>
          </a:p>
          <a:p>
            <a:pPr algn="just"/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Entrapment of enzymes within gels or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convenient method for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in processes involving low molecular weight substrates and products.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Amounts in excess of 1 g of enzyme per gram of gel or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may be entrapped.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molecules have difficulty in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approaching the catalytic sites of entrapped enzymes precludes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of entrapped enzymes with high molecular weight substrates.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039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2E9678-9812-4410-9752-2CD557D8CB2D}"/>
              </a:ext>
            </a:extLst>
          </p:cNvPr>
          <p:cNvSpPr/>
          <p:nvPr/>
        </p:nvSpPr>
        <p:spPr>
          <a:xfrm>
            <a:off x="493486" y="406400"/>
            <a:ext cx="96444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entrapment process may be a purely physical caging or involve covalent binding.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an example of this latter method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enzymes' surface lysine residues may be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derivatised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reaction with acryloyl chloride (CH2=CH-CO-Cl)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give the acryloyl amides.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product may then be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copolymerised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cross-linked with acrylamide (CH2=CH-CO-NH2) and bis acrylamide (H2NCO-CH=CH-CH=CH-CO-NH2) to form a gel.</a:t>
            </a:r>
          </a:p>
        </p:txBody>
      </p:sp>
    </p:spTree>
    <p:extLst>
      <p:ext uri="{BB962C8B-B14F-4D97-AF65-F5344CB8AC3E}">
        <p14:creationId xmlns:p14="http://schemas.microsoft.com/office/powerpoint/2010/main" val="979410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21CA42-3BA0-4819-BCD4-1F4D7D221929}"/>
              </a:ext>
            </a:extLst>
          </p:cNvPr>
          <p:cNvSpPr txBox="1"/>
          <p:nvPr/>
        </p:nvSpPr>
        <p:spPr>
          <a:xfrm>
            <a:off x="490330" y="1192697"/>
            <a:ext cx="866360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may be entrapped in cellulose acetate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by, for example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making up an emulsion of the enzyme plus cellulose acetate in methylene chloride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followed by extrusion through a spinneret into a solution of an aqueous precipitant.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865374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078295-C272-4780-A847-4CA053669BA9}"/>
              </a:ext>
            </a:extLst>
          </p:cNvPr>
          <p:cNvSpPr/>
          <p:nvPr/>
        </p:nvSpPr>
        <p:spPr>
          <a:xfrm>
            <a:off x="0" y="1045029"/>
            <a:ext cx="99656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Entrapment is the method of choice for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immobilisation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microbial, animal and plant cells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calcium alginate is widely used.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 non-covalently adsorbed to an insoluble particle;</a:t>
            </a:r>
          </a:p>
          <a:p>
            <a:pPr marL="342900" indent="-342900" algn="just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 covalently attached to an insoluble particle;</a:t>
            </a:r>
          </a:p>
          <a:p>
            <a:pPr marL="342900" indent="-342900" algn="just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 entrapped within an insoluble particle by a cross-linked polymer;</a:t>
            </a:r>
          </a:p>
          <a:p>
            <a:pPr marL="342900" indent="-342900" algn="just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 confined within a semipermeable membrane </a:t>
            </a:r>
          </a:p>
        </p:txBody>
      </p:sp>
    </p:spTree>
    <p:extLst>
      <p:ext uri="{BB962C8B-B14F-4D97-AF65-F5344CB8AC3E}">
        <p14:creationId xmlns:p14="http://schemas.microsoft.com/office/powerpoint/2010/main" val="2587997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108093"/>
            <a:ext cx="11263086" cy="47608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8BAF422-EE16-4FEB-AAFC-936E10683F61}"/>
              </a:ext>
            </a:extLst>
          </p:cNvPr>
          <p:cNvSpPr/>
          <p:nvPr/>
        </p:nvSpPr>
        <p:spPr>
          <a:xfrm>
            <a:off x="1828798" y="6364904"/>
            <a:ext cx="65667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Immobilised enzyme systems</a:t>
            </a:r>
            <a:endParaRPr lang="en-IN" sz="3200" dirty="0">
              <a:solidFill>
                <a:srgbClr val="00206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3E79D4-4737-415A-9291-4310624B4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57" y="4868940"/>
            <a:ext cx="10218057" cy="161894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236" y="-44541"/>
            <a:ext cx="10116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Utility of Enzyme Immobilization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immobilized enzyme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eliminate enzyme separation step from the main process thus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simplifying and increasing the overall process yield.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separation from reaction mixture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providing the ability to control reaction times and minimize the enzymes lost in the product.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Re-use of enzymes for many reaction cycles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lowering the total production cost of enzyme mediated reactions.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of enzymes to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replace multiple standard chemical steps and provide commercially pure products. </a:t>
            </a:r>
          </a:p>
          <a:p>
            <a:pPr algn="just"/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38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A10BF4-F9D5-4E62-A5B4-EC41C56BD5F8}"/>
              </a:ext>
            </a:extLst>
          </p:cNvPr>
          <p:cNvSpPr/>
          <p:nvPr/>
        </p:nvSpPr>
        <p:spPr>
          <a:xfrm>
            <a:off x="420914" y="333829"/>
            <a:ext cx="95579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Immobilized Enzymes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to understand the changes in physical and chemical properties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an enzyme would be expected to undergo upon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insolubilization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=&gt; the best use is to be made of the various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insolubilization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techniques available.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have been observed in the stability of enzymes and in their kinetic properties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microenvironment imposed upon them by the supporting matrix and by the products of their own action. </a:t>
            </a:r>
          </a:p>
        </p:txBody>
      </p:sp>
    </p:spTree>
    <p:extLst>
      <p:ext uri="{BB962C8B-B14F-4D97-AF65-F5344CB8AC3E}">
        <p14:creationId xmlns:p14="http://schemas.microsoft.com/office/powerpoint/2010/main" val="1977724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AB7E89-815B-48C0-9477-A787CFA616CD}"/>
              </a:ext>
            </a:extLst>
          </p:cNvPr>
          <p:cNvSpPr/>
          <p:nvPr/>
        </p:nvSpPr>
        <p:spPr>
          <a:xfrm>
            <a:off x="377371" y="333829"/>
            <a:ext cx="95882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stability of enzymes might be expected to either increase or decrease 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insolubilization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depending on whether the carrier provides a microenvironment capable of denaturing the enzymic protein or of stabilizing it.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Inactivation due to autodigestion of proteolytic enzymes should be reduced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isolating the enzyme molecules from mutual attack by immobilizing them on a matrix. </a:t>
            </a:r>
          </a:p>
        </p:txBody>
      </p:sp>
    </p:spTree>
    <p:extLst>
      <p:ext uri="{BB962C8B-B14F-4D97-AF65-F5344CB8AC3E}">
        <p14:creationId xmlns:p14="http://schemas.microsoft.com/office/powerpoint/2010/main" val="234317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590" y="786674"/>
            <a:ext cx="99065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 immobilization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defined as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confining the enzyme molecules to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distinct phase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one in which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substrates and the products are present.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of attachment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enzyme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=&gt; a solid matrix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that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escape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still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on its substrate.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40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0AEE1C-852E-4F68-9F3B-554992AA867D}"/>
              </a:ext>
            </a:extLst>
          </p:cNvPr>
          <p:cNvSpPr txBox="1"/>
          <p:nvPr/>
        </p:nvSpPr>
        <p:spPr>
          <a:xfrm>
            <a:off x="79513" y="357809"/>
            <a:ext cx="9713844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found that enzymes coupled to inorganic carriers were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generally more stable than those attached to organic polymers when stored at 4 or 23 °C.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to denaturing agents may also be changed upon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insolubilization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Kinetic properties Changes in activity of enzymes due to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actual process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insolubilization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not been studied in detail.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usually a decrease in specific activity of an enzyme upon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insolubilization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this can be attributed to denaturation of the enzymic protein caused by the coupling process.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85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264" y="420926"/>
            <a:ext cx="90315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an enzyme has been insolubilized, however,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finds itself in a microenvironment that may be drastically different from that existing in free solution.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microenvironment may be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result of the physical and chemical character of the support matrix alone, or it may result from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interactions of the matrix with substrates or products involved in the enzymatic reaction. 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6226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99BD62-74C8-478C-8DDF-5C3D1DED3FF5}"/>
              </a:ext>
            </a:extLst>
          </p:cNvPr>
          <p:cNvSpPr/>
          <p:nvPr/>
        </p:nvSpPr>
        <p:spPr>
          <a:xfrm>
            <a:off x="508000" y="464458"/>
            <a:ext cx="916608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diffusion of substrate from the bulk solution to the micro-environment of an immobilized enzyme can limit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rate of enzyme reaction.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rate at which substrate passes over the insoluble particle affects =&gt; thickness of the diffusion film =&gt; which in turn determines the concentration of substrate in the vicinity of the enzyme and hence the rate of reaction.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the molecular weight of the substrate can also be large.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7261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112D9C-47B7-401B-8436-0926B2AC223E}"/>
              </a:ext>
            </a:extLst>
          </p:cNvPr>
          <p:cNvSpPr/>
          <p:nvPr/>
        </p:nvSpPr>
        <p:spPr>
          <a:xfrm>
            <a:off x="391886" y="391886"/>
            <a:ext cx="92822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Diffusion of large molecules will obviously be limited by steric interactions with the matrix, and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is reflected in the fact that =&gt; relative activity of bound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enymes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towards high molecular weight substrates has been generally found to be lower than towards low molecular weight substrates.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This, however, may be an advantage in some cases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since the immobilized enzymes may be protected from attack by large inhibitor molecules.  </a:t>
            </a:r>
          </a:p>
          <a:p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9542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9036CF-88D3-4977-A738-4D61684AFE72}"/>
              </a:ext>
            </a:extLst>
          </p:cNvPr>
          <p:cNvSpPr/>
          <p:nvPr/>
        </p:nvSpPr>
        <p:spPr>
          <a:xfrm>
            <a:off x="3309257" y="3244334"/>
            <a:ext cx="61540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IN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7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0416666-2ED5-419C-B0BC-A159DC10F45B}"/>
              </a:ext>
            </a:extLst>
          </p:cNvPr>
          <p:cNvSpPr/>
          <p:nvPr/>
        </p:nvSpPr>
        <p:spPr>
          <a:xfrm>
            <a:off x="449943" y="101603"/>
            <a:ext cx="10337327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Materials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used for immobilization of enzymes, called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carrier matrices, are usually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inert polymers or inorganic materials. The ideal carrier matrix has the following properties: 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cost,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Inertness,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strength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Regenerability</a:t>
            </a: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 the useful lifetime of the immobilized enzyme,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Enhancement of enzyme specificity,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in product inhibition,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shift in the pH optimum for enzyme action to =&gt; desired value for the process, and reduction in microbial contamination and nonspecific adsorption</a:t>
            </a:r>
          </a:p>
          <a:p>
            <a:pPr marL="342900" indent="-342900"/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1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6885"/>
            <a:ext cx="9952383" cy="443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used for the Immobilization of Enzymes  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1.Physical adsorption onto an inert carrier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Adsorption of enzymes onto insoluble supports is a very simple method of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wide applicability and capable of high enzyme loading (about one gram per gram of matrix).</a:t>
            </a:r>
          </a:p>
        </p:txBody>
      </p:sp>
    </p:spTree>
    <p:extLst>
      <p:ext uri="{BB962C8B-B14F-4D97-AF65-F5344CB8AC3E}">
        <p14:creationId xmlns:p14="http://schemas.microsoft.com/office/powerpoint/2010/main" val="3355058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063074-3041-4619-87B3-88D0E9017CCB}"/>
              </a:ext>
            </a:extLst>
          </p:cNvPr>
          <p:cNvSpPr/>
          <p:nvPr/>
        </p:nvSpPr>
        <p:spPr>
          <a:xfrm>
            <a:off x="435429" y="116115"/>
            <a:ext cx="9742241" cy="7106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Simply mixing the enzyme with a suitable adsorbent =&gt;  under appropriate conditions of pH and ionic strength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followed after a sufficient incubation period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washing off loosely bound and unbound enzyme will produce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immobilised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enzyme in  a directly usable form.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driving force causing this binding is usually due to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combination of hydrophobic effects and the formation of several salt links per enzyme molecule.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0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2FBACD-7CF0-4583-87F8-12FF812200E5}"/>
              </a:ext>
            </a:extLst>
          </p:cNvPr>
          <p:cNvSpPr/>
          <p:nvPr/>
        </p:nvSpPr>
        <p:spPr>
          <a:xfrm>
            <a:off x="1" y="319316"/>
            <a:ext cx="10190922" cy="5913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particular choice of adsorbent depends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principally upon minimizing leakage of enzyme during use.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physical links between the enzyme molecules and the support are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often very strong, they may be reduced by many factors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including the introduction of the substrate 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484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E04249-DD7E-4025-8D8A-EC757A960805}"/>
              </a:ext>
            </a:extLst>
          </p:cNvPr>
          <p:cNvSpPr txBox="1"/>
          <p:nvPr/>
        </p:nvSpPr>
        <p:spPr>
          <a:xfrm>
            <a:off x="410817" y="424070"/>
            <a:ext cx="9382540" cy="5174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must be taken that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binding forces are not weakened during use by inappropriate changes in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 or ionic strength.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Examples of suitable adsorbents are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ion-exchange matrices, porous carbon, clays, hydrous metal oxides, glasses and polymeric aromatic resins.</a:t>
            </a:r>
          </a:p>
        </p:txBody>
      </p:sp>
    </p:spTree>
    <p:extLst>
      <p:ext uri="{BB962C8B-B14F-4D97-AF65-F5344CB8AC3E}">
        <p14:creationId xmlns:p14="http://schemas.microsoft.com/office/powerpoint/2010/main" val="96239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61" y="46746"/>
            <a:ext cx="10545536" cy="7104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2.Covalent binding to a reactive insoluble support 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small amounts of enzymes may be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immobilised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=&gt; covalent binding (about 0.02 gram per gram of matrix).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strength of binding is very strong, however, and very little leakage of enzyme from the support occurs.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relative usefulness of various groups, found in enzymes, for covalent link formation depends upon =&gt; their  availability and reactivity (nucleophilicity) =&gt; in addition to the stability of the covalent link, once formed.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117002-9FD3-42E6-8404-20F83D49C60B}"/>
              </a:ext>
            </a:extLst>
          </p:cNvPr>
          <p:cNvSpPr/>
          <p:nvPr/>
        </p:nvSpPr>
        <p:spPr>
          <a:xfrm>
            <a:off x="198152" y="377371"/>
            <a:ext cx="10032527" cy="443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reactivity of the protein side-chain nucleophiles is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determined by their state of protonation (i.e. charged status)    and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roughly follows the relationship  -S- &gt; -SH &gt; -O- &gt; -NH2 &gt; -COO- &gt; -OH &gt; NH3+ where =&gt; charges may be estimated from =&gt; knowledge of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pKa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values of the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ionising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groups and the pH of the solution.</a:t>
            </a:r>
          </a:p>
        </p:txBody>
      </p:sp>
    </p:spTree>
    <p:extLst>
      <p:ext uri="{BB962C8B-B14F-4D97-AF65-F5344CB8AC3E}">
        <p14:creationId xmlns:p14="http://schemas.microsoft.com/office/powerpoint/2010/main" val="32614859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1448</Words>
  <Application>Microsoft Office PowerPoint</Application>
  <PresentationFormat>Widescreen</PresentationFormat>
  <Paragraphs>98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Times New Roman</vt:lpstr>
      <vt:lpstr>Trebuchet MS</vt:lpstr>
      <vt:lpstr>Wingdings</vt:lpstr>
      <vt:lpstr>Wingdings 3</vt:lpstr>
      <vt:lpstr>Facet</vt:lpstr>
      <vt:lpstr>BIOCHEMISTY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Rana Anshuman</cp:lastModifiedBy>
  <cp:revision>17</cp:revision>
  <dcterms:created xsi:type="dcterms:W3CDTF">2020-06-01T12:55:35Z</dcterms:created>
  <dcterms:modified xsi:type="dcterms:W3CDTF">2020-06-28T17:44:50Z</dcterms:modified>
</cp:coreProperties>
</file>