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sldIdLst>
    <p:sldId id="448" r:id="rId2"/>
    <p:sldId id="331" r:id="rId3"/>
    <p:sldId id="536" r:id="rId4"/>
    <p:sldId id="535" r:id="rId5"/>
    <p:sldId id="332" r:id="rId6"/>
    <p:sldId id="539" r:id="rId7"/>
    <p:sldId id="540" r:id="rId8"/>
    <p:sldId id="538" r:id="rId9"/>
    <p:sldId id="537" r:id="rId10"/>
    <p:sldId id="333" r:id="rId11"/>
    <p:sldId id="412" r:id="rId12"/>
    <p:sldId id="547" r:id="rId13"/>
    <p:sldId id="541" r:id="rId14"/>
    <p:sldId id="413" r:id="rId15"/>
    <p:sldId id="334" r:id="rId16"/>
    <p:sldId id="543" r:id="rId17"/>
    <p:sldId id="542" r:id="rId18"/>
    <p:sldId id="414" r:id="rId19"/>
    <p:sldId id="335" r:id="rId20"/>
    <p:sldId id="546" r:id="rId21"/>
    <p:sldId id="544" r:id="rId22"/>
    <p:sldId id="54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A87EC-D728-4BB5-9D80-C517EF87BE51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4409-0DA0-459E-A132-B15B383BF4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790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E6E45-D06A-45CF-8334-60DB2879CD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0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113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96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15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89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344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155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9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83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56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75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6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546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49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272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062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63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24C1-4E45-44D7-8DEC-69ACE2623635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EB3B7F-68B4-41A0-A8FD-16446D7DEE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416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591" y="474759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2865423" y="989145"/>
            <a:ext cx="6530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Course No.-DTC-111,    Credit Hours – 2 (1+1)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B375F3-0C3E-42DE-8CB1-BF10051CC83E}"/>
              </a:ext>
            </a:extLst>
          </p:cNvPr>
          <p:cNvSpPr txBox="1">
            <a:spLocks/>
          </p:cNvSpPr>
          <p:nvPr/>
        </p:nvSpPr>
        <p:spPr>
          <a:xfrm>
            <a:off x="5421949" y="1961321"/>
            <a:ext cx="4141571" cy="1428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REGULATORY ENZYMES 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508" y="4609573"/>
            <a:ext cx="11634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CEBCD2-C7E3-4D6E-8FCC-C875C780F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14" y="679511"/>
            <a:ext cx="10624458" cy="613954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0F235E-D120-40C6-8616-F42FB7F925A4}"/>
              </a:ext>
            </a:extLst>
          </p:cNvPr>
          <p:cNvSpPr/>
          <p:nvPr/>
        </p:nvSpPr>
        <p:spPr>
          <a:xfrm>
            <a:off x="2467427" y="6234278"/>
            <a:ext cx="7953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Sigmoidal curve of Allosteric enzyme-2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9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8642" y="657357"/>
            <a:ext cx="9679516" cy="4890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relation to multiple subunit 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conformation of one subunit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leads to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conformational changes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adjacent subunits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changes occur at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tertiary and quaternary levels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protein organization and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caused by an allosteric regulator.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9BADDA-A13A-416D-BCEF-E6694FD70813}"/>
              </a:ext>
            </a:extLst>
          </p:cNvPr>
          <p:cNvSpPr txBox="1"/>
          <p:nvPr/>
        </p:nvSpPr>
        <p:spPr>
          <a:xfrm>
            <a:off x="410817" y="344558"/>
            <a:ext cx="9276522" cy="6651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Homotropic regulation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of one molecule to a multi-subunit 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causes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conformational shift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affects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binding of the same molecule to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subunit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enzyme.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 tropic regulation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of one molecule to a multi-subunit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binding of a different molecule to this 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(Note: These terms are similar to those used for oxygen binding to hemoglobin)</a:t>
            </a:r>
          </a:p>
        </p:txBody>
      </p:sp>
    </p:spTree>
    <p:extLst>
      <p:ext uri="{BB962C8B-B14F-4D97-AF65-F5344CB8AC3E}">
        <p14:creationId xmlns:p14="http://schemas.microsoft.com/office/powerpoint/2010/main" val="2513403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2B3369-5917-4DEF-A58D-00416552C00D}"/>
              </a:ext>
            </a:extLst>
          </p:cNvPr>
          <p:cNvSpPr/>
          <p:nvPr/>
        </p:nvSpPr>
        <p:spPr>
          <a:xfrm>
            <a:off x="1" y="508001"/>
            <a:ext cx="10522225" cy="59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Inhibitions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metabolic pathway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end products often inhibits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committed step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earlier in the same pathway to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 the buildup of intermediates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unnecessary use of metabolites and energy and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process is known as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feedback  inhibition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product inhibition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negative feedback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regulate the production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given molecule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734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371" y="4759514"/>
            <a:ext cx="102533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substrate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molecule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altered in three steps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enzymes 1,2 and 3. The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product will combine with enzyme 1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stop the reaction so =&gt; there will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be an excess production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end product.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52A78D-D313-4DC1-897A-079FF3F42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314" y="305123"/>
            <a:ext cx="8955315" cy="39835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5356E7-2A34-4781-B471-56E9054521E6}"/>
              </a:ext>
            </a:extLst>
          </p:cNvPr>
          <p:cNvSpPr/>
          <p:nvPr/>
        </p:nvSpPr>
        <p:spPr>
          <a:xfrm>
            <a:off x="333828" y="-64926"/>
            <a:ext cx="5762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Feedback inhibition</a:t>
            </a:r>
            <a:endParaRPr lang="en-IN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091" y="1950721"/>
            <a:ext cx="11704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305" y="374573"/>
            <a:ext cx="9979365" cy="59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Reversible covalent modification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or breaking of covalent bond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non protein group and an enzyme molecule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range of nonprotein groups may be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reversibly attached to enzymes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affect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activity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modification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of a phosphate group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phosphorylation or dephosphorylation,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</a:t>
            </a:r>
          </a:p>
        </p:txBody>
      </p:sp>
    </p:spTree>
    <p:extLst>
      <p:ext uri="{BB962C8B-B14F-4D97-AF65-F5344CB8AC3E}">
        <p14:creationId xmlns:p14="http://schemas.microsoft.com/office/powerpoint/2010/main" val="3753192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8BE1B3-4EED-4DF2-93E2-728E9D8351C0}"/>
              </a:ext>
            </a:extLst>
          </p:cNvPr>
          <p:cNvSpPr/>
          <p:nvPr/>
        </p:nvSpPr>
        <p:spPr>
          <a:xfrm>
            <a:off x="12622" y="-101599"/>
            <a:ext cx="11304735" cy="710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Phosporylation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catalysed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kinases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using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phosphate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deposphorylation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catalysed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protein phosphatases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deletion of phosphate group causes =&gt; changes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tertiary structure of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alter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 catalytic activity.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Serine kinases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phosphate groups specifically to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serine residues on target enzyme.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 tyrosine kinases  transfer phosphate groups =&gt; tyrosine residues of target enzymes and make them =&gt; active or inactive.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4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9227A1-3B83-47EC-800B-7AD76DECF2DE}"/>
              </a:ext>
            </a:extLst>
          </p:cNvPr>
          <p:cNvSpPr/>
          <p:nvPr/>
        </p:nvSpPr>
        <p:spPr>
          <a:xfrm>
            <a:off x="0" y="19121"/>
            <a:ext cx="10919791" cy="6651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phosphorylated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either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or less active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dephosphorylated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phosphorylation and dephosphorylation may be used as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rapid, reversible switch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=&gt; turn a metabolic pathway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or off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needs of cell.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glycogen phosphorylase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enzyme involved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glycogen breakdown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phosphorylated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and 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glycogen synthetase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glycogen synthesis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most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=&gt; its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dephosphorylated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form.  </a:t>
            </a:r>
          </a:p>
        </p:txBody>
      </p:sp>
    </p:spTree>
    <p:extLst>
      <p:ext uri="{BB962C8B-B14F-4D97-AF65-F5344CB8AC3E}">
        <p14:creationId xmlns:p14="http://schemas.microsoft.com/office/powerpoint/2010/main" val="3450613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AE5CD2-9172-413B-9E0E-C20B70F08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63" y="96029"/>
            <a:ext cx="11431794" cy="676197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138" y="57729"/>
            <a:ext cx="9939766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Isozymes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enzyme which has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molecular forms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organism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catalyzing the same reaction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known as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Lactate dehydrogenase (LDH)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 occur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five possible forms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organs of most vertebrates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observed by electrophoretic separation.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different types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LDH occur.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type =&gt; which predominates in the Heart, is called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 LDH (H4).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types 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characteristic of Muscles (M4).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9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5" y="510903"/>
            <a:ext cx="1042378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enzyme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enzyme in a biochemical pathway which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its responses to the presence of certain other bio-molecules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pathway's activity.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usually done for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pathways whose products may be needed in different amounts at different times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hormone production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enzymes are usually the 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rate-limiting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committed step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pathway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meaning that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this step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particular reaction pathway will go to completion.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1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CC1895-5916-44A0-A09D-35DA7327CD86}"/>
              </a:ext>
            </a:extLst>
          </p:cNvPr>
          <p:cNvSpPr/>
          <p:nvPr/>
        </p:nvSpPr>
        <p:spPr>
          <a:xfrm>
            <a:off x="-10726" y="237281"/>
            <a:ext cx="111292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LDH consists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identical monomers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called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H subunits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 enzyme consists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four identical M subunits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types of subunits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and 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 weight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(35000) but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amino acid composition.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evidence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subunits are produced by two separate genes.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H and M subunits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produce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additional types of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combinations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M4, M3H, M2H2, MH3, H4.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various combinations have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different kinetic properties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depending on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roles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they perform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1009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FA8EB3-5950-449F-89A3-D34869177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51" y="1582057"/>
            <a:ext cx="11494706" cy="33915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981B821-3513-432B-887D-BE790B9A154E}"/>
              </a:ext>
            </a:extLst>
          </p:cNvPr>
          <p:cNvSpPr/>
          <p:nvPr/>
        </p:nvSpPr>
        <p:spPr>
          <a:xfrm>
            <a:off x="1741714" y="5363420"/>
            <a:ext cx="8302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Isozymes of lactate dehydrogenase</a:t>
            </a:r>
            <a:endParaRPr lang="en-IN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42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27CBDE-F7DD-47E1-9222-C5A18F5BD50B}"/>
              </a:ext>
            </a:extLst>
          </p:cNvPr>
          <p:cNvSpPr/>
          <p:nvPr/>
        </p:nvSpPr>
        <p:spPr>
          <a:xfrm>
            <a:off x="3672114" y="3244334"/>
            <a:ext cx="5762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THANKS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212676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42E9C-EF1B-4F58-836B-6005381A6C3B}"/>
              </a:ext>
            </a:extLst>
          </p:cNvPr>
          <p:cNvSpPr/>
          <p:nvPr/>
        </p:nvSpPr>
        <p:spPr>
          <a:xfrm>
            <a:off x="406400" y="406400"/>
            <a:ext cx="1064591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enzymes 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near initial steps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pathway, or part of a branch point or cross-over point between pathways (where a metabolite can be potentially converted into several products in different pathways).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cell needs to conserve energy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therefore costly (in metabolic terms) biosynthetic reaction pathways will not be operational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unless a particular metabolite is required at a given time.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enzymes control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quantities of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of substrates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lead to alteration of catalytic efficiency of the enzyme.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38896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B43F35-40A7-4A18-8903-F37547000027}"/>
              </a:ext>
            </a:extLst>
          </p:cNvPr>
          <p:cNvSpPr/>
          <p:nvPr/>
        </p:nvSpPr>
        <p:spPr>
          <a:xfrm>
            <a:off x="580571" y="1049448"/>
            <a:ext cx="102906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Regulatory Enzymes  : </a:t>
            </a:r>
          </a:p>
          <a:p>
            <a:pPr algn="just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enzymes are of two types </a:t>
            </a:r>
          </a:p>
          <a:p>
            <a:pPr algn="just"/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Allosteric enzymes</a:t>
            </a:r>
          </a:p>
          <a:p>
            <a:pPr algn="just"/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Covalently modulated enzymes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56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" y="12243"/>
            <a:ext cx="1002621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Allosteric enzymes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Allosteric means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additional space/site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active site where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modulator (effector) molecule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interacts with enzyme. 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So allosteric enzymes have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site to active site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modulator interacts.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enzyme-catalyzed reactions in biological systems are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activators and inhibitors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collectively known 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or molecules or modulators.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Interaction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modulator with 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reversible and non-covalent.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•Allosteric enzymes generally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or more polypeptides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more complex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non regulatory enzymes.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10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4E0AB-D302-4F3B-9145-D09680A5BE65}"/>
              </a:ext>
            </a:extLst>
          </p:cNvPr>
          <p:cNvSpPr/>
          <p:nvPr/>
        </p:nvSpPr>
        <p:spPr>
          <a:xfrm>
            <a:off x="130629" y="403001"/>
            <a:ext cx="1068314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allosteric 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of a substrate molecule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one active site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affects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of other molecules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substrate 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active sites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enzyme.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active sites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cooperatively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Allosteric enzymes 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multi-subunit proteins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or more active sites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each subunit.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Binding of substrate at one active site induces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conformational change in the protein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conveyed to other active sites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altering their affinity for substrate molecules.</a:t>
            </a:r>
          </a:p>
        </p:txBody>
      </p:sp>
    </p:spTree>
    <p:extLst>
      <p:ext uri="{BB962C8B-B14F-4D97-AF65-F5344CB8AC3E}">
        <p14:creationId xmlns:p14="http://schemas.microsoft.com/office/powerpoint/2010/main" val="420314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78EEA-8AC3-452F-A728-0CE3C7C40C79}"/>
              </a:ext>
            </a:extLst>
          </p:cNvPr>
          <p:cNvSpPr/>
          <p:nvPr/>
        </p:nvSpPr>
        <p:spPr>
          <a:xfrm>
            <a:off x="362856" y="508000"/>
            <a:ext cx="105569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plot of V0 against (S) for allosteric enzyme gives =&gt;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sigmoidal curve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the hyperbolic plots predicted 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Michaelis-Menten equation for non-regulatory enzymes.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sigmoidicity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thought to result from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cooperativity of structural changes between enzyme subunits (again similar to oxygen binding to hemoglobin).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A true Km cannot be determined for allosteric enzymes, so a comparative constant like S0.5 or K0.5 is used.</a:t>
            </a:r>
          </a:p>
        </p:txBody>
      </p:sp>
    </p:spTree>
    <p:extLst>
      <p:ext uri="{BB962C8B-B14F-4D97-AF65-F5344CB8AC3E}">
        <p14:creationId xmlns:p14="http://schemas.microsoft.com/office/powerpoint/2010/main" val="175540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7173DD-662F-458A-A946-594727C8DFE4}"/>
              </a:ext>
            </a:extLst>
          </p:cNvPr>
          <p:cNvSpPr/>
          <p:nvPr/>
        </p:nvSpPr>
        <p:spPr>
          <a:xfrm>
            <a:off x="261257" y="372323"/>
            <a:ext cx="1022121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Curve has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steep section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 the substrate concentration.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there is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increase in the enzyme velocity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which occurs over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 range of substrate concentration.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property makes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allosteric enzymes more sensitive towards substrate concentration.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enzymes are controlled 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effectors molecules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modulators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(activator/inhibitor)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bind to the enzyme at a site other than the active site(either on same subunit or on other subunit)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thereby causing a change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conformation of active site which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alters the rate of enzyme activity.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2447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DA1592-5DFA-4AA4-A3B2-7A08A8A45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71" y="174171"/>
            <a:ext cx="11495315" cy="60165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758A0AD-6939-42F9-A52F-BDAF9E553C99}"/>
              </a:ext>
            </a:extLst>
          </p:cNvPr>
          <p:cNvSpPr/>
          <p:nvPr/>
        </p:nvSpPr>
        <p:spPr>
          <a:xfrm>
            <a:off x="3251200" y="6190735"/>
            <a:ext cx="660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Example of Allosteric enzyme-1</a:t>
            </a:r>
            <a:endParaRPr lang="en-IN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153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1292</Words>
  <Application>Microsoft Office PowerPoint</Application>
  <PresentationFormat>Widescreen</PresentationFormat>
  <Paragraphs>96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20</cp:revision>
  <dcterms:created xsi:type="dcterms:W3CDTF">2020-05-31T16:24:20Z</dcterms:created>
  <dcterms:modified xsi:type="dcterms:W3CDTF">2020-06-28T17:46:04Z</dcterms:modified>
</cp:coreProperties>
</file>