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448" r:id="rId2"/>
    <p:sldId id="343" r:id="rId3"/>
    <p:sldId id="568" r:id="rId4"/>
    <p:sldId id="559" r:id="rId5"/>
    <p:sldId id="569" r:id="rId6"/>
    <p:sldId id="560" r:id="rId7"/>
    <p:sldId id="561" r:id="rId8"/>
    <p:sldId id="418" r:id="rId9"/>
    <p:sldId id="344" r:id="rId10"/>
    <p:sldId id="570" r:id="rId11"/>
    <p:sldId id="564" r:id="rId12"/>
    <p:sldId id="563" r:id="rId13"/>
    <p:sldId id="565" r:id="rId14"/>
    <p:sldId id="345" r:id="rId15"/>
    <p:sldId id="566" r:id="rId16"/>
    <p:sldId id="562" r:id="rId17"/>
    <p:sldId id="5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662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128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5849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577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7515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8334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754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161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57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377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191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24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354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581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879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00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0B7FB-5E10-40FC-A154-A89EB1D5FAA2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F0935C4-9C58-4581-8349-00B255C918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70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5591" y="474759"/>
            <a:ext cx="4581428" cy="57055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BIOCHEMISTY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91B91BCF-A164-4BA6-88C8-3F7E0590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524579"/>
            <a:ext cx="608660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BINITA RANI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ASSOCIATE PROFESSOR (DAIRY CHEMISTRY)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FACULTY OF DAIRY TECHNOLOGY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S.G.I.D.T., BVC CAMPUS,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P.O.- BVC, DIST.-PATNA-800014</a:t>
            </a:r>
            <a:endParaRPr lang="en-AU" dirty="0">
              <a:latin typeface="Arial" charset="0"/>
            </a:endParaRPr>
          </a:p>
        </p:txBody>
      </p:sp>
      <p:pic>
        <p:nvPicPr>
          <p:cNvPr id="4" name="Picture 16" descr="C:\Users\Rakesh Kumar\Downloads\IMG-20171012-WA0017.jpg">
            <a:extLst>
              <a:ext uri="{FF2B5EF4-FFF2-40B4-BE49-F238E27FC236}">
                <a16:creationId xmlns:a16="http://schemas.microsoft.com/office/drawing/2014/main" id="{FDD3A43D-3CC9-455F-980F-A1A639642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23185"/>
            <a:ext cx="1357322" cy="147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akesh Kumar\Desktop\New folder (6)\BASU Official Noticeboard 20180110_000810.jpg">
            <a:extLst>
              <a:ext uri="{FF2B5EF4-FFF2-40B4-BE49-F238E27FC236}">
                <a16:creationId xmlns:a16="http://schemas.microsoft.com/office/drawing/2014/main" id="{699DE3EB-6670-4C5E-A884-0430F97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2054" y="183161"/>
            <a:ext cx="1428760" cy="1472372"/>
          </a:xfrm>
          <a:prstGeom prst="rect">
            <a:avLst/>
          </a:prstGeom>
          <a:noFill/>
        </p:spPr>
      </p:pic>
      <p:pic>
        <p:nvPicPr>
          <p:cNvPr id="6" name="Picture 2" descr="http://www.sgidst.org.in/wp-content/uploads/2016/11/dairy_banner_002-1090x344.jpg">
            <a:extLst>
              <a:ext uri="{FF2B5EF4-FFF2-40B4-BE49-F238E27FC236}">
                <a16:creationId xmlns:a16="http://schemas.microsoft.com/office/drawing/2014/main" id="{C2468F3D-D6B8-45A0-A8C4-5409A4A8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866" y="4010020"/>
            <a:ext cx="11291517" cy="2587332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84E1F8-F28E-45A8-92B0-3E1A2CE951B0}"/>
              </a:ext>
            </a:extLst>
          </p:cNvPr>
          <p:cNvSpPr/>
          <p:nvPr/>
        </p:nvSpPr>
        <p:spPr>
          <a:xfrm>
            <a:off x="2865423" y="989145"/>
            <a:ext cx="6530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Course No.-DTC-111,    Credit Hours – 2 (1+1)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14FA76A-3663-4EB8-AEE3-E1B3DC199EB0}"/>
              </a:ext>
            </a:extLst>
          </p:cNvPr>
          <p:cNvSpPr txBox="1">
            <a:spLocks/>
          </p:cNvSpPr>
          <p:nvPr/>
        </p:nvSpPr>
        <p:spPr>
          <a:xfrm>
            <a:off x="5183080" y="1921563"/>
            <a:ext cx="5096060" cy="14684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/>
              <a:t>ZYMOGENS AND RIBOZYMES </a:t>
            </a:r>
          </a:p>
        </p:txBody>
      </p:sp>
    </p:spTree>
    <p:extLst>
      <p:ext uri="{BB962C8B-B14F-4D97-AF65-F5344CB8AC3E}">
        <p14:creationId xmlns:p14="http://schemas.microsoft.com/office/powerpoint/2010/main" val="153724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7C3B3A-6C17-4A3C-B0C9-C96C19490FAA}"/>
              </a:ext>
            </a:extLst>
          </p:cNvPr>
          <p:cNvSpPr txBox="1"/>
          <p:nvPr/>
        </p:nvSpPr>
        <p:spPr>
          <a:xfrm>
            <a:off x="516835" y="556591"/>
            <a:ext cx="8637104" cy="5913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 of zymogens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proteolytic cleavage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in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irreversible activation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Zymogen forms allow proteins to be transported or stored in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inactive forms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can be readily converted to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active forms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response to some type of cellular signal.</a:t>
            </a:r>
          </a:p>
          <a:p>
            <a:pPr algn="just">
              <a:lnSpc>
                <a:spcPct val="150000"/>
              </a:lnSpc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29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40A924-6326-4BA9-8B60-533F80351FCB}"/>
              </a:ext>
            </a:extLst>
          </p:cNvPr>
          <p:cNvSpPr/>
          <p:nvPr/>
        </p:nvSpPr>
        <p:spPr>
          <a:xfrm>
            <a:off x="508000" y="43543"/>
            <a:ext cx="8821530" cy="5913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they represent a mechanism whereby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 enzyme/protein can be rapidly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(post- translationally).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Other examples of zymogens include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proinsulin, procollagen and many blood clotting enzymes.</a:t>
            </a:r>
          </a:p>
        </p:txBody>
      </p:sp>
    </p:spTree>
    <p:extLst>
      <p:ext uri="{BB962C8B-B14F-4D97-AF65-F5344CB8AC3E}">
        <p14:creationId xmlns:p14="http://schemas.microsoft.com/office/powerpoint/2010/main" val="2434879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19E371-43A0-4305-9B80-7334D4EAC644}"/>
              </a:ext>
            </a:extLst>
          </p:cNvPr>
          <p:cNvSpPr/>
          <p:nvPr/>
        </p:nvSpPr>
        <p:spPr>
          <a:xfrm>
            <a:off x="348344" y="58058"/>
            <a:ext cx="9789570" cy="7390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Ribozymes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the discovery of ribozymes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enzymes, which are defined as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catalytic proteins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only known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 catalysts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ribozymes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discovered in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1980s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Thomas R. Cech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who was studying RNA splicing in the ciliated protozoan Tetrahymena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thermophila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Sidney Altman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who was working on the bacterial RNase P complex.</a:t>
            </a:r>
          </a:p>
          <a:p>
            <a:pPr algn="just">
              <a:lnSpc>
                <a:spcPct val="150000"/>
              </a:lnSpc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9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08E34D-719D-43AF-A01C-DEAAB0A094A9}"/>
              </a:ext>
            </a:extLst>
          </p:cNvPr>
          <p:cNvSpPr/>
          <p:nvPr/>
        </p:nvSpPr>
        <p:spPr>
          <a:xfrm>
            <a:off x="449943" y="551543"/>
            <a:ext cx="9356666" cy="5913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ribozymes were found in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intron of an RNA transcript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removed itself from the transcript, as well as in the  RNA component of the RNase P complex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is involved in the maturation of pre-tRNAs.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Ribozymes often have divalent metal ions such as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Mg2+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cofactors.</a:t>
            </a:r>
          </a:p>
        </p:txBody>
      </p:sp>
    </p:spTree>
    <p:extLst>
      <p:ext uri="{BB962C8B-B14F-4D97-AF65-F5344CB8AC3E}">
        <p14:creationId xmlns:p14="http://schemas.microsoft.com/office/powerpoint/2010/main" val="3292679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171" y="191589"/>
            <a:ext cx="118784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01458"/>
            <a:ext cx="10137913" cy="6367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ribozyme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(from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ribonucleic acid enzyme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also called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RNA enzyme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catalytic RNA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RNA molecule that catalyzes a chemical reaction.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natural ribozymes catalyze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either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hydrolysis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their own phosphodiester bonds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hydrolysis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bonds in other RNAs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also been found to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catalyze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aminotransferase activity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 ribosome.</a:t>
            </a:r>
          </a:p>
          <a:p>
            <a:pPr>
              <a:lnSpc>
                <a:spcPct val="150000"/>
              </a:lnSpc>
            </a:pP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853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D4CFE0-2C41-4725-8DE8-5706A8F525EC}"/>
              </a:ext>
            </a:extLst>
          </p:cNvPr>
          <p:cNvSpPr/>
          <p:nvPr/>
        </p:nvSpPr>
        <p:spPr>
          <a:xfrm>
            <a:off x="204462" y="112329"/>
            <a:ext cx="9509381" cy="6651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Investigators studying the origin of life have produced ribozymes in the laboratory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are capable of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catalyzing their own synthesis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specific conditions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an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RNA polymerase ribozyme.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ribozymes may play an important role as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therapeutic agents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enzymes which tailor defined RNA sequences, as biosensors, and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applications in functional genomics and gene discovery.</a:t>
            </a:r>
          </a:p>
        </p:txBody>
      </p:sp>
    </p:spTree>
    <p:extLst>
      <p:ext uri="{BB962C8B-B14F-4D97-AF65-F5344CB8AC3E}">
        <p14:creationId xmlns:p14="http://schemas.microsoft.com/office/powerpoint/2010/main" val="456882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874B68-56A6-4A88-8569-8FD1B616DE02}"/>
              </a:ext>
            </a:extLst>
          </p:cNvPr>
          <p:cNvSpPr/>
          <p:nvPr/>
        </p:nvSpPr>
        <p:spPr>
          <a:xfrm>
            <a:off x="-32814" y="-109804"/>
            <a:ext cx="10621301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most ribozymes are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quite rare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cell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their roles are sometimes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life.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functional part of the ribosome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molecular machine that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translates RNA into proteins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fundamentally a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ribozyme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composed of RNA tertiary structural motifs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are often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coordinated to metal ions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Mg2+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cofactors.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requirement for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divalent cations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five-nucleotide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can catalyze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trans-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phenylalanation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four-nucleotide substrate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has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base complementary sequence with the catalyst. </a:t>
            </a:r>
          </a:p>
          <a:p>
            <a:pPr algn="just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18248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ACBFFD-A519-4097-B088-20CE9CE00D8B}"/>
              </a:ext>
            </a:extLst>
          </p:cNvPr>
          <p:cNvSpPr/>
          <p:nvPr/>
        </p:nvSpPr>
        <p:spPr>
          <a:xfrm>
            <a:off x="4281714" y="3244334"/>
            <a:ext cx="602342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IN" sz="8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50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" y="0"/>
            <a:ext cx="1034729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Zymogens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enzymes are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synthesised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larger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inactive precursor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proenzymes or zymogens.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Activation of zymogens involves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irreversible hydrolysis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 or more peptide bonds.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biochemical change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occurs in a lysosome where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a specific part of the precursor enzyme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=&gt;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cleaved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order to activate it.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7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C932C3-A481-4FDB-8CE1-74EABF0888D4}"/>
              </a:ext>
            </a:extLst>
          </p:cNvPr>
          <p:cNvSpPr/>
          <p:nvPr/>
        </p:nvSpPr>
        <p:spPr>
          <a:xfrm>
            <a:off x="0" y="323103"/>
            <a:ext cx="10469217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 chain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released upon activation is =&gt; called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 peptide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pancreas secretes zymogens partly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to prevent the enzymes from digesting proteins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cells in which they are synthesized.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also secrete digestive enzymes into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environment as zymogens.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environment has a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pH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inside the fungal cell and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changes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zymogen's structure into an active enzyme.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0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7002C9-259D-4D2F-9A76-55A7990AE2D4}"/>
              </a:ext>
            </a:extLst>
          </p:cNvPr>
          <p:cNvSpPr/>
          <p:nvPr/>
        </p:nvSpPr>
        <p:spPr>
          <a:xfrm>
            <a:off x="391885" y="350097"/>
            <a:ext cx="967976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Digestive Enzymes as Zymogens</a:t>
            </a:r>
          </a:p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Digestive enzymes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trypsin, chymotrypsin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elastase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produced as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zymogens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pancreas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transported to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intestine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their zymogen forms and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activated there by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cleavage of specific peptide bonds.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Trypsin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synthesized initially as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zymogen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trypsinogen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26601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206124-01E1-4608-B22E-740D64A20DA1}"/>
              </a:ext>
            </a:extLst>
          </p:cNvPr>
          <p:cNvSpPr txBox="1"/>
          <p:nvPr/>
        </p:nvSpPr>
        <p:spPr>
          <a:xfrm>
            <a:off x="410816" y="477078"/>
            <a:ext cx="9912627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cleaved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(and hence activated) in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enzyme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enteropeptidase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only produced in the intestine.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trypsin can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cleave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activate further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trysinogen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molecules as well as other zymogens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chymotrysinogen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proelastases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peptidase in the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stomach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pepsin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optimally in the acidic environment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stomach =&gt; being active at pH 2-3 but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becoming inactivated when the pH is above 5.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1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3F0AE9-4379-46C8-A078-8585C36DEF1D}"/>
              </a:ext>
            </a:extLst>
          </p:cNvPr>
          <p:cNvSpPr/>
          <p:nvPr/>
        </p:nvSpPr>
        <p:spPr>
          <a:xfrm>
            <a:off x="435429" y="513049"/>
            <a:ext cx="902662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chief cells at the base of the gastric glands secrete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 zymogen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pepsinogen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Pepsinogen is partially activated by =&gt;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hydrocholoric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acid (HCl)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secreted by the parietal cells.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partially active enzyme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cleaves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peptide from other pepsinogen molecules to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pepsin.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607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0B24FB-8854-4506-B0CC-94286788F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86" y="2990"/>
            <a:ext cx="10522857" cy="693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5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AE007D-724B-49A3-B085-AE99AF7AE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599" y="190929"/>
            <a:ext cx="10014857" cy="604136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79E0C13-D798-4438-9357-CDA44F40E1BC}"/>
              </a:ext>
            </a:extLst>
          </p:cNvPr>
          <p:cNvSpPr/>
          <p:nvPr/>
        </p:nvSpPr>
        <p:spPr>
          <a:xfrm>
            <a:off x="3135085" y="6089135"/>
            <a:ext cx="5880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Digestive enzymes as zymogens</a:t>
            </a:r>
            <a:endParaRPr lang="en-I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320" y="808379"/>
            <a:ext cx="9279237" cy="4435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 Significance of Zymogens 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Zymogens :  Inactive Precursor Proteins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clinically important mechanism of controlling enzyme activity is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case of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protease enzymes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(predominantly) in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food digestion and blood clotting.</a:t>
            </a:r>
          </a:p>
        </p:txBody>
      </p:sp>
    </p:spTree>
    <p:extLst>
      <p:ext uri="{BB962C8B-B14F-4D97-AF65-F5344CB8AC3E}">
        <p14:creationId xmlns:p14="http://schemas.microsoft.com/office/powerpoint/2010/main" val="29445773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837</Words>
  <Application>Microsoft Office PowerPoint</Application>
  <PresentationFormat>Widescreen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Trebuchet MS</vt:lpstr>
      <vt:lpstr>Wingdings</vt:lpstr>
      <vt:lpstr>Wingdings 3</vt:lpstr>
      <vt:lpstr>Facet</vt:lpstr>
      <vt:lpstr>BIOCHEMISTY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Anshuman</dc:creator>
  <cp:lastModifiedBy>Rana Anshuman</cp:lastModifiedBy>
  <cp:revision>11</cp:revision>
  <dcterms:created xsi:type="dcterms:W3CDTF">2020-06-01T12:57:13Z</dcterms:created>
  <dcterms:modified xsi:type="dcterms:W3CDTF">2020-06-28T17:47:03Z</dcterms:modified>
</cp:coreProperties>
</file>