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800AB47-FCF1-4E1C-AA78-371B5161DB8A}" type="datetimeFigureOut">
              <a:rPr lang="en-IN" smtClean="0"/>
              <a:pPr/>
              <a:t>19-05-2020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FA6FFC2-88B2-4480-B7C9-ED92362C77EB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692696"/>
            <a:ext cx="8172400" cy="1470025"/>
          </a:xfrm>
        </p:spPr>
        <p:txBody>
          <a:bodyPr>
            <a:normAutofit/>
          </a:bodyPr>
          <a:lstStyle/>
          <a:p>
            <a:pPr algn="ctr"/>
            <a:r>
              <a:rPr lang="en-IN" sz="4000" b="1" dirty="0" smtClean="0"/>
              <a:t>Bank Reconciliation Statement</a:t>
            </a:r>
            <a:endParaRPr lang="en-IN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3908648"/>
            <a:ext cx="7406640" cy="1752600"/>
          </a:xfrm>
        </p:spPr>
        <p:txBody>
          <a:bodyPr>
            <a:normAutofit lnSpcReduction="10000"/>
          </a:bodyPr>
          <a:lstStyle/>
          <a:p>
            <a:pPr algn="ctr"/>
            <a:r>
              <a:rPr lang="en-IN" sz="2600" dirty="0" smtClean="0">
                <a:solidFill>
                  <a:schemeClr val="tx1"/>
                </a:solidFill>
              </a:rPr>
              <a:t>Financial Management and Cost Accounting      (DBM-422)</a:t>
            </a:r>
            <a:endParaRPr lang="en-IN" dirty="0" smtClean="0">
              <a:solidFill>
                <a:schemeClr val="tx1"/>
              </a:solidFill>
            </a:endParaRPr>
          </a:p>
          <a:p>
            <a:pPr algn="ctr"/>
            <a:endParaRPr lang="en-IN" dirty="0">
              <a:solidFill>
                <a:schemeClr val="tx1"/>
              </a:solidFill>
            </a:endParaRPr>
          </a:p>
          <a:p>
            <a:pPr algn="ctr"/>
            <a:r>
              <a:rPr lang="en-IN" dirty="0" smtClean="0">
                <a:solidFill>
                  <a:schemeClr val="tx1"/>
                </a:solidFill>
              </a:rPr>
              <a:t>A K JHA</a:t>
            </a: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643192" cy="778098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smtClean="0">
                <a:effectLst/>
              </a:rPr>
              <a:t>Need and Importance of a Bank Reconciliation Account</a:t>
            </a:r>
            <a:endParaRPr lang="en-IN" sz="3200" b="1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points out any error that may have been committed either in the Cash Book or in the Pass Book.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Any undue delay in the clearance of cheques will come to light at the time of </a:t>
            </a:r>
            <a:r>
              <a:rPr lang="en-IN" dirty="0" err="1" smtClean="0"/>
              <a:t>reconciliatio</a:t>
            </a:r>
            <a:r>
              <a:rPr lang="en-IN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Regular reconciliation discourages the staff from embezzlement.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Reconciliation helps the management check the accuracy of entries recorded in the Cash book and keep track of cheques, etc., which may have been sent to the bank for reconciliation.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Ascertaining the Reasons or Causes of the Difference in the Balance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600200"/>
            <a:ext cx="7848872" cy="4525963"/>
          </a:xfrm>
        </p:spPr>
        <p:txBody>
          <a:bodyPr/>
          <a:lstStyle/>
          <a:p>
            <a:pPr algn="just"/>
            <a:r>
              <a:rPr lang="en-IN" dirty="0" smtClean="0"/>
              <a:t>The causes of the difference are ascertained when items in the Pass Book and in the Cash Book are compared.</a:t>
            </a:r>
          </a:p>
          <a:p>
            <a:pPr algn="just"/>
            <a:r>
              <a:rPr lang="en-IN" dirty="0" smtClean="0"/>
              <a:t>An extract from a Pass Book and the Bank Account columns in the Cash Book is given in the next slide, which may be carefully perused.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Pass Book</a:t>
            </a:r>
            <a:endParaRPr lang="en-IN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79511" y="1412776"/>
          <a:ext cx="886631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3476"/>
                <a:gridCol w="2732805"/>
                <a:gridCol w="1487998"/>
                <a:gridCol w="1275427"/>
                <a:gridCol w="991999"/>
                <a:gridCol w="1284605"/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Withdrawals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Rs 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Deposits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Dr.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or</a:t>
                      </a: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Balance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4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4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10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12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15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16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20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27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31</a:t>
                      </a:r>
                    </a:p>
                    <a:p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31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31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By Cash</a:t>
                      </a:r>
                    </a:p>
                    <a:p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To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Furniture Dealers Ltd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To Das &amp; Co.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J. P. and Co.’s cheque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To Roy &amp; </a:t>
                      </a:r>
                      <a:r>
                        <a:rPr lang="en-IN" baseline="0" dirty="0" err="1" smtClean="0">
                          <a:solidFill>
                            <a:schemeClr val="tx1"/>
                          </a:solidFill>
                        </a:rPr>
                        <a:t>Sinha</a:t>
                      </a:r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  <a:r>
                        <a:rPr lang="en-IN" baseline="0" dirty="0" err="1" smtClean="0">
                          <a:solidFill>
                            <a:schemeClr val="tx1"/>
                          </a:solidFill>
                        </a:rPr>
                        <a:t>Sangeeta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&amp; Co.’s cheque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Cash 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To Cash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J Raj &amp; Bros. Cheque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To Premium paid as per standing instructions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To Bank charges</a:t>
                      </a:r>
                    </a:p>
                    <a:p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Interest collection on Government Securities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6,000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12,500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10,000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5,000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25,00</a:t>
                      </a: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40,000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3,500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7,600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3,000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4,300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2,000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 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Cr.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40,000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34,000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21,500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25,000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15,000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22,600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25,600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20,600</a:t>
                      </a: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24,900</a:t>
                      </a:r>
                    </a:p>
                    <a:p>
                      <a:pPr algn="ctr"/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22,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22, 300</a:t>
                      </a:r>
                    </a:p>
                    <a:p>
                      <a:pPr algn="ctr"/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24,300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83671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400" dirty="0" smtClean="0"/>
              <a:t>M/s  </a:t>
            </a:r>
            <a:r>
              <a:rPr lang="en-IN" sz="2400" dirty="0" err="1" smtClean="0"/>
              <a:t>Vinayak</a:t>
            </a:r>
            <a:r>
              <a:rPr lang="en-IN" sz="2400" dirty="0" smtClean="0"/>
              <a:t> &amp; Sons, Bailey Road, Patna in account with SBI, BVC, Patna </a:t>
            </a:r>
            <a:endParaRPr lang="en-IN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en-IN" sz="3200" b="1" dirty="0" smtClean="0"/>
              <a:t>Cash Book (Bank Column Only)</a:t>
            </a:r>
            <a:endParaRPr lang="en-IN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7504" y="1268413"/>
          <a:ext cx="8964487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2376264"/>
                <a:gridCol w="936104"/>
                <a:gridCol w="1008112"/>
                <a:gridCol w="2736304"/>
                <a:gridCol w="1043607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Rs.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Particulars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Rs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8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10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16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Jan. 20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Jan. 27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Jan. 31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Feb. 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To Cash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To 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J. P. &amp;Co.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</a:t>
                      </a:r>
                      <a:r>
                        <a:rPr lang="en-IN" baseline="0" dirty="0" err="1" smtClean="0">
                          <a:solidFill>
                            <a:schemeClr val="tx1"/>
                          </a:solidFill>
                        </a:rPr>
                        <a:t>Sangeeta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&amp; Co.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To Cash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J Raj &amp; Bros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To M. Mohan &amp; Co.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To N. </a:t>
                      </a:r>
                      <a:r>
                        <a:rPr lang="en-IN" dirty="0" err="1" smtClean="0">
                          <a:solidFill>
                            <a:schemeClr val="tx1"/>
                          </a:solidFill>
                        </a:rPr>
                        <a:t>Nandy</a:t>
                      </a: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 &amp; sons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To Balance b/d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40,000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3,500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7,600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3,000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4,300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10,500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3,400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4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17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 20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Jan.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25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Jan. 25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Furniture Dealers Ltd.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Roy &amp; </a:t>
                      </a:r>
                      <a:r>
                        <a:rPr lang="en-IN" baseline="0" dirty="0" err="1" smtClean="0">
                          <a:solidFill>
                            <a:schemeClr val="tx1"/>
                          </a:solidFill>
                        </a:rPr>
                        <a:t>Sinha</a:t>
                      </a:r>
                      <a:endParaRPr lang="en-IN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Das &amp; Co.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K. </a:t>
                      </a:r>
                      <a:r>
                        <a:rPr lang="en-IN" baseline="0" dirty="0" err="1" smtClean="0">
                          <a:solidFill>
                            <a:schemeClr val="tx1"/>
                          </a:solidFill>
                        </a:rPr>
                        <a:t>Nagpal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&amp; Co.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Cash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 </a:t>
                      </a:r>
                      <a:r>
                        <a:rPr lang="en-IN" baseline="0" dirty="0" err="1" smtClean="0">
                          <a:solidFill>
                            <a:schemeClr val="tx1"/>
                          </a:solidFill>
                        </a:rPr>
                        <a:t>Sangeeta</a:t>
                      </a: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 &amp; Co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baseline="0" dirty="0" smtClean="0">
                          <a:solidFill>
                            <a:schemeClr val="tx1"/>
                          </a:solidFill>
                        </a:rPr>
                        <a:t>By Balance c/d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6,000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10,000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12,500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7,300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5,000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7,800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23,700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72,300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72,300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dirty="0" smtClean="0">
                          <a:solidFill>
                            <a:schemeClr val="tx1"/>
                          </a:solidFill>
                        </a:rPr>
                        <a:t>23,700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89942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Dr.</a:t>
            </a:r>
            <a:endParaRPr lang="en-IN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172400" y="9087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/>
              <a:t>Cr.</a:t>
            </a:r>
            <a:endParaRPr lang="en-IN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3347864" y="422108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100392" y="4221088"/>
            <a:ext cx="9361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Bank Reconciliation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600200"/>
            <a:ext cx="7704856" cy="4525963"/>
          </a:xfrm>
        </p:spPr>
        <p:txBody>
          <a:bodyPr>
            <a:normAutofit fontScale="85000" lnSpcReduction="20000"/>
          </a:bodyPr>
          <a:lstStyle/>
          <a:p>
            <a:r>
              <a:rPr lang="en-IN" dirty="0" smtClean="0"/>
              <a:t>Organizations have their accounts in banks.</a:t>
            </a:r>
          </a:p>
          <a:p>
            <a:r>
              <a:rPr lang="en-IN" dirty="0" smtClean="0"/>
              <a:t>A banking account is thus an essential part of any organization</a:t>
            </a:r>
          </a:p>
          <a:p>
            <a:pPr lvl="1"/>
            <a:r>
              <a:rPr lang="en-IN" dirty="0" smtClean="0"/>
              <a:t>Be it a business  enterprise  or </a:t>
            </a:r>
          </a:p>
          <a:p>
            <a:pPr lvl="1"/>
            <a:r>
              <a:rPr lang="en-IN" dirty="0" smtClean="0"/>
              <a:t>Not-For-Profit  organization</a:t>
            </a:r>
          </a:p>
          <a:p>
            <a:r>
              <a:rPr lang="en-IN" dirty="0" smtClean="0"/>
              <a:t>It is not possible to run and carry out the business activities without having a banking account.</a:t>
            </a:r>
          </a:p>
          <a:p>
            <a:r>
              <a:rPr lang="en-IN" dirty="0" smtClean="0"/>
              <a:t>An enterprise usually has a Current </a:t>
            </a:r>
            <a:r>
              <a:rPr lang="en-IN" dirty="0"/>
              <a:t>A</a:t>
            </a:r>
            <a:r>
              <a:rPr lang="en-IN" dirty="0" smtClean="0"/>
              <a:t>ccount in the bank</a:t>
            </a:r>
          </a:p>
          <a:p>
            <a:r>
              <a:rPr lang="en-IN" dirty="0" smtClean="0"/>
              <a:t>Not-For-Profit organizations normally maintain Saving Accounts.</a:t>
            </a:r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Bank Reconciliation Statement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447800"/>
            <a:ext cx="7962088" cy="4800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dirty="0" smtClean="0"/>
              <a:t>Meaning</a:t>
            </a:r>
          </a:p>
          <a:p>
            <a:r>
              <a:rPr lang="en-IN" dirty="0" smtClean="0"/>
              <a:t>Bank records banking transactions in a Two-Column Cash Book. </a:t>
            </a:r>
          </a:p>
          <a:p>
            <a:pPr lvl="1"/>
            <a:r>
              <a:rPr lang="en-IN" dirty="0" smtClean="0"/>
              <a:t>Money deposited into a bank is recorded on the debit side and</a:t>
            </a:r>
          </a:p>
          <a:p>
            <a:pPr lvl="1"/>
            <a:r>
              <a:rPr lang="en-IN" dirty="0" smtClean="0"/>
              <a:t>Withdrawals are recorded on the credit side in the Two-Column cash book. </a:t>
            </a:r>
          </a:p>
          <a:p>
            <a:r>
              <a:rPr lang="en-IN" dirty="0" smtClean="0"/>
              <a:t>Bank also maintain a customer’s account in its books of account.</a:t>
            </a:r>
          </a:p>
          <a:p>
            <a:pPr lvl="1"/>
            <a:r>
              <a:rPr lang="en-IN" dirty="0" smtClean="0"/>
              <a:t>Deposits made by customer are recorded on the credit side of the customer’s account  and </a:t>
            </a:r>
          </a:p>
          <a:p>
            <a:pPr lvl="1"/>
            <a:r>
              <a:rPr lang="en-IN" dirty="0" smtClean="0"/>
              <a:t>Withdrawals on the debit side.</a:t>
            </a:r>
          </a:p>
          <a:p>
            <a:pPr lvl="1"/>
            <a:r>
              <a:rPr lang="en-IN" dirty="0" smtClean="0"/>
              <a:t>A copy of it is also given to the customer for his information, which is known as a passbook or a statement of account. </a:t>
            </a:r>
          </a:p>
          <a:p>
            <a:pPr lvl="1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692696"/>
            <a:ext cx="7643192" cy="57606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IN" dirty="0" smtClean="0"/>
              <a:t>As the same transaction relating to deposits and withdrawals made during a period are recorded in both Cash Book and the Passbook, the balance shown by the two records at the end of a period should agree.</a:t>
            </a:r>
          </a:p>
          <a:p>
            <a:pPr algn="just"/>
            <a:r>
              <a:rPr lang="en-IN" dirty="0" smtClean="0"/>
              <a:t>Sometimes the two balances differ. </a:t>
            </a:r>
          </a:p>
          <a:p>
            <a:pPr lvl="1" algn="just"/>
            <a:r>
              <a:rPr lang="en-IN" dirty="0" smtClean="0"/>
              <a:t>If the two balances differ, it implies that some error or omission has occurred. </a:t>
            </a:r>
          </a:p>
          <a:p>
            <a:pPr algn="just"/>
            <a:r>
              <a:rPr lang="en-IN" dirty="0" smtClean="0"/>
              <a:t> It, therefore, becomes essential to know the reason for the difference.</a:t>
            </a:r>
          </a:p>
          <a:p>
            <a:pPr algn="just"/>
            <a:r>
              <a:rPr lang="en-IN" dirty="0" smtClean="0"/>
              <a:t>A statement showing the reason of difference is prepared.</a:t>
            </a:r>
          </a:p>
          <a:p>
            <a:pPr algn="just"/>
            <a:r>
              <a:rPr lang="en-IN" dirty="0" smtClean="0"/>
              <a:t>This statement is known as a Bank Reconciliation Statement.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Bank Reconciliation Statement is prepared on a particular date to </a:t>
            </a:r>
          </a:p>
          <a:p>
            <a:pPr lvl="1"/>
            <a:r>
              <a:rPr lang="en-IN" dirty="0" smtClean="0"/>
              <a:t>reconcile the bank balance in the cash book with the balance as per the Bank Passbook or Bank Statement </a:t>
            </a:r>
          </a:p>
          <a:p>
            <a:pPr lvl="1"/>
            <a:r>
              <a:rPr lang="en-IN" dirty="0" smtClean="0"/>
              <a:t>by showing reasons for difference between the two.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3200" b="1" dirty="0" smtClean="0"/>
              <a:t>Reasons for difference between Cashbook and Passbook balance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Balance as per book of accounts and Passbook may differ under some situations. </a:t>
            </a:r>
          </a:p>
          <a:p>
            <a:r>
              <a:rPr lang="en-IN" dirty="0"/>
              <a:t>T</a:t>
            </a:r>
            <a:r>
              <a:rPr lang="en-IN" dirty="0" smtClean="0"/>
              <a:t>hese situations can be classified into three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Difference due to timing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IN" dirty="0" smtClean="0"/>
              <a:t>There is always a time gap between recording a transaction in the books of account s and their being recorded by the bank.</a:t>
            </a:r>
          </a:p>
          <a:p>
            <a:pPr marL="1314450" lvl="2" indent="-514350"/>
            <a:r>
              <a:rPr lang="en-IN" dirty="0" smtClean="0"/>
              <a:t>For example a cheque issued is recorded in the books of accounts immediately </a:t>
            </a:r>
            <a:r>
              <a:rPr lang="en-IN" dirty="0" err="1" smtClean="0"/>
              <a:t>buut</a:t>
            </a:r>
            <a:r>
              <a:rPr lang="en-IN" dirty="0" smtClean="0"/>
              <a:t> the bank will record it when it is presented for the payment</a:t>
            </a:r>
          </a:p>
          <a:p>
            <a:pPr marL="1314450" lvl="2" indent="-514350">
              <a:buFont typeface="+mj-lt"/>
              <a:buAutoNum type="arabicPeriod"/>
            </a:pP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2"/>
            </a:pPr>
            <a:r>
              <a:rPr lang="en-IN" dirty="0" smtClean="0"/>
              <a:t>Transaction recorded by the bank</a:t>
            </a:r>
          </a:p>
          <a:p>
            <a:pPr marL="914400" lvl="1" indent="-514350"/>
            <a:r>
              <a:rPr lang="en-IN" dirty="0" smtClean="0"/>
              <a:t>Sometimes transactions recorded by the banks are not known to the account holders. For example, interest charged or allowed, bank charges, transfer of balance from one account to anther.</a:t>
            </a:r>
          </a:p>
          <a:p>
            <a:pPr marL="914400" lvl="1" indent="-514350"/>
            <a:r>
              <a:rPr lang="en-IN" dirty="0" smtClean="0"/>
              <a:t>The account holder comes to know about these after receiving the bank statement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IN" dirty="0" smtClean="0"/>
              <a:t>Errors</a:t>
            </a:r>
          </a:p>
          <a:p>
            <a:pPr marL="914400" lvl="1" indent="-514350"/>
            <a:r>
              <a:rPr lang="en-IN" dirty="0" smtClean="0"/>
              <a:t>Errors may be committed by the bank or the accountant, and these errors lead to difference in the balance of cashbook and bank statement. </a:t>
            </a:r>
          </a:p>
          <a:p>
            <a:pPr marL="914400" lvl="1" indent="-514350"/>
            <a:r>
              <a:rPr lang="en-IN" dirty="0" smtClean="0"/>
              <a:t>For example. Wrong balance may be carry forward by the accountant, a transaction may not have been recorded in the Cashbook, or a transaction may have been wrongly recorded in another account.</a:t>
            </a:r>
          </a:p>
          <a:p>
            <a:pPr marL="914400" lvl="1" indent="-514350">
              <a:buNone/>
            </a:pPr>
            <a:r>
              <a:rPr lang="en-IN" dirty="0" smtClean="0"/>
              <a:t>The bank balance a per the cash book will not agree with the balance as per the bank statement under the above situations. </a:t>
            </a:r>
          </a:p>
          <a:p>
            <a:pPr marL="914400" lvl="1" indent="-514350">
              <a:buNone/>
            </a:pPr>
            <a:endParaRPr lang="en-IN" dirty="0" smtClean="0"/>
          </a:p>
          <a:p>
            <a:pPr marL="514350" indent="-514350">
              <a:buFont typeface="+mj-lt"/>
              <a:buAutoNum type="arabicPeriod" startAt="3"/>
            </a:pPr>
            <a:endParaRPr lang="en-IN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/>
              <a:t>The reasons for disagreement </a:t>
            </a:r>
            <a:endParaRPr lang="en-IN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Cheque issued but not yet presented for payment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Cheque </a:t>
            </a:r>
            <a:r>
              <a:rPr lang="en-IN" dirty="0" err="1" smtClean="0"/>
              <a:t>piad</a:t>
            </a:r>
            <a:r>
              <a:rPr lang="en-IN" dirty="0" smtClean="0"/>
              <a:t> into bank but not yet cleared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Interest credited by the banks but not recorded in the cash book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Bank charges and interest charged by bank but not entered in the book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Interest and dividends collected by the bank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Direct payments by the banks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Direct payments into the bank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Dishonour of a bill discounted with the bank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Bills collected by the bank on behalf of the customer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Error and Omission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314</TotalTime>
  <Words>1093</Words>
  <Application>Microsoft Office PowerPoint</Application>
  <PresentationFormat>On-screen Show (4:3)</PresentationFormat>
  <Paragraphs>222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Bank Reconciliation Statement</vt:lpstr>
      <vt:lpstr>Bank Reconciliation</vt:lpstr>
      <vt:lpstr>Bank Reconciliation Statement</vt:lpstr>
      <vt:lpstr>Slide 4</vt:lpstr>
      <vt:lpstr>Slide 5</vt:lpstr>
      <vt:lpstr>Reasons for difference between Cashbook and Passbook balance</vt:lpstr>
      <vt:lpstr>Slide 7</vt:lpstr>
      <vt:lpstr>Slide 8</vt:lpstr>
      <vt:lpstr>The reasons for disagreement </vt:lpstr>
      <vt:lpstr>Need and Importance of a Bank Reconciliation Account</vt:lpstr>
      <vt:lpstr>Ascertaining the Reasons or Causes of the Difference in the Balance</vt:lpstr>
      <vt:lpstr>Pass Book</vt:lpstr>
      <vt:lpstr>Cash Book (Bank Column Only)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 Reconciliation Statement</dc:title>
  <dc:creator>My</dc:creator>
  <cp:lastModifiedBy>My</cp:lastModifiedBy>
  <cp:revision>25</cp:revision>
  <dcterms:created xsi:type="dcterms:W3CDTF">2020-05-18T09:32:48Z</dcterms:created>
  <dcterms:modified xsi:type="dcterms:W3CDTF">2020-05-19T13:36:31Z</dcterms:modified>
</cp:coreProperties>
</file>