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0" r:id="rId4"/>
    <p:sldId id="284" r:id="rId5"/>
    <p:sldId id="277" r:id="rId6"/>
    <p:sldId id="275" r:id="rId7"/>
    <p:sldId id="259" r:id="rId8"/>
    <p:sldId id="261" r:id="rId9"/>
    <p:sldId id="258" r:id="rId10"/>
    <p:sldId id="262" r:id="rId11"/>
    <p:sldId id="263" r:id="rId12"/>
    <p:sldId id="264" r:id="rId13"/>
    <p:sldId id="272" r:id="rId14"/>
    <p:sldId id="273" r:id="rId15"/>
    <p:sldId id="278" r:id="rId16"/>
    <p:sldId id="280" r:id="rId17"/>
    <p:sldId id="279" r:id="rId18"/>
    <p:sldId id="266" r:id="rId19"/>
    <p:sldId id="267" r:id="rId20"/>
    <p:sldId id="269" r:id="rId21"/>
    <p:sldId id="282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3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3856-56E3-4C2D-85B0-8BBFF7D3B252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0D71-31ED-4671-B693-0C6FF5A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Beta lactam Antibiotics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Dr.</a:t>
            </a:r>
            <a:r>
              <a:rPr lang="en-IN" dirty="0" smtClean="0"/>
              <a:t> Rashmi </a:t>
            </a:r>
            <a:r>
              <a:rPr lang="en-IN" dirty="0" err="1" smtClean="0"/>
              <a:t>Rekha</a:t>
            </a:r>
            <a:r>
              <a:rPr lang="en-IN" dirty="0" smtClean="0"/>
              <a:t> Kumari</a:t>
            </a:r>
          </a:p>
          <a:p>
            <a:r>
              <a:rPr lang="en-IN" dirty="0" err="1" smtClean="0"/>
              <a:t>Asstt</a:t>
            </a:r>
            <a:r>
              <a:rPr lang="en-IN" dirty="0" smtClean="0"/>
              <a:t>. </a:t>
            </a:r>
            <a:r>
              <a:rPr lang="en-IN" dirty="0" err="1" smtClean="0"/>
              <a:t>Prof.</a:t>
            </a:r>
            <a:r>
              <a:rPr lang="en-IN" dirty="0" smtClean="0"/>
              <a:t> cum Jr. Scientist</a:t>
            </a:r>
          </a:p>
          <a:p>
            <a:r>
              <a:rPr lang="en-IN" dirty="0" err="1" smtClean="0"/>
              <a:t>Deptt</a:t>
            </a:r>
            <a:r>
              <a:rPr lang="en-IN" dirty="0" smtClean="0"/>
              <a:t>. Of </a:t>
            </a:r>
            <a:r>
              <a:rPr lang="en-IN" dirty="0" err="1" smtClean="0"/>
              <a:t>Vety</a:t>
            </a:r>
            <a:r>
              <a:rPr lang="en-IN" dirty="0" smtClean="0"/>
              <a:t>. Pharmacology and Toxicology</a:t>
            </a:r>
          </a:p>
          <a:p>
            <a:r>
              <a:rPr lang="en-IN" dirty="0" smtClean="0"/>
              <a:t>B.V.C, </a:t>
            </a:r>
            <a:r>
              <a:rPr lang="en-IN" dirty="0" err="1" smtClean="0"/>
              <a:t>BASU,Patna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806" y="3784346"/>
            <a:ext cx="904227" cy="95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83" y="3784346"/>
            <a:ext cx="1291274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/>
              <a:t>These salts are highly soluble and more stable than the parent acid. They are stable in dry state, but deteriorate rapidly at room temperature. </a:t>
            </a:r>
            <a:r>
              <a:rPr lang="en-IN" dirty="0">
                <a:solidFill>
                  <a:srgbClr val="FF0000"/>
                </a:solidFill>
              </a:rPr>
              <a:t>Therefore, penicillin G solution are always prepared freshly. </a:t>
            </a:r>
            <a:endParaRPr lang="en-IN" dirty="0" smtClean="0">
              <a:solidFill>
                <a:srgbClr val="FF0000"/>
              </a:solidFill>
            </a:endParaRPr>
          </a:p>
          <a:p>
            <a:pPr algn="just"/>
            <a:r>
              <a:rPr lang="en-IN" dirty="0" smtClean="0">
                <a:solidFill>
                  <a:srgbClr val="FF0000"/>
                </a:solidFill>
              </a:rPr>
              <a:t>The </a:t>
            </a:r>
            <a:r>
              <a:rPr lang="en-IN" dirty="0">
                <a:solidFill>
                  <a:srgbClr val="FF0000"/>
                </a:solidFill>
              </a:rPr>
              <a:t>semisynthetic penicillin have been developed by adding different side chain to it, with unique antibacterial activity and variable pharmacokinetic properties. </a:t>
            </a:r>
            <a:endParaRPr lang="en-IN" dirty="0" smtClean="0">
              <a:solidFill>
                <a:srgbClr val="FF0000"/>
              </a:solidFill>
            </a:endParaRPr>
          </a:p>
          <a:p>
            <a:pPr algn="just"/>
            <a:r>
              <a:rPr lang="en-IN" dirty="0" smtClean="0"/>
              <a:t>The </a:t>
            </a:r>
            <a:r>
              <a:rPr lang="en-IN" dirty="0"/>
              <a:t>bacteria, which elaborate </a:t>
            </a:r>
            <a:r>
              <a:rPr lang="en-IN" b="1" dirty="0">
                <a:solidFill>
                  <a:srgbClr val="00B050"/>
                </a:solidFill>
              </a:rPr>
              <a:t>the enzyme penicillinase</a:t>
            </a:r>
            <a:r>
              <a:rPr lang="en-IN" dirty="0"/>
              <a:t>, a beta-lactamase, are resistant to </a:t>
            </a:r>
            <a:r>
              <a:rPr lang="en-IN" dirty="0" err="1"/>
              <a:t>penicillins</a:t>
            </a:r>
            <a:r>
              <a:rPr lang="en-IN" dirty="0"/>
              <a:t>. </a:t>
            </a:r>
            <a:r>
              <a:rPr lang="en-IN" b="1" dirty="0">
                <a:solidFill>
                  <a:srgbClr val="00B050"/>
                </a:solidFill>
              </a:rPr>
              <a:t>The enzyme breaks the beta-lactam ring (BL) and inactivates penicillin</a:t>
            </a:r>
            <a:r>
              <a:rPr lang="en-IN" dirty="0"/>
              <a:t> through formation of </a:t>
            </a:r>
            <a:r>
              <a:rPr lang="en-IN" dirty="0" err="1"/>
              <a:t>penicilloic</a:t>
            </a:r>
            <a:r>
              <a:rPr lang="en-IN" dirty="0"/>
              <a:t> acid, which does not possess antibacterial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8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-259307"/>
            <a:ext cx="11204811" cy="6436270"/>
          </a:xfrm>
        </p:spPr>
      </p:pic>
    </p:spTree>
    <p:extLst>
      <p:ext uri="{BB962C8B-B14F-4D97-AF65-F5344CB8AC3E}">
        <p14:creationId xmlns:p14="http://schemas.microsoft.com/office/powerpoint/2010/main" val="393259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Spectrum of activity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/>
              <a:t>Antibacterial Spectrum</a:t>
            </a:r>
            <a:r>
              <a:rPr lang="en-IN" dirty="0" smtClean="0"/>
              <a:t>:</a:t>
            </a:r>
          </a:p>
          <a:p>
            <a:r>
              <a:rPr lang="en-IN" dirty="0" smtClean="0"/>
              <a:t>  </a:t>
            </a:r>
            <a:r>
              <a:rPr lang="en-IN" dirty="0"/>
              <a:t>Benzyl penicillin has </a:t>
            </a:r>
            <a:r>
              <a:rPr lang="en-IN" dirty="0">
                <a:solidFill>
                  <a:srgbClr val="FF0000"/>
                </a:solidFill>
              </a:rPr>
              <a:t>narrow spectrum activity, effective against Gram positive organism especially against cocci</a:t>
            </a:r>
            <a:r>
              <a:rPr lang="en-IN" dirty="0"/>
              <a:t>. But not against Gram negative organism, except a </a:t>
            </a:r>
            <a:r>
              <a:rPr lang="en-IN" dirty="0" smtClean="0"/>
              <a:t>few</a:t>
            </a:r>
          </a:p>
          <a:p>
            <a:r>
              <a:rPr lang="en-IN" dirty="0" smtClean="0"/>
              <a:t> </a:t>
            </a:r>
            <a:r>
              <a:rPr lang="en-IN" dirty="0">
                <a:solidFill>
                  <a:srgbClr val="00B050"/>
                </a:solidFill>
              </a:rPr>
              <a:t>In general, viruses, fungi, rickettsia, </a:t>
            </a:r>
            <a:r>
              <a:rPr lang="en-IN" dirty="0" err="1">
                <a:solidFill>
                  <a:srgbClr val="00B050"/>
                </a:solidFill>
              </a:rPr>
              <a:t>Chlamydiae</a:t>
            </a:r>
            <a:r>
              <a:rPr lang="en-IN" dirty="0">
                <a:solidFill>
                  <a:srgbClr val="00B050"/>
                </a:solidFill>
              </a:rPr>
              <a:t>, acid fast bacilli and majority of Gram negative bacteria are insensitive to penicillin G</a:t>
            </a:r>
            <a:r>
              <a:rPr lang="en-IN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is bactericidal at 0.5 U/ml concentration. It action is unaltered by blood, pus or tissue breakdown products. </a:t>
            </a: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The extended spectrum </a:t>
            </a:r>
            <a:r>
              <a:rPr lang="en-IN" dirty="0" err="1">
                <a:solidFill>
                  <a:srgbClr val="FF0000"/>
                </a:solidFill>
              </a:rPr>
              <a:t>penicillins</a:t>
            </a:r>
            <a:r>
              <a:rPr lang="en-IN" dirty="0">
                <a:solidFill>
                  <a:srgbClr val="FF0000"/>
                </a:solidFill>
              </a:rPr>
              <a:t> are active against both Gram positive and Gram negative organism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CLASSIFICATION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Natural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Soluble Sodium or potassium salts of benzyl penicillin (Penicillin G):</a:t>
            </a:r>
            <a:r>
              <a:rPr lang="en-IN" dirty="0"/>
              <a:t> Destroyed by gastric acid (orally inactive) and penicillinase. Given IV, IM, or SC, onset of action within half an hour and duration of action only 3 hours.</a:t>
            </a:r>
            <a:endParaRPr lang="en-US" dirty="0"/>
          </a:p>
          <a:p>
            <a:pPr lvl="0"/>
            <a:r>
              <a:rPr lang="en-IN" dirty="0"/>
              <a:t>Sparingly soluble organic salts of penicillin G or repository </a:t>
            </a:r>
            <a:r>
              <a:rPr lang="en-IN" dirty="0" err="1"/>
              <a:t>penicillins</a:t>
            </a:r>
            <a:r>
              <a:rPr lang="en-IN" dirty="0"/>
              <a:t>:- </a:t>
            </a:r>
            <a:endParaRPr lang="en-US" dirty="0"/>
          </a:p>
          <a:p>
            <a:r>
              <a:rPr lang="en-IN" dirty="0"/>
              <a:t> </a:t>
            </a:r>
            <a:endParaRPr lang="en-US" dirty="0"/>
          </a:p>
          <a:p>
            <a:pPr lvl="0"/>
            <a:r>
              <a:rPr lang="en-IN" dirty="0"/>
              <a:t>Procaine penicillin G: Administered IM (never IV), onset of action within 6-8 hours, destroyed by gastric acid and by penicillinase and duration of action 12-24 hours. </a:t>
            </a:r>
            <a:endParaRPr lang="en-US" dirty="0"/>
          </a:p>
          <a:p>
            <a:pPr lvl="0"/>
            <a:r>
              <a:rPr lang="en-IN" dirty="0" err="1"/>
              <a:t>Benzathine</a:t>
            </a:r>
            <a:r>
              <a:rPr lang="en-IN" dirty="0"/>
              <a:t> penicillin G: Administered IM (never IV), onset of action slow and duration of action one week.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Semisynthetic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IN" b="1" dirty="0"/>
              <a:t>Semisynthetic penicillin</a:t>
            </a:r>
            <a:r>
              <a:rPr lang="en-IN" dirty="0"/>
              <a:t> </a:t>
            </a:r>
            <a:endParaRPr lang="en-US" dirty="0"/>
          </a:p>
          <a:p>
            <a:pPr lvl="0"/>
            <a:r>
              <a:rPr lang="en-IN" b="1" dirty="0">
                <a:solidFill>
                  <a:srgbClr val="FF0000"/>
                </a:solidFill>
              </a:rPr>
              <a:t>Acid- Resistant </a:t>
            </a:r>
            <a:r>
              <a:rPr lang="en-IN" b="1" dirty="0" err="1">
                <a:solidFill>
                  <a:srgbClr val="FF0000"/>
                </a:solidFill>
              </a:rPr>
              <a:t>penicillins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r>
              <a:rPr lang="en-IN" b="1" dirty="0" err="1"/>
              <a:t>i</a:t>
            </a:r>
            <a:r>
              <a:rPr lang="en-IN" b="1" dirty="0"/>
              <a:t>).</a:t>
            </a:r>
            <a:r>
              <a:rPr lang="en-IN" b="1" dirty="0" err="1"/>
              <a:t>Phenoxymethylpenicillin</a:t>
            </a:r>
            <a:r>
              <a:rPr lang="en-IN" b="1" dirty="0"/>
              <a:t> (penicillin V)</a:t>
            </a:r>
            <a:endParaRPr lang="en-US" b="1" dirty="0"/>
          </a:p>
          <a:p>
            <a:r>
              <a:rPr lang="en-IN" b="1" dirty="0"/>
              <a:t>ii) </a:t>
            </a:r>
            <a:r>
              <a:rPr lang="en-IN" b="1" dirty="0" err="1"/>
              <a:t>Phenoxyethylpenicillin</a:t>
            </a:r>
            <a:r>
              <a:rPr lang="en-IN" b="1" dirty="0"/>
              <a:t> (</a:t>
            </a:r>
            <a:r>
              <a:rPr lang="en-IN" b="1" dirty="0" err="1"/>
              <a:t>Phenethicillin</a:t>
            </a:r>
            <a:r>
              <a:rPr lang="en-IN" b="1" dirty="0"/>
              <a:t>) </a:t>
            </a:r>
            <a:endParaRPr lang="en-US" b="1" dirty="0"/>
          </a:p>
          <a:p>
            <a:pPr lvl="0"/>
            <a:r>
              <a:rPr lang="en-IN" b="1" dirty="0"/>
              <a:t>Penicillinase resistant penicillin :</a:t>
            </a:r>
            <a:endParaRPr lang="en-US" b="1" dirty="0"/>
          </a:p>
          <a:p>
            <a:r>
              <a:rPr lang="en-IN" b="1" dirty="0" err="1"/>
              <a:t>i</a:t>
            </a:r>
            <a:r>
              <a:rPr lang="en-IN" b="1" dirty="0"/>
              <a:t>). Acid labile </a:t>
            </a:r>
            <a:r>
              <a:rPr lang="en-IN" b="1" dirty="0" err="1"/>
              <a:t>penicillins</a:t>
            </a:r>
            <a:r>
              <a:rPr lang="en-IN" b="1" dirty="0"/>
              <a:t>:  Methicillin and </a:t>
            </a:r>
            <a:r>
              <a:rPr lang="en-IN" b="1" dirty="0" err="1"/>
              <a:t>nafcillin</a:t>
            </a:r>
            <a:r>
              <a:rPr lang="en-IN" b="1" dirty="0"/>
              <a:t>.</a:t>
            </a:r>
            <a:endParaRPr lang="en-US" b="1" dirty="0"/>
          </a:p>
          <a:p>
            <a:r>
              <a:rPr lang="en-IN" b="1" dirty="0"/>
              <a:t>ii). Acid resistant </a:t>
            </a:r>
            <a:r>
              <a:rPr lang="en-IN" b="1" dirty="0" err="1"/>
              <a:t>penicillins</a:t>
            </a:r>
            <a:r>
              <a:rPr lang="en-IN" b="1" dirty="0"/>
              <a:t>: </a:t>
            </a:r>
            <a:r>
              <a:rPr lang="en-IN" b="1" dirty="0" err="1"/>
              <a:t>Flucoxacillin</a:t>
            </a:r>
            <a:r>
              <a:rPr lang="en-IN" b="1" dirty="0"/>
              <a:t>, oxacillin, </a:t>
            </a:r>
            <a:r>
              <a:rPr lang="en-IN" b="1" dirty="0" err="1"/>
              <a:t>cloxacillin</a:t>
            </a:r>
            <a:r>
              <a:rPr lang="en-IN" b="1" dirty="0"/>
              <a:t>, and </a:t>
            </a:r>
            <a:r>
              <a:rPr lang="en-IN" b="1" dirty="0" err="1"/>
              <a:t>dicloxacillin</a:t>
            </a:r>
            <a:r>
              <a:rPr lang="en-IN" b="1" dirty="0"/>
              <a:t>.</a:t>
            </a:r>
            <a:endParaRPr lang="en-US" b="1" dirty="0"/>
          </a:p>
          <a:p>
            <a:r>
              <a:rPr lang="en-IN" b="1" dirty="0"/>
              <a:t>Extended spectrum </a:t>
            </a:r>
            <a:r>
              <a:rPr lang="en-IN" b="1" dirty="0" err="1"/>
              <a:t>penicillins</a:t>
            </a:r>
            <a:r>
              <a:rPr lang="en-IN" b="1" dirty="0"/>
              <a:t>: These are not penicillinase resistant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3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 smtClean="0"/>
              <a:t>Extended spectrum </a:t>
            </a:r>
            <a:r>
              <a:rPr lang="en-IN" dirty="0" err="1" smtClean="0"/>
              <a:t>penicillins</a:t>
            </a:r>
            <a:r>
              <a:rPr lang="en-IN" dirty="0" smtClean="0"/>
              <a:t>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These are not penicillinase resistant.</a:t>
            </a:r>
            <a:endParaRPr lang="en-US" sz="2400" dirty="0"/>
          </a:p>
          <a:p>
            <a:r>
              <a:rPr lang="en-IN" sz="2400" dirty="0" err="1" smtClean="0"/>
              <a:t>i</a:t>
            </a:r>
            <a:r>
              <a:rPr lang="en-IN" sz="2400" dirty="0"/>
              <a:t>). amino </a:t>
            </a:r>
            <a:r>
              <a:rPr lang="en-IN" sz="2400" dirty="0" err="1"/>
              <a:t>penicillins</a:t>
            </a:r>
            <a:r>
              <a:rPr lang="en-IN" sz="2400" dirty="0"/>
              <a:t>: Effective against Gram positive and Gram negative bacteria: Ampicillin, </a:t>
            </a:r>
            <a:r>
              <a:rPr lang="en-IN" sz="2400" dirty="0" err="1"/>
              <a:t>bacampicillin</a:t>
            </a:r>
            <a:r>
              <a:rPr lang="en-IN" sz="2400" dirty="0"/>
              <a:t>, </a:t>
            </a:r>
            <a:r>
              <a:rPr lang="en-IN" sz="2400" dirty="0" err="1"/>
              <a:t>talampicillin</a:t>
            </a:r>
            <a:r>
              <a:rPr lang="en-IN" sz="2400" dirty="0"/>
              <a:t>, </a:t>
            </a:r>
            <a:r>
              <a:rPr lang="en-IN" sz="2400" dirty="0" err="1"/>
              <a:t>pivampicillin</a:t>
            </a:r>
            <a:r>
              <a:rPr lang="en-IN" sz="2400" dirty="0"/>
              <a:t> and amoxicillin.</a:t>
            </a:r>
            <a:endParaRPr lang="en-US" sz="2400" dirty="0"/>
          </a:p>
          <a:p>
            <a:r>
              <a:rPr lang="en-IN" sz="2400" dirty="0"/>
              <a:t>ii). </a:t>
            </a:r>
            <a:r>
              <a:rPr lang="en-IN" sz="2400" dirty="0" err="1"/>
              <a:t>Carboxypenicillins</a:t>
            </a:r>
            <a:r>
              <a:rPr lang="en-IN" sz="2400" dirty="0"/>
              <a:t>: These are active against Pseudomonas aeruginosa and </a:t>
            </a:r>
            <a:r>
              <a:rPr lang="en-IN" sz="2400" dirty="0" err="1"/>
              <a:t>proteus</a:t>
            </a:r>
            <a:r>
              <a:rPr lang="en-IN" sz="2400" dirty="0"/>
              <a:t> </a:t>
            </a:r>
            <a:r>
              <a:rPr lang="en-IN" sz="2400" dirty="0" err="1"/>
              <a:t>Spp</a:t>
            </a:r>
            <a:r>
              <a:rPr lang="en-IN" sz="2400" dirty="0"/>
              <a:t>, but ineffective against </a:t>
            </a:r>
            <a:r>
              <a:rPr lang="en-IN" sz="2400" dirty="0" err="1"/>
              <a:t>Klebsiella</a:t>
            </a:r>
            <a:r>
              <a:rPr lang="en-IN" sz="2400" dirty="0"/>
              <a:t> and Gram positive cocci: - </a:t>
            </a:r>
            <a:r>
              <a:rPr lang="en-IN" sz="2400" dirty="0" err="1"/>
              <a:t>Carbenicillin</a:t>
            </a:r>
            <a:r>
              <a:rPr lang="en-IN" sz="2400" dirty="0"/>
              <a:t> and </a:t>
            </a:r>
            <a:r>
              <a:rPr lang="en-IN" sz="2400" dirty="0" err="1"/>
              <a:t>ticarcillin</a:t>
            </a:r>
            <a:r>
              <a:rPr lang="en-IN" sz="2400" dirty="0" smtClean="0"/>
              <a:t>.</a:t>
            </a:r>
            <a:endParaRPr lang="en-US" sz="2400" dirty="0"/>
          </a:p>
          <a:p>
            <a:r>
              <a:rPr lang="en-IN" sz="2400" dirty="0"/>
              <a:t>iii). </a:t>
            </a:r>
            <a:r>
              <a:rPr lang="en-IN" sz="2400" dirty="0" err="1"/>
              <a:t>Ureidopenicillins</a:t>
            </a:r>
            <a:r>
              <a:rPr lang="en-IN" sz="2400" dirty="0"/>
              <a:t>: Active against Pseudomonas and </a:t>
            </a:r>
            <a:r>
              <a:rPr lang="en-IN" sz="2400" dirty="0" err="1"/>
              <a:t>Klebsiella</a:t>
            </a:r>
            <a:r>
              <a:rPr lang="en-IN" sz="2400" dirty="0"/>
              <a:t>; - </a:t>
            </a:r>
            <a:r>
              <a:rPr lang="en-IN" sz="2400" dirty="0" err="1"/>
              <a:t>Mezlocillin</a:t>
            </a:r>
            <a:r>
              <a:rPr lang="en-IN" sz="2400" dirty="0"/>
              <a:t> and piperacillin</a:t>
            </a:r>
            <a:r>
              <a:rPr lang="en-IN" sz="2400" dirty="0" smtClean="0"/>
              <a:t>.</a:t>
            </a:r>
            <a:endParaRPr lang="en-US" sz="2400" dirty="0"/>
          </a:p>
          <a:p>
            <a:r>
              <a:rPr lang="en-IN" sz="2400" dirty="0"/>
              <a:t>iv). </a:t>
            </a:r>
            <a:r>
              <a:rPr lang="en-IN" sz="2400" dirty="0" err="1"/>
              <a:t>Amidinopenicillin</a:t>
            </a:r>
            <a:r>
              <a:rPr lang="en-IN" sz="2400" dirty="0"/>
              <a:t>: </a:t>
            </a:r>
            <a:r>
              <a:rPr lang="en-IN" sz="2400" dirty="0" err="1"/>
              <a:t>Mecillinam</a:t>
            </a:r>
            <a:r>
              <a:rPr lang="en-IN" sz="2400" dirty="0"/>
              <a:t> and </a:t>
            </a:r>
            <a:r>
              <a:rPr lang="en-IN" sz="2400" dirty="0" err="1"/>
              <a:t>pivmecillinam</a:t>
            </a:r>
            <a:r>
              <a:rPr lang="en-IN" sz="2400" dirty="0"/>
              <a:t>: -These are highly active against Gram negative bacilli (E.coli, Salmonella, </a:t>
            </a:r>
            <a:r>
              <a:rPr lang="en-IN" sz="2400" dirty="0" err="1"/>
              <a:t>Klebsiella</a:t>
            </a:r>
            <a:r>
              <a:rPr lang="en-IN" sz="2400" dirty="0"/>
              <a:t> and Enterobacter, but not against Pseudomonas and Gram positive cocci. </a:t>
            </a:r>
            <a:endParaRPr lang="en-US" sz="2400" dirty="0"/>
          </a:p>
          <a:p>
            <a:r>
              <a:rPr lang="en-IN" sz="2400" dirty="0"/>
              <a:t> </a:t>
            </a:r>
            <a:endParaRPr lang="en-US" sz="2400" dirty="0"/>
          </a:p>
          <a:p>
            <a:r>
              <a:rPr lang="en-IN" sz="2400" dirty="0"/>
              <a:t>Except B (b) all the other </a:t>
            </a:r>
            <a:r>
              <a:rPr lang="en-IN" sz="2400" dirty="0" err="1" smtClean="0"/>
              <a:t>penicillins</a:t>
            </a:r>
            <a:r>
              <a:rPr lang="en-IN" sz="2400" dirty="0" smtClean="0"/>
              <a:t> are  sensitive to penicillinase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63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17157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Mechanism of Action</a:t>
            </a:r>
            <a:br>
              <a:rPr lang="en-IN" b="1" dirty="0" smtClean="0">
                <a:solidFill>
                  <a:srgbClr val="FF0000"/>
                </a:solidFill>
              </a:rPr>
            </a:br>
            <a:r>
              <a:rPr lang="en-IN" b="1" dirty="0" smtClean="0">
                <a:solidFill>
                  <a:srgbClr val="FF0000"/>
                </a:solidFill>
              </a:rPr>
              <a:t>(</a:t>
            </a:r>
            <a:r>
              <a:rPr lang="en-IN" sz="3600" b="1" dirty="0" smtClean="0">
                <a:solidFill>
                  <a:srgbClr val="FF0000"/>
                </a:solidFill>
              </a:rPr>
              <a:t>Inhibition of Peptidoglycan </a:t>
            </a:r>
            <a:r>
              <a:rPr lang="en-IN" sz="3600" b="1" dirty="0" err="1" smtClean="0">
                <a:solidFill>
                  <a:srgbClr val="FF0000"/>
                </a:solidFill>
              </a:rPr>
              <a:t>synthesis:cell</a:t>
            </a:r>
            <a:r>
              <a:rPr lang="en-IN" sz="3600" b="1" dirty="0" smtClean="0">
                <a:solidFill>
                  <a:srgbClr val="FF0000"/>
                </a:solidFill>
              </a:rPr>
              <a:t> wall</a:t>
            </a:r>
            <a:r>
              <a:rPr lang="en-IN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442720"/>
            <a:ext cx="98653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Mechanism of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Beta lactam antibiotics exerts their effect by preventing bacterial cell wall synthesis and disrupting its integrity.</a:t>
            </a:r>
          </a:p>
          <a:p>
            <a:endParaRPr lang="en-IN" dirty="0" smtClean="0"/>
          </a:p>
          <a:p>
            <a:r>
              <a:rPr lang="en-IN" b="1" dirty="0" smtClean="0">
                <a:solidFill>
                  <a:srgbClr val="FF0000"/>
                </a:solidFill>
              </a:rPr>
              <a:t>Action is Bactericidal in a time dependent manner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/>
              <a:t>The bacterial cell wall comprised of peptidoglycan </a:t>
            </a:r>
            <a:r>
              <a:rPr lang="en-IN" dirty="0">
                <a:solidFill>
                  <a:srgbClr val="0070C0"/>
                </a:solidFill>
              </a:rPr>
              <a:t>having linear strains of two alternating amino sugars, N-acetyl glucosamine (NAG) and N-acetyl </a:t>
            </a:r>
            <a:r>
              <a:rPr lang="en-IN" dirty="0" err="1">
                <a:solidFill>
                  <a:srgbClr val="0070C0"/>
                </a:solidFill>
              </a:rPr>
              <a:t>muramic</a:t>
            </a:r>
            <a:r>
              <a:rPr lang="en-IN" dirty="0">
                <a:solidFill>
                  <a:srgbClr val="0070C0"/>
                </a:solidFill>
              </a:rPr>
              <a:t> acid (NAMA)</a:t>
            </a:r>
            <a:r>
              <a:rPr lang="en-IN" dirty="0"/>
              <a:t> which are Cross linked by peptide chains (</a:t>
            </a:r>
            <a:r>
              <a:rPr lang="en-IN" dirty="0" err="1"/>
              <a:t>transpeptidation</a:t>
            </a:r>
            <a:r>
              <a:rPr lang="en-IN" dirty="0"/>
              <a:t>) and give rigid mechanical stability to the cell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3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Mechanism of Action(</a:t>
            </a:r>
            <a:r>
              <a:rPr lang="en-IN" sz="4000" b="1" dirty="0" err="1" smtClean="0">
                <a:solidFill>
                  <a:srgbClr val="FF0000"/>
                </a:solidFill>
              </a:rPr>
              <a:t>conti</a:t>
            </a:r>
            <a:r>
              <a:rPr lang="en-IN" sz="4000" b="1" dirty="0" smtClean="0">
                <a:solidFill>
                  <a:srgbClr val="FF0000"/>
                </a:solidFill>
              </a:rPr>
              <a:t>…)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IN" dirty="0" smtClean="0"/>
              <a:t> </a:t>
            </a:r>
          </a:p>
          <a:p>
            <a:pPr algn="just"/>
            <a:r>
              <a:rPr lang="en-IN" sz="3100" dirty="0" smtClean="0">
                <a:solidFill>
                  <a:srgbClr val="0070C0"/>
                </a:solidFill>
              </a:rPr>
              <a:t>A </a:t>
            </a:r>
            <a:r>
              <a:rPr lang="en-IN" sz="3100" dirty="0" err="1" smtClean="0">
                <a:solidFill>
                  <a:srgbClr val="0070C0"/>
                </a:solidFill>
              </a:rPr>
              <a:t>transpeptidation</a:t>
            </a:r>
            <a:r>
              <a:rPr lang="en-IN" sz="3100" dirty="0" smtClean="0">
                <a:solidFill>
                  <a:srgbClr val="0070C0"/>
                </a:solidFill>
              </a:rPr>
              <a:t> reaction is responsible for cross linking the strands to give it strength.</a:t>
            </a:r>
          </a:p>
          <a:p>
            <a:pPr algn="just"/>
            <a:r>
              <a:rPr lang="en-IN" sz="3100" dirty="0" smtClean="0">
                <a:solidFill>
                  <a:srgbClr val="0070C0"/>
                </a:solidFill>
              </a:rPr>
              <a:t>The binding </a:t>
            </a:r>
            <a:r>
              <a:rPr lang="en-IN" sz="3100" dirty="0">
                <a:solidFill>
                  <a:srgbClr val="0070C0"/>
                </a:solidFill>
              </a:rPr>
              <a:t>site of beta lactam antibiotics </a:t>
            </a:r>
            <a:r>
              <a:rPr lang="en-IN" sz="3100" dirty="0" smtClean="0">
                <a:solidFill>
                  <a:srgbClr val="0070C0"/>
                </a:solidFill>
              </a:rPr>
              <a:t>are  called Penicillin binding proteins which are the enzyme that form the  cell wall. </a:t>
            </a:r>
          </a:p>
          <a:p>
            <a:pPr algn="just"/>
            <a:r>
              <a:rPr lang="en-IN" sz="3100" dirty="0" smtClean="0">
                <a:solidFill>
                  <a:srgbClr val="0070C0"/>
                </a:solidFill>
              </a:rPr>
              <a:t>This </a:t>
            </a:r>
            <a:r>
              <a:rPr lang="en-IN" sz="3100" dirty="0" err="1" smtClean="0">
                <a:solidFill>
                  <a:srgbClr val="0070C0"/>
                </a:solidFill>
              </a:rPr>
              <a:t>transpeptidation</a:t>
            </a:r>
            <a:r>
              <a:rPr lang="en-IN" sz="3100" dirty="0" smtClean="0">
                <a:solidFill>
                  <a:srgbClr val="0070C0"/>
                </a:solidFill>
              </a:rPr>
              <a:t> reaction is carried by Penicillin binding proteins which have both </a:t>
            </a:r>
            <a:r>
              <a:rPr lang="en-IN" sz="3100" dirty="0" err="1" smtClean="0">
                <a:solidFill>
                  <a:srgbClr val="0070C0"/>
                </a:solidFill>
              </a:rPr>
              <a:t>transpeptidase</a:t>
            </a:r>
            <a:r>
              <a:rPr lang="en-IN" sz="3100" dirty="0" smtClean="0">
                <a:solidFill>
                  <a:srgbClr val="0070C0"/>
                </a:solidFill>
              </a:rPr>
              <a:t> and carboxypeptidase activity.</a:t>
            </a:r>
          </a:p>
          <a:p>
            <a:pPr algn="just"/>
            <a:endParaRPr lang="en-IN" sz="3100" dirty="0" smtClean="0">
              <a:solidFill>
                <a:srgbClr val="0070C0"/>
              </a:solidFill>
            </a:endParaRPr>
          </a:p>
          <a:p>
            <a:pPr algn="just"/>
            <a:r>
              <a:rPr lang="en-IN" sz="3100" dirty="0" smtClean="0">
                <a:solidFill>
                  <a:srgbClr val="0070C0"/>
                </a:solidFill>
              </a:rPr>
              <a:t>Inhibition of these </a:t>
            </a:r>
            <a:r>
              <a:rPr lang="en-IN" sz="3100" dirty="0" err="1" smtClean="0">
                <a:solidFill>
                  <a:srgbClr val="0070C0"/>
                </a:solidFill>
              </a:rPr>
              <a:t>transpeptidation</a:t>
            </a:r>
            <a:r>
              <a:rPr lang="en-IN" sz="3100" dirty="0" smtClean="0">
                <a:solidFill>
                  <a:srgbClr val="0070C0"/>
                </a:solidFill>
              </a:rPr>
              <a:t> reaction is one of the site of action of beta lactam antibiotics.</a:t>
            </a:r>
          </a:p>
          <a:p>
            <a:pPr algn="just"/>
            <a:endParaRPr lang="en-IN" sz="3100" dirty="0" smtClean="0">
              <a:solidFill>
                <a:srgbClr val="0070C0"/>
              </a:solidFill>
            </a:endParaRPr>
          </a:p>
          <a:p>
            <a:pPr algn="just"/>
            <a:r>
              <a:rPr lang="en-IN" sz="3100" dirty="0" smtClean="0">
                <a:solidFill>
                  <a:srgbClr val="0070C0"/>
                </a:solidFill>
              </a:rPr>
              <a:t>Penicillin </a:t>
            </a:r>
            <a:r>
              <a:rPr lang="en-IN" sz="3100" dirty="0">
                <a:solidFill>
                  <a:srgbClr val="0070C0"/>
                </a:solidFill>
              </a:rPr>
              <a:t>blocks the cell wall synthesis by inhibiting </a:t>
            </a:r>
            <a:r>
              <a:rPr lang="en-IN" sz="3100" dirty="0" err="1">
                <a:solidFill>
                  <a:srgbClr val="0070C0"/>
                </a:solidFill>
              </a:rPr>
              <a:t>transpepdase</a:t>
            </a:r>
            <a:r>
              <a:rPr lang="en-IN" sz="3100" dirty="0">
                <a:solidFill>
                  <a:srgbClr val="0070C0"/>
                </a:solidFill>
              </a:rPr>
              <a:t> enzyme </a:t>
            </a:r>
            <a:r>
              <a:rPr lang="en-IN" sz="3100" dirty="0" smtClean="0">
                <a:solidFill>
                  <a:srgbClr val="0070C0"/>
                </a:solidFill>
              </a:rPr>
              <a:t> </a:t>
            </a:r>
            <a:r>
              <a:rPr lang="en-IN" sz="3100" dirty="0">
                <a:solidFill>
                  <a:srgbClr val="0070C0"/>
                </a:solidFill>
              </a:rPr>
              <a:t>(Penicillin binding proteins: PBP) that cross –link the peptide side chains of the sugar residues. </a:t>
            </a:r>
            <a:endParaRPr lang="en-US" sz="3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" y="1482725"/>
            <a:ext cx="10599938" cy="5520016"/>
          </a:xfrm>
        </p:spPr>
      </p:pic>
    </p:spTree>
    <p:extLst>
      <p:ext uri="{BB962C8B-B14F-4D97-AF65-F5344CB8AC3E}">
        <p14:creationId xmlns:p14="http://schemas.microsoft.com/office/powerpoint/2010/main" val="4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" y="365125"/>
            <a:ext cx="10588887" cy="6354330"/>
          </a:xfrm>
        </p:spPr>
      </p:pic>
    </p:spTree>
    <p:extLst>
      <p:ext uri="{BB962C8B-B14F-4D97-AF65-F5344CB8AC3E}">
        <p14:creationId xmlns:p14="http://schemas.microsoft.com/office/powerpoint/2010/main" val="14675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320" y="500062"/>
            <a:ext cx="10515600" cy="132556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Beta lactam Antibiotics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r>
              <a:rPr lang="en-IN" dirty="0"/>
              <a:t>These antibiotics have </a:t>
            </a:r>
            <a:r>
              <a:rPr lang="en-IN" b="1" dirty="0">
                <a:solidFill>
                  <a:srgbClr val="FF0000"/>
                </a:solidFill>
              </a:rPr>
              <a:t>a beta-lactam ring as the essential antibacterial component</a:t>
            </a:r>
            <a:r>
              <a:rPr lang="en-IN" dirty="0"/>
              <a:t> in their chemical structure.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antibiotics under this group consist of </a:t>
            </a:r>
            <a:endParaRPr lang="en-IN" dirty="0" smtClean="0"/>
          </a:p>
          <a:p>
            <a:r>
              <a:rPr lang="en-IN" b="1" dirty="0" err="1" smtClean="0">
                <a:solidFill>
                  <a:srgbClr val="002060"/>
                </a:solidFill>
              </a:rPr>
              <a:t>penicillins</a:t>
            </a:r>
            <a:r>
              <a:rPr lang="en-IN" b="1" dirty="0">
                <a:solidFill>
                  <a:srgbClr val="002060"/>
                </a:solidFill>
              </a:rPr>
              <a:t>, </a:t>
            </a:r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err="1" smtClean="0">
                <a:solidFill>
                  <a:srgbClr val="002060"/>
                </a:solidFill>
              </a:rPr>
              <a:t>cephalosporins</a:t>
            </a:r>
            <a:r>
              <a:rPr lang="en-IN" b="1" dirty="0">
                <a:solidFill>
                  <a:srgbClr val="002060"/>
                </a:solidFill>
              </a:rPr>
              <a:t>, </a:t>
            </a:r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err="1" smtClean="0">
                <a:solidFill>
                  <a:srgbClr val="002060"/>
                </a:solidFill>
              </a:rPr>
              <a:t>cephamycins</a:t>
            </a:r>
            <a:r>
              <a:rPr lang="en-IN" b="1" dirty="0">
                <a:solidFill>
                  <a:srgbClr val="002060"/>
                </a:solidFill>
              </a:rPr>
              <a:t>, </a:t>
            </a:r>
            <a:endParaRPr lang="en-IN" b="1" dirty="0" smtClean="0">
              <a:solidFill>
                <a:srgbClr val="002060"/>
              </a:solidFill>
            </a:endParaRPr>
          </a:p>
          <a:p>
            <a:r>
              <a:rPr lang="en-IN" b="1" dirty="0" smtClean="0">
                <a:solidFill>
                  <a:srgbClr val="002060"/>
                </a:solidFill>
              </a:rPr>
              <a:t>Beta lactamase inhibitor</a:t>
            </a:r>
          </a:p>
          <a:p>
            <a:r>
              <a:rPr lang="en-IN" b="1" dirty="0" err="1" smtClean="0">
                <a:solidFill>
                  <a:srgbClr val="002060"/>
                </a:solidFill>
              </a:rPr>
              <a:t>monobactrams</a:t>
            </a:r>
            <a:r>
              <a:rPr lang="en-IN" b="1" dirty="0" smtClean="0">
                <a:solidFill>
                  <a:srgbClr val="002060"/>
                </a:solidFill>
              </a:rPr>
              <a:t> and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b="1" dirty="0" err="1">
                <a:solidFill>
                  <a:srgbClr val="002060"/>
                </a:solidFill>
              </a:rPr>
              <a:t>carbapenems</a:t>
            </a:r>
            <a:r>
              <a:rPr lang="en-IN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263236"/>
            <a:ext cx="10626436" cy="5913727"/>
          </a:xfrm>
        </p:spPr>
      </p:pic>
    </p:spTree>
    <p:extLst>
      <p:ext uri="{BB962C8B-B14F-4D97-AF65-F5344CB8AC3E}">
        <p14:creationId xmlns:p14="http://schemas.microsoft.com/office/powerpoint/2010/main" val="3556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87680"/>
            <a:ext cx="11685181" cy="6176963"/>
          </a:xfrm>
        </p:spPr>
      </p:pic>
    </p:spTree>
    <p:extLst>
      <p:ext uri="{BB962C8B-B14F-4D97-AF65-F5344CB8AC3E}">
        <p14:creationId xmlns:p14="http://schemas.microsoft.com/office/powerpoint/2010/main" val="10620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365124"/>
            <a:ext cx="1046243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7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FF0000"/>
                </a:solidFill>
              </a:rPr>
              <a:t>Thank You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545910"/>
            <a:ext cx="10385946" cy="6312090"/>
          </a:xfrm>
        </p:spPr>
      </p:pic>
    </p:spTree>
    <p:extLst>
      <p:ext uri="{BB962C8B-B14F-4D97-AF65-F5344CB8AC3E}">
        <p14:creationId xmlns:p14="http://schemas.microsoft.com/office/powerpoint/2010/main" val="17764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smtClean="0">
                <a:solidFill>
                  <a:srgbClr val="FF0000"/>
                </a:solidFill>
              </a:rPr>
              <a:t>                        Penicillins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2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2" y="514905"/>
            <a:ext cx="10156055" cy="5662058"/>
          </a:xfrm>
        </p:spPr>
      </p:pic>
    </p:spTree>
    <p:extLst>
      <p:ext uri="{BB962C8B-B14F-4D97-AF65-F5344CB8AC3E}">
        <p14:creationId xmlns:p14="http://schemas.microsoft.com/office/powerpoint/2010/main" val="403632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340528"/>
            <a:ext cx="8315325" cy="4137141"/>
          </a:xfrm>
        </p:spPr>
      </p:pic>
    </p:spTree>
    <p:extLst>
      <p:ext uri="{BB962C8B-B14F-4D97-AF65-F5344CB8AC3E}">
        <p14:creationId xmlns:p14="http://schemas.microsoft.com/office/powerpoint/2010/main" val="423434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Penicillin </a:t>
            </a:r>
            <a:r>
              <a:rPr lang="en-IN" dirty="0"/>
              <a:t>was originally discovered by Sir Alexander Fleming in the filtrate of culture medium of </a:t>
            </a:r>
            <a:r>
              <a:rPr lang="en-IN" dirty="0" err="1" smtClean="0">
                <a:solidFill>
                  <a:srgbClr val="FF0000"/>
                </a:solidFill>
              </a:rPr>
              <a:t>mold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P</a:t>
            </a:r>
            <a:r>
              <a:rPr lang="en-IN" i="1" dirty="0" err="1" smtClean="0">
                <a:solidFill>
                  <a:srgbClr val="FF0000"/>
                </a:solidFill>
              </a:rPr>
              <a:t>enicillium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i="1" dirty="0" err="1">
                <a:solidFill>
                  <a:srgbClr val="FF0000"/>
                </a:solidFill>
              </a:rPr>
              <a:t>notatum</a:t>
            </a:r>
            <a:r>
              <a:rPr lang="en-IN" i="1" dirty="0">
                <a:solidFill>
                  <a:srgbClr val="FF0000"/>
                </a:solidFill>
              </a:rPr>
              <a:t> </a:t>
            </a:r>
            <a:r>
              <a:rPr lang="en-IN" dirty="0"/>
              <a:t>having bactericidal action on Staphylococci in </a:t>
            </a:r>
            <a:r>
              <a:rPr lang="en-IN" dirty="0" smtClean="0"/>
              <a:t>1928. </a:t>
            </a:r>
          </a:p>
          <a:p>
            <a:pPr algn="just"/>
            <a:r>
              <a:rPr lang="en-IN" b="1" i="1" dirty="0" smtClean="0">
                <a:solidFill>
                  <a:srgbClr val="FF0000"/>
                </a:solidFill>
              </a:rPr>
              <a:t>P</a:t>
            </a:r>
            <a:r>
              <a:rPr lang="en-IN" b="1" i="1" dirty="0">
                <a:solidFill>
                  <a:srgbClr val="FF0000"/>
                </a:solidFill>
              </a:rPr>
              <a:t>. </a:t>
            </a:r>
            <a:r>
              <a:rPr lang="en-IN" b="1" i="1" dirty="0" err="1">
                <a:solidFill>
                  <a:srgbClr val="FF0000"/>
                </a:solidFill>
              </a:rPr>
              <a:t>chrysogenum</a:t>
            </a:r>
            <a:r>
              <a:rPr lang="en-IN" dirty="0"/>
              <a:t>, a </a:t>
            </a:r>
            <a:r>
              <a:rPr lang="en-IN" dirty="0">
                <a:solidFill>
                  <a:srgbClr val="FF0000"/>
                </a:solidFill>
              </a:rPr>
              <a:t>mutant of </a:t>
            </a:r>
            <a:r>
              <a:rPr lang="en-IN" i="1" dirty="0" err="1">
                <a:solidFill>
                  <a:srgbClr val="FF0000"/>
                </a:solidFill>
              </a:rPr>
              <a:t>P.notatum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is presently used for commercial production of the antibiotics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 </a:t>
            </a:r>
            <a:r>
              <a:rPr lang="en-IN" dirty="0"/>
              <a:t>Penicillin was the first antibiotic to be used clinically in 1941 signalling commencement of </a:t>
            </a:r>
            <a:r>
              <a:rPr lang="en-IN" b="1" dirty="0">
                <a:solidFill>
                  <a:srgbClr val="FF0000"/>
                </a:solidFill>
              </a:rPr>
              <a:t>golden era in chemotherapy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b="1" dirty="0">
                <a:solidFill>
                  <a:srgbClr val="00B050"/>
                </a:solidFill>
              </a:rPr>
              <a:t>natural penicillin is benzyl penicillin (Penicillin G), which is 6-aminopenicillanic acid with a benzyl side chain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Chemistry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Basic </a:t>
            </a:r>
            <a:r>
              <a:rPr lang="en-IN" dirty="0"/>
              <a:t>structure of penicillin comprises of </a:t>
            </a:r>
            <a:r>
              <a:rPr lang="en-IN" b="1" dirty="0">
                <a:solidFill>
                  <a:srgbClr val="FF0000"/>
                </a:solidFill>
              </a:rPr>
              <a:t>a </a:t>
            </a:r>
            <a:r>
              <a:rPr lang="en-IN" b="1" dirty="0" err="1">
                <a:solidFill>
                  <a:srgbClr val="FF0000"/>
                </a:solidFill>
              </a:rPr>
              <a:t>thiazolidine</a:t>
            </a:r>
            <a:r>
              <a:rPr lang="en-IN" b="1" dirty="0">
                <a:solidFill>
                  <a:srgbClr val="FF0000"/>
                </a:solidFill>
              </a:rPr>
              <a:t> ring (T), connected to beta-lactam ring (B), </a:t>
            </a:r>
            <a:r>
              <a:rPr lang="en-IN" dirty="0"/>
              <a:t>to which a </a:t>
            </a:r>
            <a:r>
              <a:rPr lang="en-IN" dirty="0">
                <a:solidFill>
                  <a:srgbClr val="00B050"/>
                </a:solidFill>
              </a:rPr>
              <a:t>side chain (R) is attached through an </a:t>
            </a:r>
            <a:r>
              <a:rPr lang="en-IN" b="1" dirty="0">
                <a:solidFill>
                  <a:srgbClr val="FF0000"/>
                </a:solidFill>
              </a:rPr>
              <a:t>amide linkage</a:t>
            </a:r>
            <a:r>
              <a:rPr lang="en-IN" dirty="0">
                <a:solidFill>
                  <a:srgbClr val="00B050"/>
                </a:solidFill>
              </a:rPr>
              <a:t>. </a:t>
            </a:r>
            <a:endParaRPr lang="en-IN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The </a:t>
            </a:r>
            <a:r>
              <a:rPr lang="en-IN" dirty="0"/>
              <a:t>side chain of natural penicillin can be Split off by amidase to </a:t>
            </a:r>
            <a:r>
              <a:rPr lang="en-IN" b="1" dirty="0">
                <a:solidFill>
                  <a:srgbClr val="FF0000"/>
                </a:solidFill>
              </a:rPr>
              <a:t>produce 6-aminopenicillanic acid </a:t>
            </a:r>
            <a:r>
              <a:rPr lang="en-IN" dirty="0"/>
              <a:t>(weak antibacterial activity). </a:t>
            </a:r>
            <a:endParaRPr lang="en-I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The </a:t>
            </a:r>
            <a:r>
              <a:rPr lang="en-IN" dirty="0"/>
              <a:t>natural penicillin is known as benzyl penicillin or penicillin G and it is </a:t>
            </a:r>
            <a:r>
              <a:rPr lang="en-IN" b="1" dirty="0" err="1">
                <a:solidFill>
                  <a:srgbClr val="FF0000"/>
                </a:solidFill>
              </a:rPr>
              <a:t>thermo</a:t>
            </a:r>
            <a:r>
              <a:rPr lang="en-IN" b="1" dirty="0">
                <a:solidFill>
                  <a:srgbClr val="FF0000"/>
                </a:solidFill>
              </a:rPr>
              <a:t> labile and acid labile</a:t>
            </a:r>
            <a:r>
              <a:rPr lang="en-IN" dirty="0"/>
              <a:t>. </a:t>
            </a:r>
            <a:endParaRPr lang="en-IN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N" dirty="0" smtClean="0"/>
              <a:t>Penicillin </a:t>
            </a:r>
            <a:r>
              <a:rPr lang="en-IN" dirty="0"/>
              <a:t>Salts are formed by replacing H with Na and K from the carboxyl group attached to the </a:t>
            </a:r>
            <a:r>
              <a:rPr lang="en-IN" dirty="0" err="1"/>
              <a:t>thiazolidine</a:t>
            </a:r>
            <a:r>
              <a:rPr lang="en-IN" dirty="0"/>
              <a:t> ring.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125"/>
            <a:ext cx="8900160" cy="5781358"/>
          </a:xfrm>
        </p:spPr>
      </p:pic>
    </p:spTree>
    <p:extLst>
      <p:ext uri="{BB962C8B-B14F-4D97-AF65-F5344CB8AC3E}">
        <p14:creationId xmlns:p14="http://schemas.microsoft.com/office/powerpoint/2010/main" val="341049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862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Beta lactam Antibiotics</vt:lpstr>
      <vt:lpstr>Beta lactam Antibiotics</vt:lpstr>
      <vt:lpstr>PowerPoint Presentation</vt:lpstr>
      <vt:lpstr>                        Penicillins</vt:lpstr>
      <vt:lpstr>PowerPoint Presentation</vt:lpstr>
      <vt:lpstr>PowerPoint Presentation</vt:lpstr>
      <vt:lpstr>Source</vt:lpstr>
      <vt:lpstr>Chemistry</vt:lpstr>
      <vt:lpstr>PowerPoint Presentation</vt:lpstr>
      <vt:lpstr>PowerPoint Presentation</vt:lpstr>
      <vt:lpstr>PowerPoint Presentation</vt:lpstr>
      <vt:lpstr>Spectrum of activity</vt:lpstr>
      <vt:lpstr>CLASSIFICATION</vt:lpstr>
      <vt:lpstr>Extended spectrum penicillins:</vt:lpstr>
      <vt:lpstr>Mechanism of Action (Inhibition of Peptidoglycan synthesis:cell wall)</vt:lpstr>
      <vt:lpstr>Mechanism of action</vt:lpstr>
      <vt:lpstr>Mechanism of Action(conti…)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 IND</dc:creator>
  <cp:lastModifiedBy>Rev IND</cp:lastModifiedBy>
  <cp:revision>36</cp:revision>
  <dcterms:created xsi:type="dcterms:W3CDTF">2020-05-22T16:40:52Z</dcterms:created>
  <dcterms:modified xsi:type="dcterms:W3CDTF">2020-06-01T11:33:45Z</dcterms:modified>
</cp:coreProperties>
</file>