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22F07-8384-44D5-94AA-C172A11271EA}" type="datetimeFigureOut">
              <a:rPr lang="en-US" smtClean="0"/>
              <a:pPr/>
              <a:t>14/06/2020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243786" cy="1357322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/>
              <a:t>BLANCHING OF FRUITS AND VEGETABLES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7406640" cy="2214578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b="1" dirty="0" smtClean="0"/>
              <a:t>Dairy Process Engineering (DTE – 221)</a:t>
            </a:r>
          </a:p>
          <a:p>
            <a:pPr algn="ctr"/>
            <a:r>
              <a:rPr lang="en-IN" b="1" dirty="0" smtClean="0"/>
              <a:t>Dr. Jahangir </a:t>
            </a:r>
            <a:r>
              <a:rPr lang="en-IN" b="1" dirty="0" err="1" smtClean="0"/>
              <a:t>Badshah</a:t>
            </a:r>
            <a:endParaRPr lang="en-IN" b="1" dirty="0" smtClean="0"/>
          </a:p>
          <a:p>
            <a:pPr algn="ctr"/>
            <a:r>
              <a:rPr lang="en-IN" b="1" dirty="0" smtClean="0"/>
              <a:t>University Professor-cum-Chief Scientist </a:t>
            </a:r>
          </a:p>
          <a:p>
            <a:pPr algn="ctr"/>
            <a:r>
              <a:rPr lang="en-IN" b="1" dirty="0" smtClean="0"/>
              <a:t>Dairy Engineering Department, SGIDT, Patna</a:t>
            </a:r>
          </a:p>
          <a:p>
            <a:pPr algn="ctr"/>
            <a:r>
              <a:rPr lang="en-IN" b="1" dirty="0" smtClean="0"/>
              <a:t>(Bihar Animal Sciences University, Patna)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58259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Purpose and Objectives of Blanching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362216" cy="531973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The enzyme responsible for discoloration in presence of oxygen (such as poly phenol </a:t>
            </a:r>
            <a:r>
              <a:rPr lang="en-IN" sz="2400" dirty="0" err="1" smtClean="0"/>
              <a:t>oxydase</a:t>
            </a:r>
            <a:r>
              <a:rPr lang="en-IN" sz="2400" dirty="0" smtClean="0"/>
              <a:t> enzyme) needs to be inactivated before further processing of fruits and vegetables for preservation through freezing, dehydration or canning.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help preserve natural colour and flavour.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eliminate air/gasses from the product prior to canning for achieving vacuum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soften tissues for facilitating packaging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avoid damage to the products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act as a final cleaning and decontamination process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reduce toxic constituents from the surface of vegetables by leaching.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To reduce microorganisms contents, which is useful in frozen and dehydrated foods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Principles of blanching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3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Use of hot water maintained at a temperature between 88 to 99 ° C through which products are moved.</a:t>
            </a:r>
          </a:p>
          <a:p>
            <a:r>
              <a:rPr lang="en-IN" sz="2400" dirty="0" smtClean="0"/>
              <a:t>In steam blanching, the product is carried on a belt through a steam chamber with live steam injections and draining of condensate and exhaust hood for steam exhaust removal.</a:t>
            </a:r>
          </a:p>
          <a:p>
            <a:endParaRPr lang="en-IN" sz="2400" dirty="0" smtClean="0"/>
          </a:p>
          <a:p>
            <a:r>
              <a:rPr lang="en-IN" sz="2400" dirty="0" smtClean="0"/>
              <a:t>As a guide, the operator utilizes either the </a:t>
            </a:r>
            <a:r>
              <a:rPr lang="en-IN" sz="2400" dirty="0" err="1" smtClean="0"/>
              <a:t>catalase</a:t>
            </a:r>
            <a:r>
              <a:rPr lang="en-IN" sz="2400" dirty="0" smtClean="0"/>
              <a:t> or the </a:t>
            </a:r>
            <a:r>
              <a:rPr lang="en-IN" sz="2400" dirty="0" err="1" smtClean="0"/>
              <a:t>peroxidase</a:t>
            </a:r>
            <a:r>
              <a:rPr lang="en-IN" sz="2400" dirty="0" smtClean="0"/>
              <a:t> tests to determine the adequate blanching. Currently </a:t>
            </a:r>
            <a:r>
              <a:rPr lang="en-IN" sz="2400" dirty="0" err="1" smtClean="0"/>
              <a:t>peroxydase</a:t>
            </a:r>
            <a:r>
              <a:rPr lang="en-IN" sz="2400" dirty="0" smtClean="0"/>
              <a:t> test is used in the industry, which </a:t>
            </a:r>
            <a:r>
              <a:rPr lang="en-IN" sz="2400" dirty="0" err="1" smtClean="0"/>
              <a:t>sould</a:t>
            </a:r>
            <a:r>
              <a:rPr lang="en-IN" sz="2400" dirty="0" smtClean="0"/>
              <a:t> be negative is necessary to prevent the development of undesirable characteristics in the products.</a:t>
            </a:r>
          </a:p>
          <a:p>
            <a:r>
              <a:rPr lang="en-IN" sz="2400" dirty="0" smtClean="0"/>
              <a:t>Immediately after blanching the vegetables are quickly cooled in cold water and stored.</a:t>
            </a:r>
            <a:endParaRPr lang="en-I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929486" cy="78581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Processing Condition for Blanching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r>
              <a:rPr lang="en-IN" sz="2400" dirty="0" smtClean="0"/>
              <a:t>Leaching out of water soluble minerals including sugars, proteins and vitamins.</a:t>
            </a:r>
          </a:p>
          <a:p>
            <a:r>
              <a:rPr lang="en-IN" sz="2400" dirty="0" smtClean="0"/>
              <a:t>Some nutrients loss occur through thermal </a:t>
            </a:r>
            <a:r>
              <a:rPr lang="en-IN" sz="2400" dirty="0" err="1" smtClean="0"/>
              <a:t>lability</a:t>
            </a:r>
            <a:r>
              <a:rPr lang="en-IN" sz="2400" dirty="0" smtClean="0"/>
              <a:t> and to lesser extent , oxidation.</a:t>
            </a:r>
          </a:p>
          <a:p>
            <a:r>
              <a:rPr lang="en-IN" sz="2400" dirty="0" smtClean="0"/>
              <a:t>Wide ranges of vitamin C breakdown are observed, depending on the raw materials and the method and precise condition of processing.</a:t>
            </a:r>
          </a:p>
          <a:p>
            <a:r>
              <a:rPr lang="en-IN" sz="2400" dirty="0" smtClean="0"/>
              <a:t>Blanching is an example of Unsteady state heat transfer involving convective heat transfer from the blanching medium.</a:t>
            </a:r>
          </a:p>
          <a:p>
            <a:r>
              <a:rPr lang="en-IN" sz="2400" dirty="0" smtClean="0"/>
              <a:t>The condition i.e. Time of blanching and temperature must be evaluated for raw materials which maintains a balance between retaining raw materials quality and avoids over processing. It depends on properties of vegetables/fruits, particularly thermal conductivity.</a:t>
            </a:r>
          </a:p>
          <a:p>
            <a:r>
              <a:rPr lang="en-IN" sz="2400" dirty="0" smtClean="0"/>
              <a:t>Size and shape of food and method of heating</a:t>
            </a:r>
          </a:p>
          <a:p>
            <a:r>
              <a:rPr lang="en-IN" sz="2400" dirty="0" smtClean="0"/>
              <a:t>Holding time of 1- 15 minutes at 79 to  -100°C are normal. It will also </a:t>
            </a:r>
            <a:r>
              <a:rPr lang="en-IN" sz="2400" dirty="0" err="1" smtClean="0"/>
              <a:t>dend</a:t>
            </a:r>
            <a:r>
              <a:rPr lang="en-IN" sz="2400" dirty="0" smtClean="0"/>
              <a:t> on methods of blanching such as Steam Blanchers or Hot water Blanching.</a:t>
            </a: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/>
          <a:lstStyle/>
          <a:p>
            <a:pPr algn="ctr"/>
            <a:r>
              <a:rPr lang="en-US" sz="4400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ejazbadshah@gmail.com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449</TotalTime>
  <Words>402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BLANCHING OF FRUITS AND VEGETABLES</vt:lpstr>
      <vt:lpstr> Purpose and Objectives of Blanching </vt:lpstr>
      <vt:lpstr>Principles of blanching</vt:lpstr>
      <vt:lpstr> Processing Condition for Blanching </vt:lpstr>
      <vt:lpstr>Thank You ejazbadshah@gmail.com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OVERALL BUSINESS ENVIRONMENT IN INDIAN ECONOMY</dc:title>
  <dc:creator>My</dc:creator>
  <cp:lastModifiedBy>jhangir</cp:lastModifiedBy>
  <cp:revision>46</cp:revision>
  <dcterms:created xsi:type="dcterms:W3CDTF">2020-03-28T11:52:41Z</dcterms:created>
  <dcterms:modified xsi:type="dcterms:W3CDTF">2020-06-14T18:26:04Z</dcterms:modified>
</cp:coreProperties>
</file>