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65" r:id="rId6"/>
    <p:sldId id="264" r:id="rId7"/>
    <p:sldId id="259" r:id="rId8"/>
    <p:sldId id="266" r:id="rId9"/>
    <p:sldId id="260" r:id="rId10"/>
    <p:sldId id="261" r:id="rId11"/>
    <p:sldId id="267" r:id="rId12"/>
    <p:sldId id="263"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EB0B8D0-DDD4-46B1-9A3B-D562011BA56B}" type="datetimeFigureOut">
              <a:rPr lang="en-IN" smtClean="0"/>
              <a:pPr/>
              <a:t>30-05-2020</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B4D51BC-D08E-4591-A0B1-649C993E174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B0B8D0-DDD4-46B1-9A3B-D562011BA56B}" type="datetimeFigureOut">
              <a:rPr lang="en-IN" smtClean="0"/>
              <a:pPr/>
              <a:t>30-05-2020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B4D51BC-D08E-4591-A0B1-649C993E174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B0B8D0-DDD4-46B1-9A3B-D562011BA56B}" type="datetimeFigureOut">
              <a:rPr lang="en-IN" smtClean="0"/>
              <a:pPr/>
              <a:t>30-05-2020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B4D51BC-D08E-4591-A0B1-649C993E174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B0B8D0-DDD4-46B1-9A3B-D562011BA56B}" type="datetimeFigureOut">
              <a:rPr lang="en-IN" smtClean="0"/>
              <a:pPr/>
              <a:t>30-05-2020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B4D51BC-D08E-4591-A0B1-649C993E1745}"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EB0B8D0-DDD4-46B1-9A3B-D562011BA56B}" type="datetimeFigureOut">
              <a:rPr lang="en-IN" smtClean="0"/>
              <a:pPr/>
              <a:t>30-05-2020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B4D51BC-D08E-4591-A0B1-649C993E1745}"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B0B8D0-DDD4-46B1-9A3B-D562011BA56B}" type="datetimeFigureOut">
              <a:rPr lang="en-IN" smtClean="0"/>
              <a:pPr/>
              <a:t>30-05-2020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B4D51BC-D08E-4591-A0B1-649C993E1745}"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EB0B8D0-DDD4-46B1-9A3B-D562011BA56B}" type="datetimeFigureOut">
              <a:rPr lang="en-IN" smtClean="0"/>
              <a:pPr/>
              <a:t>30-05-2020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B4D51BC-D08E-4591-A0B1-649C993E1745}"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EB0B8D0-DDD4-46B1-9A3B-D562011BA56B}" type="datetimeFigureOut">
              <a:rPr lang="en-IN" smtClean="0"/>
              <a:pPr/>
              <a:t>30-05-2020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B4D51BC-D08E-4591-A0B1-649C993E1745}"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EB0B8D0-DDD4-46B1-9A3B-D562011BA56B}" type="datetimeFigureOut">
              <a:rPr lang="en-IN" smtClean="0"/>
              <a:pPr/>
              <a:t>30-05-2020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B4D51BC-D08E-4591-A0B1-649C993E174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EB0B8D0-DDD4-46B1-9A3B-D562011BA56B}" type="datetimeFigureOut">
              <a:rPr lang="en-IN" smtClean="0"/>
              <a:pPr/>
              <a:t>30-05-2020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B4D51BC-D08E-4591-A0B1-649C993E1745}"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EB0B8D0-DDD4-46B1-9A3B-D562011BA56B}" type="datetimeFigureOut">
              <a:rPr lang="en-IN" smtClean="0"/>
              <a:pPr/>
              <a:t>30-05-2020</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B4D51BC-D08E-4591-A0B1-649C993E1745}"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EB0B8D0-DDD4-46B1-9A3B-D562011BA56B}" type="datetimeFigureOut">
              <a:rPr lang="en-IN" smtClean="0"/>
              <a:pPr/>
              <a:t>30-05-2020</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B4D51BC-D08E-4591-A0B1-649C993E174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IN" sz="3600" dirty="0"/>
              <a:t>CHARACTERISTICS OF INDIAN DAIRY PROCESSING AND EXPORT INDUSTRY</a:t>
            </a:r>
            <a:br>
              <a:rPr lang="en-IN" sz="3600" dirty="0"/>
            </a:br>
            <a:endParaRPr lang="en-IN" sz="3600" dirty="0"/>
          </a:p>
        </p:txBody>
      </p:sp>
      <p:sp>
        <p:nvSpPr>
          <p:cNvPr id="3" name="Subtitle 2"/>
          <p:cNvSpPr>
            <a:spLocks noGrp="1"/>
          </p:cNvSpPr>
          <p:nvPr>
            <p:ph type="subTitle" idx="1"/>
          </p:nvPr>
        </p:nvSpPr>
        <p:spPr>
          <a:xfrm>
            <a:off x="685800" y="3717032"/>
            <a:ext cx="7772400" cy="1689601"/>
          </a:xfrm>
        </p:spPr>
        <p:txBody>
          <a:bodyPr>
            <a:noAutofit/>
          </a:bodyPr>
          <a:lstStyle/>
          <a:p>
            <a:pPr algn="ctr"/>
            <a:r>
              <a:rPr lang="en-IN" sz="2000" dirty="0" smtClean="0"/>
              <a:t>Entrepreneurship Development and Industrial Consultancy (DBM-421)</a:t>
            </a:r>
          </a:p>
          <a:p>
            <a:pPr algn="ctr"/>
            <a:endParaRPr lang="en-IN" sz="2000" dirty="0" smtClean="0"/>
          </a:p>
          <a:p>
            <a:pPr algn="ctr"/>
            <a:r>
              <a:rPr lang="en-IN" sz="2000" dirty="0" smtClean="0"/>
              <a:t>A K JHA</a:t>
            </a:r>
            <a:endParaRPr lang="en-IN"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116024"/>
          </a:xfrm>
        </p:spPr>
        <p:txBody>
          <a:bodyPr>
            <a:normAutofit fontScale="70000" lnSpcReduction="20000"/>
          </a:bodyPr>
          <a:lstStyle/>
          <a:p>
            <a:pPr algn="just">
              <a:spcAft>
                <a:spcPts val="600"/>
              </a:spcAft>
            </a:pPr>
            <a:r>
              <a:rPr lang="en-IN" dirty="0" smtClean="0"/>
              <a:t>India</a:t>
            </a:r>
            <a:r>
              <a:rPr lang="en-IN" dirty="0"/>
              <a:t> is largest milk producing country in the </a:t>
            </a:r>
            <a:r>
              <a:rPr lang="en-IN" dirty="0" smtClean="0"/>
              <a:t>world, however it </a:t>
            </a:r>
            <a:r>
              <a:rPr lang="en-IN" dirty="0"/>
              <a:t>is </a:t>
            </a:r>
            <a:r>
              <a:rPr lang="en-IN" dirty="0" smtClean="0"/>
              <a:t>a minor </a:t>
            </a:r>
            <a:r>
              <a:rPr lang="en-IN" dirty="0"/>
              <a:t>player in world dairy market. </a:t>
            </a:r>
            <a:endParaRPr lang="en-IN" dirty="0" smtClean="0"/>
          </a:p>
          <a:p>
            <a:pPr algn="just">
              <a:spcAft>
                <a:spcPts val="600"/>
              </a:spcAft>
            </a:pPr>
            <a:r>
              <a:rPr lang="en-IN" dirty="0" smtClean="0"/>
              <a:t>Export </a:t>
            </a:r>
            <a:r>
              <a:rPr lang="en-IN" dirty="0"/>
              <a:t>of dairy products from India is negligible and there is need based occasional import in small quantities. </a:t>
            </a:r>
            <a:endParaRPr lang="en-IN" dirty="0" smtClean="0"/>
          </a:p>
          <a:p>
            <a:pPr algn="just">
              <a:spcAft>
                <a:spcPts val="600"/>
              </a:spcAft>
            </a:pPr>
            <a:r>
              <a:rPr lang="en-IN" dirty="0" smtClean="0"/>
              <a:t>From India, the export of dairy products has increased to countries like Bhutan, Afghanistan, Canada, Egypt, and the United Arab Emirates. India has also imported a significant amount of dairy products from countries like France, New Zealand, Ireland, France, Ukraine, and Italy.</a:t>
            </a:r>
          </a:p>
          <a:p>
            <a:pPr algn="just">
              <a:spcAft>
                <a:spcPts val="600"/>
              </a:spcAft>
            </a:pPr>
            <a:r>
              <a:rPr lang="en-IN" dirty="0" smtClean="0"/>
              <a:t>Indian </a:t>
            </a:r>
            <a:r>
              <a:rPr lang="en-IN" dirty="0"/>
              <a:t>milk producer does not receive any subsidy. </a:t>
            </a:r>
            <a:endParaRPr lang="en-IN" dirty="0" smtClean="0"/>
          </a:p>
          <a:p>
            <a:pPr algn="just">
              <a:spcAft>
                <a:spcPts val="600"/>
              </a:spcAft>
            </a:pPr>
            <a:r>
              <a:rPr lang="en-IN" dirty="0" smtClean="0"/>
              <a:t>Thus </a:t>
            </a:r>
            <a:r>
              <a:rPr lang="en-IN" dirty="0"/>
              <a:t>in post WTO world there is possibility that Indian milk products cannot compete with those from many developed nations which dominate global dairy market. </a:t>
            </a:r>
            <a:endParaRPr lang="en-IN" dirty="0" smtClean="0"/>
          </a:p>
          <a:p>
            <a:pPr algn="just">
              <a:spcAft>
                <a:spcPts val="600"/>
              </a:spcAft>
            </a:pPr>
            <a:r>
              <a:rPr lang="en-IN" dirty="0" smtClean="0"/>
              <a:t>In </a:t>
            </a:r>
            <a:r>
              <a:rPr lang="en-IN" dirty="0"/>
              <a:t>liberalized WTO era, export opportunities are unavailable to Indian dairy establishments and they are getting ready to face the emerging challenge by meeting international standards and other non tariff barriers.</a:t>
            </a:r>
          </a:p>
          <a:p>
            <a:pPr algn="just">
              <a:spcAft>
                <a:spcPts val="600"/>
              </a:spcAft>
            </a:pPr>
            <a:endParaRPr lang="en-IN" dirty="0"/>
          </a:p>
        </p:txBody>
      </p:sp>
      <p:sp>
        <p:nvSpPr>
          <p:cNvPr id="2" name="Title 1"/>
          <p:cNvSpPr>
            <a:spLocks noGrp="1"/>
          </p:cNvSpPr>
          <p:nvPr>
            <p:ph type="title"/>
          </p:nvPr>
        </p:nvSpPr>
        <p:spPr>
          <a:xfrm>
            <a:off x="457200" y="116632"/>
            <a:ext cx="8229600" cy="634082"/>
          </a:xfrm>
        </p:spPr>
        <p:txBody>
          <a:bodyPr>
            <a:normAutofit fontScale="90000"/>
          </a:bodyPr>
          <a:lstStyle/>
          <a:p>
            <a:pPr algn="ctr"/>
            <a:r>
              <a:rPr lang="en-IN" sz="3600" b="1" dirty="0" smtClean="0"/>
              <a:t>Export</a:t>
            </a:r>
            <a:endParaRPr lang="en-IN"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IN" dirty="0" smtClean="0"/>
              <a:t>In 2018-19, India’s dairy exports rose 126 per cent to 1,23,877 million tonnes (MT) — roughly estimated to be worth Rs 2,700 </a:t>
            </a:r>
            <a:r>
              <a:rPr lang="en-IN" dirty="0" err="1" smtClean="0"/>
              <a:t>crore</a:t>
            </a:r>
            <a:r>
              <a:rPr lang="en-IN" dirty="0" smtClean="0"/>
              <a:t> — from 54,828 MT in the previous fiscal, according to the Ministry of Animal Husbandry, Dairying and Fisheries.</a:t>
            </a:r>
          </a:p>
          <a:p>
            <a:r>
              <a:rPr lang="en-IN" dirty="0" smtClean="0"/>
              <a:t>Skimmed milk powder, casein products, butter, ghee, cheese, cream and curd are the several kinds of milk products that are exported by India. Among these, skimmed milk powder saw the largest growth at 292 per cent.</a:t>
            </a:r>
          </a:p>
          <a:p>
            <a:r>
              <a:rPr lang="en-IN" dirty="0" smtClean="0"/>
              <a:t>Turkey, UAE, Egypt, Bangladesh and Bhutan are the major markets for India’s dairy exports.</a:t>
            </a:r>
          </a:p>
          <a:p>
            <a:endParaRPr lang="en-IN" dirty="0"/>
          </a:p>
        </p:txBody>
      </p:sp>
      <p:sp>
        <p:nvSpPr>
          <p:cNvPr id="3" name="Title 2"/>
          <p:cNvSpPr>
            <a:spLocks noGrp="1"/>
          </p:cNvSpPr>
          <p:nvPr>
            <p:ph type="title"/>
          </p:nvPr>
        </p:nvSpPr>
        <p:spPr/>
        <p:txBody>
          <a:bodyPr/>
          <a:lstStyle/>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72197"/>
            <a:ext cx="8229600" cy="2769171"/>
          </a:xfrm>
        </p:spPr>
        <p:txBody>
          <a:bodyPr>
            <a:normAutofit fontScale="85000" lnSpcReduction="20000"/>
          </a:bodyPr>
          <a:lstStyle/>
          <a:p>
            <a:pPr fontAlgn="base"/>
            <a:endParaRPr lang="en-IN" dirty="0" smtClean="0"/>
          </a:p>
          <a:p>
            <a:pPr fontAlgn="base"/>
            <a:endParaRPr lang="en-IN" dirty="0"/>
          </a:p>
          <a:p>
            <a:pPr fontAlgn="base"/>
            <a:r>
              <a:rPr lang="en-IN" dirty="0" smtClean="0"/>
              <a:t>India's </a:t>
            </a:r>
            <a:r>
              <a:rPr lang="en-IN" dirty="0"/>
              <a:t>Export of Dairy products was 1,13,721.70 MT to the world for the worth of Rs. 2422.85 </a:t>
            </a:r>
            <a:r>
              <a:rPr lang="en-IN" dirty="0" err="1"/>
              <a:t>Crores</a:t>
            </a:r>
            <a:r>
              <a:rPr lang="en-IN" dirty="0"/>
              <a:t>/ 345.71 USD Millions during the year 2018-19.</a:t>
            </a:r>
          </a:p>
          <a:p>
            <a:r>
              <a:rPr lang="en-IN" b="1" dirty="0"/>
              <a:t>Major Export Destinations (2018-19) :</a:t>
            </a:r>
            <a:r>
              <a:rPr lang="en-IN" dirty="0"/>
              <a:t> Turkey, U Arab </a:t>
            </a:r>
            <a:r>
              <a:rPr lang="en-IN" dirty="0" err="1"/>
              <a:t>Emts</a:t>
            </a:r>
            <a:r>
              <a:rPr lang="en-IN" dirty="0"/>
              <a:t>, Egypt A </a:t>
            </a:r>
            <a:r>
              <a:rPr lang="en-IN" dirty="0" err="1"/>
              <a:t>Rp</a:t>
            </a:r>
            <a:r>
              <a:rPr lang="en-IN" dirty="0"/>
              <a:t>, Bangladesh Pr and Bhutan.</a:t>
            </a:r>
            <a:br>
              <a:rPr lang="en-IN" dirty="0"/>
            </a:br>
            <a:r>
              <a:rPr lang="en-IN" dirty="0" smtClean="0"/>
              <a:t/>
            </a:r>
            <a:br>
              <a:rPr lang="en-IN" dirty="0" smtClean="0"/>
            </a:br>
            <a:endParaRPr lang="en-IN" dirty="0"/>
          </a:p>
        </p:txBody>
      </p:sp>
      <p:sp>
        <p:nvSpPr>
          <p:cNvPr id="2" name="Title 1"/>
          <p:cNvSpPr>
            <a:spLocks noGrp="1"/>
          </p:cNvSpPr>
          <p:nvPr>
            <p:ph type="title"/>
          </p:nvPr>
        </p:nvSpPr>
        <p:spPr>
          <a:xfrm>
            <a:off x="457200" y="274638"/>
            <a:ext cx="8229600" cy="562074"/>
          </a:xfrm>
        </p:spPr>
        <p:txBody>
          <a:bodyPr>
            <a:normAutofit fontScale="90000"/>
          </a:bodyPr>
          <a:lstStyle/>
          <a:p>
            <a:endParaRPr lang="en-IN" dirty="0"/>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r>
            <a:br>
              <a:rPr kumimoji="0" lang="en-US" sz="1800" b="0" i="0" u="none" strike="noStrike" cap="none" normalizeH="0" baseline="0" smtClean="0">
                <a:ln>
                  <a:noFill/>
                </a:ln>
                <a:solidFill>
                  <a:schemeClr val="tx1"/>
                </a:solidFill>
                <a:effectLst/>
                <a:latin typeface="Arial" charset="0"/>
                <a:cs typeface="Arial" charset="0"/>
              </a:rPr>
            </a:br>
            <a:endParaRPr kumimoji="0" lang="en-US" sz="1800" b="0" i="0" u="none" strike="noStrike" cap="none" normalizeH="0" baseline="0" smtClean="0">
              <a:ln>
                <a:noFill/>
              </a:ln>
              <a:solidFill>
                <a:schemeClr val="tx1"/>
              </a:solidFill>
              <a:effectLst/>
              <a:latin typeface="Arial" charset="0"/>
              <a:cs typeface="Arial" charset="0"/>
            </a:endParaRPr>
          </a:p>
        </p:txBody>
      </p:sp>
      <p:graphicFrame>
        <p:nvGraphicFramePr>
          <p:cNvPr id="6" name="Table 5"/>
          <p:cNvGraphicFramePr>
            <a:graphicFrameLocks noGrp="1"/>
          </p:cNvGraphicFramePr>
          <p:nvPr/>
        </p:nvGraphicFramePr>
        <p:xfrm>
          <a:off x="467544" y="1397001"/>
          <a:ext cx="7992888" cy="3047018"/>
        </p:xfrm>
        <a:graphic>
          <a:graphicData uri="http://schemas.openxmlformats.org/drawingml/2006/table">
            <a:tbl>
              <a:tblPr/>
              <a:tblGrid>
                <a:gridCol w="3700334"/>
                <a:gridCol w="3700334"/>
                <a:gridCol w="592220"/>
              </a:tblGrid>
              <a:tr h="546228">
                <a:tc>
                  <a:txBody>
                    <a:bodyPr/>
                    <a:lstStyle/>
                    <a:p>
                      <a:pPr fontAlgn="base"/>
                      <a:r>
                        <a:rPr lang="en-IN" sz="1600" b="1" i="1" u="none" strike="noStrike">
                          <a:solidFill>
                            <a:schemeClr val="tx1"/>
                          </a:solidFill>
                          <a:latin typeface="+mn-lt"/>
                        </a:rPr>
                        <a:t>The individual products under this sub-head are as below:</a:t>
                      </a:r>
                      <a:endParaRPr lang="en-IN" sz="1600" u="none" strike="noStrike">
                        <a:solidFill>
                          <a:schemeClr val="tx1"/>
                        </a:solidFill>
                        <a:latin typeface="+mn-lt"/>
                      </a:endParaRPr>
                    </a:p>
                  </a:txBody>
                  <a:tcPr marL="32721" marR="10907" marT="65443" marB="10907" anchor="ctr">
                    <a:lnL>
                      <a:noFill/>
                    </a:lnL>
                    <a:lnR>
                      <a:noFill/>
                    </a:lnR>
                    <a:lnT>
                      <a:noFill/>
                    </a:lnT>
                    <a:lnB>
                      <a:noFill/>
                    </a:lnB>
                    <a:solidFill>
                      <a:srgbClr val="FFFFFF"/>
                    </a:solidFill>
                  </a:tcPr>
                </a:tc>
                <a:tc>
                  <a:txBody>
                    <a:bodyPr/>
                    <a:lstStyle/>
                    <a:p>
                      <a:endParaRPr lang="en-IN" sz="1600">
                        <a:solidFill>
                          <a:schemeClr val="tx1"/>
                        </a:solidFill>
                        <a:latin typeface="+mn-lt"/>
                      </a:endParaRPr>
                    </a:p>
                  </a:txBody>
                  <a:tcPr marL="52354" marR="52354" marT="26177" marB="26177">
                    <a:lnL>
                      <a:noFill/>
                    </a:lnL>
                  </a:tcPr>
                </a:tc>
                <a:tc>
                  <a:txBody>
                    <a:bodyPr/>
                    <a:lstStyle/>
                    <a:p>
                      <a:endParaRPr lang="en-IN" sz="1600">
                        <a:solidFill>
                          <a:schemeClr val="tx1"/>
                        </a:solidFill>
                        <a:latin typeface="+mn-lt"/>
                      </a:endParaRPr>
                    </a:p>
                  </a:txBody>
                  <a:tcPr marL="52354" marR="52354" marT="26177" marB="26177"/>
                </a:tc>
              </a:tr>
              <a:tr h="83100">
                <a:tc gridSpan="3">
                  <a:txBody>
                    <a:bodyPr/>
                    <a:lstStyle/>
                    <a:p>
                      <a:endParaRPr lang="en-IN" sz="1600">
                        <a:solidFill>
                          <a:schemeClr val="tx1"/>
                        </a:solidFill>
                        <a:latin typeface="+mn-lt"/>
                      </a:endParaRPr>
                    </a:p>
                  </a:txBody>
                  <a:tcPr marL="10907" marR="10907" marT="10907" marB="10907"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hMerge="1">
                  <a:txBody>
                    <a:bodyPr/>
                    <a:lstStyle/>
                    <a:p>
                      <a:endParaRPr lang="en-IN"/>
                    </a:p>
                  </a:txBody>
                  <a:tcPr/>
                </a:tc>
                <a:tc hMerge="1">
                  <a:txBody>
                    <a:bodyPr/>
                    <a:lstStyle/>
                    <a:p>
                      <a:endParaRPr lang="en-IN"/>
                    </a:p>
                  </a:txBody>
                  <a:tcPr/>
                </a:tc>
              </a:tr>
              <a:tr h="181401">
                <a:tc>
                  <a:txBody>
                    <a:bodyPr/>
                    <a:lstStyle/>
                    <a:p>
                      <a:pPr algn="ctr" fontAlgn="base"/>
                      <a:r>
                        <a:rPr lang="en-IN" sz="1600" u="none" strike="noStrike">
                          <a:solidFill>
                            <a:schemeClr val="tx1"/>
                          </a:solidFill>
                          <a:latin typeface="+mn-lt"/>
                        </a:rPr>
                        <a:t>Butter Fresh</a:t>
                      </a:r>
                    </a:p>
                  </a:txBody>
                  <a:tcPr marL="32721" marR="10907" marT="65443" marB="1090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en-IN" sz="1600" u="none" strike="noStrike">
                          <a:solidFill>
                            <a:schemeClr val="tx1"/>
                          </a:solidFill>
                          <a:latin typeface="+mn-lt"/>
                        </a:rPr>
                        <a:t>Butter MilK</a:t>
                      </a:r>
                    </a:p>
                  </a:txBody>
                  <a:tcPr marL="32721" marR="10907" marT="65443" marB="1090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endParaRPr lang="en-IN" sz="1600">
                        <a:solidFill>
                          <a:schemeClr val="tx1"/>
                        </a:solidFill>
                        <a:latin typeface="+mn-lt"/>
                      </a:endParaRPr>
                    </a:p>
                  </a:txBody>
                  <a:tcPr marL="52354" marR="52354" marT="26177" marB="26177">
                    <a:lnL w="9525" cap="flat" cmpd="sng" algn="ctr">
                      <a:solidFill>
                        <a:srgbClr val="CCCCCC"/>
                      </a:solidFill>
                      <a:prstDash val="solid"/>
                      <a:round/>
                      <a:headEnd type="none" w="med" len="med"/>
                      <a:tailEnd type="none" w="med" len="med"/>
                    </a:lnL>
                    <a:lnT>
                      <a:noFill/>
                    </a:lnT>
                  </a:tcPr>
                </a:tc>
              </a:tr>
              <a:tr h="181401">
                <a:tc>
                  <a:txBody>
                    <a:bodyPr/>
                    <a:lstStyle/>
                    <a:p>
                      <a:pPr algn="ctr" fontAlgn="base"/>
                      <a:r>
                        <a:rPr lang="en-IN" sz="1600" u="none" strike="noStrike">
                          <a:solidFill>
                            <a:schemeClr val="tx1"/>
                          </a:solidFill>
                          <a:latin typeface="+mn-lt"/>
                        </a:rPr>
                        <a:t>Butter Oil</a:t>
                      </a:r>
                    </a:p>
                  </a:txBody>
                  <a:tcPr marL="32721" marR="10907" marT="65443" marB="1090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en-IN" sz="1600" u="none" strike="noStrike">
                          <a:solidFill>
                            <a:schemeClr val="tx1"/>
                          </a:solidFill>
                          <a:latin typeface="+mn-lt"/>
                        </a:rPr>
                        <a:t>Fresh Cheese</a:t>
                      </a:r>
                    </a:p>
                  </a:txBody>
                  <a:tcPr marL="32721" marR="10907" marT="65443" marB="1090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endParaRPr lang="en-IN" sz="1600">
                        <a:solidFill>
                          <a:schemeClr val="tx1"/>
                        </a:solidFill>
                        <a:latin typeface="+mn-lt"/>
                      </a:endParaRPr>
                    </a:p>
                  </a:txBody>
                  <a:tcPr marL="52354" marR="52354" marT="26177" marB="26177">
                    <a:lnL w="9525" cap="flat" cmpd="sng" algn="ctr">
                      <a:solidFill>
                        <a:srgbClr val="CCCCCC"/>
                      </a:solidFill>
                      <a:prstDash val="solid"/>
                      <a:round/>
                      <a:headEnd type="none" w="med" len="med"/>
                      <a:tailEnd type="none" w="med" len="med"/>
                    </a:lnL>
                  </a:tcPr>
                </a:tc>
              </a:tr>
              <a:tr h="254366">
                <a:tc>
                  <a:txBody>
                    <a:bodyPr/>
                    <a:lstStyle/>
                    <a:p>
                      <a:pPr algn="ctr" fontAlgn="base"/>
                      <a:r>
                        <a:rPr lang="en-IN" sz="1600" u="none" strike="noStrike">
                          <a:solidFill>
                            <a:schemeClr val="tx1"/>
                          </a:solidFill>
                          <a:latin typeface="+mn-lt"/>
                        </a:rPr>
                        <a:t>Milk &amp; Cream in Powder</a:t>
                      </a:r>
                    </a:p>
                  </a:txBody>
                  <a:tcPr marL="32721" marR="10907" marT="65443" marB="1090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en-IN" sz="1600" u="none" strike="noStrike">
                          <a:solidFill>
                            <a:schemeClr val="tx1"/>
                          </a:solidFill>
                          <a:latin typeface="+mn-lt"/>
                        </a:rPr>
                        <a:t>Milk for Babies</a:t>
                      </a:r>
                    </a:p>
                  </a:txBody>
                  <a:tcPr marL="32721" marR="10907" marT="65443" marB="1090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endParaRPr lang="en-IN" sz="1600">
                        <a:solidFill>
                          <a:schemeClr val="tx1"/>
                        </a:solidFill>
                        <a:latin typeface="+mn-lt"/>
                      </a:endParaRPr>
                    </a:p>
                  </a:txBody>
                  <a:tcPr marL="52354" marR="52354" marT="26177" marB="26177">
                    <a:lnL w="9525" cap="flat" cmpd="sng" algn="ctr">
                      <a:solidFill>
                        <a:srgbClr val="CCCCCC"/>
                      </a:solidFill>
                      <a:prstDash val="solid"/>
                      <a:round/>
                      <a:headEnd type="none" w="med" len="med"/>
                      <a:tailEnd type="none" w="med" len="med"/>
                    </a:lnL>
                  </a:tcPr>
                </a:tc>
              </a:tr>
              <a:tr h="254366">
                <a:tc>
                  <a:txBody>
                    <a:bodyPr/>
                    <a:lstStyle/>
                    <a:p>
                      <a:pPr algn="ctr" fontAlgn="base"/>
                      <a:r>
                        <a:rPr lang="en-IN" sz="1600" u="none" strike="noStrike">
                          <a:solidFill>
                            <a:schemeClr val="tx1"/>
                          </a:solidFill>
                          <a:latin typeface="+mn-lt"/>
                        </a:rPr>
                        <a:t>Other Fat</a:t>
                      </a:r>
                    </a:p>
                  </a:txBody>
                  <a:tcPr marL="32721" marR="10907" marT="65443" marB="1090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en-IN" sz="1600" u="none" strike="noStrike">
                          <a:solidFill>
                            <a:schemeClr val="tx1"/>
                          </a:solidFill>
                          <a:latin typeface="+mn-lt"/>
                        </a:rPr>
                        <a:t>Skimmed milk powder</a:t>
                      </a:r>
                    </a:p>
                  </a:txBody>
                  <a:tcPr marL="32721" marR="10907" marT="65443" marB="1090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endParaRPr lang="en-IN" sz="1600">
                        <a:solidFill>
                          <a:schemeClr val="tx1"/>
                        </a:solidFill>
                        <a:latin typeface="+mn-lt"/>
                      </a:endParaRPr>
                    </a:p>
                  </a:txBody>
                  <a:tcPr marL="52354" marR="52354" marT="26177" marB="26177">
                    <a:lnL w="9525" cap="flat" cmpd="sng" algn="ctr">
                      <a:solidFill>
                        <a:srgbClr val="CCCCCC"/>
                      </a:solidFill>
                      <a:prstDash val="solid"/>
                      <a:round/>
                      <a:headEnd type="none" w="med" len="med"/>
                      <a:tailEnd type="none" w="med" len="med"/>
                    </a:lnL>
                  </a:tcPr>
                </a:tc>
              </a:tr>
              <a:tr h="181401">
                <a:tc>
                  <a:txBody>
                    <a:bodyPr/>
                    <a:lstStyle/>
                    <a:p>
                      <a:pPr algn="ctr" fontAlgn="base"/>
                      <a:r>
                        <a:rPr lang="en-IN" sz="1600" u="none" strike="noStrike">
                          <a:solidFill>
                            <a:schemeClr val="tx1"/>
                          </a:solidFill>
                          <a:latin typeface="+mn-lt"/>
                        </a:rPr>
                        <a:t>Other milk power</a:t>
                      </a:r>
                    </a:p>
                  </a:txBody>
                  <a:tcPr marL="32721" marR="10907" marT="65443" marB="1090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en-IN" sz="1600" u="none" strike="noStrike">
                          <a:solidFill>
                            <a:schemeClr val="tx1"/>
                          </a:solidFill>
                          <a:latin typeface="+mn-lt"/>
                        </a:rPr>
                        <a:t>Whole Milk</a:t>
                      </a:r>
                    </a:p>
                  </a:txBody>
                  <a:tcPr marL="32721" marR="10907" marT="65443" marB="1090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endParaRPr lang="en-IN" sz="1600">
                        <a:solidFill>
                          <a:schemeClr val="tx1"/>
                        </a:solidFill>
                        <a:latin typeface="+mn-lt"/>
                      </a:endParaRPr>
                    </a:p>
                  </a:txBody>
                  <a:tcPr marL="52354" marR="52354" marT="26177" marB="26177">
                    <a:lnL w="9525" cap="flat" cmpd="sng" algn="ctr">
                      <a:solidFill>
                        <a:srgbClr val="CCCCCC"/>
                      </a:solidFill>
                      <a:prstDash val="solid"/>
                      <a:round/>
                      <a:headEnd type="none" w="med" len="med"/>
                      <a:tailEnd type="none" w="med" len="med"/>
                    </a:lnL>
                  </a:tcPr>
                </a:tc>
              </a:tr>
              <a:tr h="108435">
                <a:tc>
                  <a:txBody>
                    <a:bodyPr/>
                    <a:lstStyle/>
                    <a:p>
                      <a:pPr algn="ctr" fontAlgn="base"/>
                      <a:r>
                        <a:rPr lang="en-IN" sz="1600" u="none" strike="noStrike">
                          <a:solidFill>
                            <a:schemeClr val="tx1"/>
                          </a:solidFill>
                          <a:latin typeface="+mn-lt"/>
                        </a:rPr>
                        <a:t>Ghee</a:t>
                      </a:r>
                    </a:p>
                  </a:txBody>
                  <a:tcPr marL="32721" marR="10907" marT="65443" marB="1090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IN" sz="1600" u="none" strike="noStrike">
                          <a:solidFill>
                            <a:schemeClr val="tx1"/>
                          </a:solidFill>
                          <a:latin typeface="+mn-lt"/>
                        </a:rPr>
                        <a:t> </a:t>
                      </a:r>
                      <a:endParaRPr lang="en-IN" sz="1600">
                        <a:solidFill>
                          <a:schemeClr val="tx1"/>
                        </a:solidFill>
                        <a:latin typeface="+mn-lt"/>
                      </a:endParaRPr>
                    </a:p>
                  </a:txBody>
                  <a:tcPr marL="32721" marR="10907" marT="65443" marB="10907"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endParaRPr lang="en-IN" sz="1600">
                        <a:solidFill>
                          <a:schemeClr val="tx1"/>
                        </a:solidFill>
                        <a:latin typeface="+mn-lt"/>
                      </a:endParaRPr>
                    </a:p>
                  </a:txBody>
                  <a:tcPr marL="52354" marR="52354" marT="26177" marB="26177">
                    <a:lnL w="9525" cap="flat" cmpd="sng" algn="ctr">
                      <a:solidFill>
                        <a:srgbClr val="CCCCCC"/>
                      </a:solidFill>
                      <a:prstDash val="solid"/>
                      <a:round/>
                      <a:headEnd type="none" w="med" len="med"/>
                      <a:tailEnd type="none" w="med" len="med"/>
                    </a:lnL>
                  </a:tcPr>
                </a:tc>
              </a:tr>
              <a:tr h="97287">
                <a:tc>
                  <a:txBody>
                    <a:bodyPr/>
                    <a:lstStyle/>
                    <a:p>
                      <a:endParaRPr lang="en-IN" sz="1600">
                        <a:solidFill>
                          <a:schemeClr val="tx1"/>
                        </a:solidFill>
                        <a:latin typeface="+mn-lt"/>
                      </a:endParaRPr>
                    </a:p>
                  </a:txBody>
                  <a:tcPr marL="52354" marR="52354" marT="26177" marB="26177">
                    <a:lnT w="9525" cap="flat" cmpd="sng" algn="ctr">
                      <a:solidFill>
                        <a:srgbClr val="CCCCCC"/>
                      </a:solidFill>
                      <a:prstDash val="solid"/>
                      <a:round/>
                      <a:headEnd type="none" w="med" len="med"/>
                      <a:tailEnd type="none" w="med" len="med"/>
                    </a:lnT>
                  </a:tcPr>
                </a:tc>
                <a:tc>
                  <a:txBody>
                    <a:bodyPr/>
                    <a:lstStyle/>
                    <a:p>
                      <a:endParaRPr lang="en-IN" sz="1600">
                        <a:solidFill>
                          <a:schemeClr val="tx1"/>
                        </a:solidFill>
                        <a:latin typeface="+mn-lt"/>
                      </a:endParaRPr>
                    </a:p>
                  </a:txBody>
                  <a:tcPr marL="52354" marR="52354" marT="26177" marB="26177">
                    <a:lnT w="9525" cap="flat" cmpd="sng" algn="ctr">
                      <a:solidFill>
                        <a:srgbClr val="CCCCCC"/>
                      </a:solidFill>
                      <a:prstDash val="solid"/>
                      <a:round/>
                      <a:headEnd type="none" w="med" len="med"/>
                      <a:tailEnd type="none" w="med" len="med"/>
                    </a:lnT>
                  </a:tcPr>
                </a:tc>
                <a:tc>
                  <a:txBody>
                    <a:bodyPr/>
                    <a:lstStyle/>
                    <a:p>
                      <a:endParaRPr lang="en-IN" sz="1600" dirty="0">
                        <a:solidFill>
                          <a:schemeClr val="tx1"/>
                        </a:solidFill>
                        <a:latin typeface="+mn-lt"/>
                      </a:endParaRPr>
                    </a:p>
                  </a:txBody>
                  <a:tcPr marL="52354" marR="52354" marT="26177" marB="26177"/>
                </a:tc>
              </a:tr>
            </a:tbl>
          </a:graphicData>
        </a:graphic>
      </p:graphicFrame>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indent="0">
              <a:buNone/>
            </a:pPr>
            <a:r>
              <a:rPr lang="en-IN" dirty="0" smtClean="0"/>
              <a:t>The </a:t>
            </a:r>
            <a:r>
              <a:rPr lang="en-IN" dirty="0"/>
              <a:t>major problem faced for exploring Dairy Products include,</a:t>
            </a:r>
          </a:p>
          <a:p>
            <a:pPr marL="971550" lvl="1" indent="-571500">
              <a:buFont typeface="+mj-lt"/>
              <a:buAutoNum type="romanLcPeriod"/>
            </a:pPr>
            <a:r>
              <a:rPr lang="en-IN" dirty="0" smtClean="0"/>
              <a:t>Poor </a:t>
            </a:r>
            <a:r>
              <a:rPr lang="en-IN" dirty="0"/>
              <a:t>microbiological quality of </a:t>
            </a:r>
            <a:r>
              <a:rPr lang="en-IN" dirty="0" smtClean="0"/>
              <a:t>milk.</a:t>
            </a:r>
          </a:p>
          <a:p>
            <a:pPr marL="971550" lvl="1" indent="-571500">
              <a:buFont typeface="+mj-lt"/>
              <a:buAutoNum type="romanLcPeriod"/>
            </a:pPr>
            <a:r>
              <a:rPr lang="en-IN" dirty="0" smtClean="0"/>
              <a:t>Domestic </a:t>
            </a:r>
            <a:r>
              <a:rPr lang="en-IN" dirty="0"/>
              <a:t>support provided by OECD Countries to their dairy sector.</a:t>
            </a:r>
          </a:p>
          <a:p>
            <a:pPr marL="971550" lvl="1" indent="-571500">
              <a:buFont typeface="+mj-lt"/>
              <a:buAutoNum type="romanLcPeriod"/>
            </a:pPr>
            <a:r>
              <a:rPr lang="en-IN" dirty="0" smtClean="0"/>
              <a:t>High </a:t>
            </a:r>
            <a:r>
              <a:rPr lang="en-IN" dirty="0"/>
              <a:t>level of market prices supports subsidies.</a:t>
            </a:r>
          </a:p>
          <a:p>
            <a:pPr marL="971550" lvl="1" indent="-571500">
              <a:buFont typeface="+mj-lt"/>
              <a:buAutoNum type="romanLcPeriod"/>
            </a:pPr>
            <a:r>
              <a:rPr lang="en-IN" dirty="0" smtClean="0"/>
              <a:t>Impregnable </a:t>
            </a:r>
            <a:r>
              <a:rPr lang="en-IN" dirty="0"/>
              <a:t>market due to high tariffs and pay to – sanitary </a:t>
            </a:r>
            <a:r>
              <a:rPr lang="en-IN" dirty="0" smtClean="0"/>
              <a:t>(SPS) </a:t>
            </a:r>
            <a:r>
              <a:rPr lang="en-IN" dirty="0"/>
              <a:t>norms.</a:t>
            </a:r>
          </a:p>
          <a:p>
            <a:endParaRPr lang="en-IN" dirty="0"/>
          </a:p>
        </p:txBody>
      </p:sp>
      <p:sp>
        <p:nvSpPr>
          <p:cNvPr id="2" name="Title 1"/>
          <p:cNvSpPr>
            <a:spLocks noGrp="1"/>
          </p:cNvSpPr>
          <p:nvPr>
            <p:ph type="title"/>
          </p:nvPr>
        </p:nvSpPr>
        <p:spPr/>
        <p:txBody>
          <a:bodyPr>
            <a:normAutofit fontScale="90000"/>
          </a:bodyPr>
          <a:lstStyle/>
          <a:p>
            <a:r>
              <a:rPr lang="en-IN" b="1" dirty="0" smtClean="0"/>
              <a:t>Problems/issues in Dairy Export</a:t>
            </a:r>
            <a:endParaRPr lang="en-IN"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92696"/>
            <a:ext cx="8640960" cy="5832648"/>
          </a:xfrm>
        </p:spPr>
        <p:txBody>
          <a:bodyPr>
            <a:normAutofit fontScale="77500" lnSpcReduction="20000"/>
          </a:bodyPr>
          <a:lstStyle/>
          <a:p>
            <a:pPr marL="0" indent="0" algn="just">
              <a:spcAft>
                <a:spcPts val="300"/>
              </a:spcAft>
              <a:buNone/>
            </a:pPr>
            <a:r>
              <a:rPr lang="en-IN" dirty="0" smtClean="0"/>
              <a:t>Indian </a:t>
            </a:r>
            <a:r>
              <a:rPr lang="en-IN" dirty="0"/>
              <a:t>dairy </a:t>
            </a:r>
            <a:r>
              <a:rPr lang="en-IN" dirty="0" smtClean="0"/>
              <a:t>industry is unique in production</a:t>
            </a:r>
            <a:r>
              <a:rPr lang="en-IN" dirty="0"/>
              <a:t>, processing, marketing and consumption of </a:t>
            </a:r>
            <a:r>
              <a:rPr lang="en-IN" dirty="0" smtClean="0"/>
              <a:t>milk . </a:t>
            </a:r>
          </a:p>
          <a:p>
            <a:pPr algn="just">
              <a:spcAft>
                <a:spcPts val="300"/>
              </a:spcAft>
            </a:pPr>
            <a:r>
              <a:rPr lang="en-IN" dirty="0" smtClean="0"/>
              <a:t>Dominance of smallholder milk producers.</a:t>
            </a:r>
          </a:p>
          <a:p>
            <a:pPr lvl="1" algn="just">
              <a:spcAft>
                <a:spcPts val="300"/>
              </a:spcAft>
            </a:pPr>
            <a:r>
              <a:rPr lang="en-IN" dirty="0" smtClean="0"/>
              <a:t>More than 150 million producer farmers</a:t>
            </a:r>
          </a:p>
          <a:p>
            <a:pPr algn="just">
              <a:spcAft>
                <a:spcPts val="300"/>
              </a:spcAft>
            </a:pPr>
            <a:r>
              <a:rPr lang="en-IN" dirty="0" smtClean="0"/>
              <a:t>Production is scattered and carried out by a large number of farmers.</a:t>
            </a:r>
          </a:p>
          <a:p>
            <a:pPr algn="just">
              <a:spcAft>
                <a:spcPts val="300"/>
              </a:spcAft>
            </a:pPr>
            <a:r>
              <a:rPr lang="en-IN" dirty="0" smtClean="0"/>
              <a:t>Very small herd size</a:t>
            </a:r>
          </a:p>
          <a:p>
            <a:pPr lvl="1" algn="just">
              <a:spcAft>
                <a:spcPts val="300"/>
              </a:spcAft>
            </a:pPr>
            <a:r>
              <a:rPr lang="en-IN" dirty="0" smtClean="0"/>
              <a:t>Milk </a:t>
            </a:r>
            <a:r>
              <a:rPr lang="en-IN" dirty="0"/>
              <a:t>producers </a:t>
            </a:r>
            <a:r>
              <a:rPr lang="en-IN" dirty="0" smtClean="0"/>
              <a:t>generally keep </a:t>
            </a:r>
            <a:r>
              <a:rPr lang="en-IN" dirty="0"/>
              <a:t>one or </a:t>
            </a:r>
            <a:r>
              <a:rPr lang="en-IN" dirty="0" smtClean="0"/>
              <a:t>a few dairy </a:t>
            </a:r>
            <a:r>
              <a:rPr lang="en-IN" dirty="0"/>
              <a:t>animals. </a:t>
            </a:r>
            <a:endParaRPr lang="en-IN" dirty="0" smtClean="0"/>
          </a:p>
          <a:p>
            <a:pPr algn="just">
              <a:spcAft>
                <a:spcPts val="300"/>
              </a:spcAft>
            </a:pPr>
            <a:r>
              <a:rPr lang="en-IN" dirty="0" smtClean="0"/>
              <a:t>Low productivity </a:t>
            </a:r>
            <a:r>
              <a:rPr lang="en-IN" dirty="0" smtClean="0"/>
              <a:t>of the dairy </a:t>
            </a:r>
            <a:r>
              <a:rPr lang="en-IN" smtClean="0"/>
              <a:t>animals. </a:t>
            </a:r>
            <a:endParaRPr lang="en-IN" dirty="0" smtClean="0"/>
          </a:p>
          <a:p>
            <a:pPr algn="just">
              <a:spcAft>
                <a:spcPts val="300"/>
              </a:spcAft>
            </a:pPr>
            <a:r>
              <a:rPr lang="en-IN" dirty="0" smtClean="0"/>
              <a:t>More than 50% of the milk produced is consumed by the producing households. </a:t>
            </a:r>
          </a:p>
          <a:p>
            <a:pPr algn="just">
              <a:spcAft>
                <a:spcPts val="300"/>
              </a:spcAft>
            </a:pPr>
            <a:r>
              <a:rPr lang="en-IN" dirty="0" smtClean="0"/>
              <a:t>Marketable surpluses are tiny</a:t>
            </a:r>
          </a:p>
          <a:p>
            <a:pPr algn="just">
              <a:spcAft>
                <a:spcPts val="300"/>
              </a:spcAft>
            </a:pPr>
            <a:r>
              <a:rPr lang="en-IN" dirty="0" smtClean="0"/>
              <a:t>Which is mostly sold as liquid milk through various formal and informal channels.</a:t>
            </a:r>
          </a:p>
          <a:p>
            <a:pPr lvl="1" algn="just">
              <a:spcAft>
                <a:spcPts val="300"/>
              </a:spcAft>
            </a:pPr>
            <a:r>
              <a:rPr lang="en-IN" dirty="0" smtClean="0"/>
              <a:t>Many of the milk producers are members of co-operative dairy set up and supply their milk to village cooperative dairy society. </a:t>
            </a:r>
          </a:p>
          <a:p>
            <a:pPr lvl="1" algn="just">
              <a:spcAft>
                <a:spcPts val="300"/>
              </a:spcAft>
            </a:pPr>
            <a:r>
              <a:rPr lang="en-IN" dirty="0" smtClean="0"/>
              <a:t>The remaining producers, sell their milk to private traders.</a:t>
            </a:r>
          </a:p>
          <a:p>
            <a:pPr algn="just">
              <a:spcAft>
                <a:spcPts val="300"/>
              </a:spcAft>
            </a:pPr>
            <a:endParaRPr lang="en-IN" dirty="0"/>
          </a:p>
        </p:txBody>
      </p:sp>
      <p:sp>
        <p:nvSpPr>
          <p:cNvPr id="2" name="Title 1"/>
          <p:cNvSpPr>
            <a:spLocks noGrp="1"/>
          </p:cNvSpPr>
          <p:nvPr>
            <p:ph type="title"/>
          </p:nvPr>
        </p:nvSpPr>
        <p:spPr>
          <a:xfrm>
            <a:off x="457200" y="44624"/>
            <a:ext cx="8229600" cy="706090"/>
          </a:xfrm>
        </p:spPr>
        <p:txBody>
          <a:bodyPr>
            <a:normAutofit/>
          </a:bodyPr>
          <a:lstStyle/>
          <a:p>
            <a:pPr algn="ctr"/>
            <a:r>
              <a:rPr lang="en-IN" sz="3600" dirty="0" smtClean="0"/>
              <a:t>Introduction</a:t>
            </a:r>
            <a:endParaRPr lang="en-IN"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92696"/>
            <a:ext cx="8640960" cy="5832648"/>
          </a:xfrm>
        </p:spPr>
        <p:txBody>
          <a:bodyPr>
            <a:normAutofit fontScale="85000" lnSpcReduction="20000"/>
          </a:bodyPr>
          <a:lstStyle/>
          <a:p>
            <a:pPr marL="0" indent="0" algn="just">
              <a:buNone/>
            </a:pPr>
            <a:r>
              <a:rPr lang="en-IN" dirty="0" smtClean="0"/>
              <a:t>Indian </a:t>
            </a:r>
            <a:r>
              <a:rPr lang="en-IN" dirty="0"/>
              <a:t>dairy </a:t>
            </a:r>
            <a:r>
              <a:rPr lang="en-IN" dirty="0" smtClean="0"/>
              <a:t>industry is unique in production</a:t>
            </a:r>
            <a:r>
              <a:rPr lang="en-IN" dirty="0"/>
              <a:t>, processing, marketing and consumption of </a:t>
            </a:r>
            <a:r>
              <a:rPr lang="en-IN" dirty="0" smtClean="0"/>
              <a:t>milk . </a:t>
            </a:r>
          </a:p>
          <a:p>
            <a:pPr algn="just"/>
            <a:r>
              <a:rPr lang="en-IN" dirty="0" smtClean="0"/>
              <a:t>Dominance of smallholder milk producers.</a:t>
            </a:r>
          </a:p>
          <a:p>
            <a:pPr lvl="1" algn="just"/>
            <a:r>
              <a:rPr lang="en-IN" dirty="0" smtClean="0"/>
              <a:t>More than 150 million producer farmers</a:t>
            </a:r>
          </a:p>
          <a:p>
            <a:pPr algn="just"/>
            <a:r>
              <a:rPr lang="en-IN" dirty="0" smtClean="0"/>
              <a:t>Production is scattered and carried out by a large number of farmers.</a:t>
            </a:r>
          </a:p>
          <a:p>
            <a:pPr algn="just"/>
            <a:r>
              <a:rPr lang="en-IN" dirty="0" smtClean="0"/>
              <a:t>Very small herd size</a:t>
            </a:r>
          </a:p>
          <a:p>
            <a:pPr lvl="1" algn="just"/>
            <a:r>
              <a:rPr lang="en-IN" dirty="0" smtClean="0"/>
              <a:t>Milk </a:t>
            </a:r>
            <a:r>
              <a:rPr lang="en-IN" dirty="0"/>
              <a:t>producers </a:t>
            </a:r>
            <a:r>
              <a:rPr lang="en-IN" dirty="0" smtClean="0"/>
              <a:t>generally keep </a:t>
            </a:r>
            <a:r>
              <a:rPr lang="en-IN" dirty="0"/>
              <a:t>one or more dairy animals. </a:t>
            </a:r>
            <a:endParaRPr lang="en-IN" dirty="0" smtClean="0"/>
          </a:p>
          <a:p>
            <a:pPr algn="just"/>
            <a:r>
              <a:rPr lang="en-IN" dirty="0" smtClean="0"/>
              <a:t>Productivities of the dairy animals are low. </a:t>
            </a:r>
          </a:p>
          <a:p>
            <a:pPr algn="just"/>
            <a:r>
              <a:rPr lang="en-IN" dirty="0" smtClean="0"/>
              <a:t>More than 50% of the milk produced is consumed by the producing households. </a:t>
            </a:r>
          </a:p>
          <a:p>
            <a:pPr algn="just"/>
            <a:r>
              <a:rPr lang="en-IN" dirty="0" smtClean="0"/>
              <a:t>Marketable surpluses are tiny</a:t>
            </a:r>
          </a:p>
          <a:p>
            <a:pPr algn="just"/>
            <a:r>
              <a:rPr lang="en-IN" dirty="0" smtClean="0"/>
              <a:t>Which is mostly sold as liquid milk through various formal and informal channels.</a:t>
            </a:r>
          </a:p>
          <a:p>
            <a:pPr lvl="1" algn="just"/>
            <a:r>
              <a:rPr lang="en-IN" dirty="0" smtClean="0"/>
              <a:t>The </a:t>
            </a:r>
            <a:r>
              <a:rPr lang="en-IN" dirty="0"/>
              <a:t>milk producers may be members of co-operative dairy set up and supply their milk to village cooperative dairy society. </a:t>
            </a:r>
            <a:endParaRPr lang="en-IN" dirty="0" smtClean="0"/>
          </a:p>
          <a:p>
            <a:pPr lvl="1" algn="just"/>
            <a:r>
              <a:rPr lang="en-IN" dirty="0" smtClean="0"/>
              <a:t>Those </a:t>
            </a:r>
            <a:r>
              <a:rPr lang="en-IN" dirty="0"/>
              <a:t>who are not associated with any cooperative set up, sell their milk to private traders.</a:t>
            </a:r>
          </a:p>
          <a:p>
            <a:pPr algn="just"/>
            <a:endParaRPr lang="en-IN" dirty="0"/>
          </a:p>
        </p:txBody>
      </p:sp>
      <p:sp>
        <p:nvSpPr>
          <p:cNvPr id="2" name="Title 1"/>
          <p:cNvSpPr>
            <a:spLocks noGrp="1"/>
          </p:cNvSpPr>
          <p:nvPr>
            <p:ph type="title"/>
          </p:nvPr>
        </p:nvSpPr>
        <p:spPr>
          <a:xfrm>
            <a:off x="457200" y="44624"/>
            <a:ext cx="8229600" cy="706090"/>
          </a:xfrm>
        </p:spPr>
        <p:txBody>
          <a:bodyPr>
            <a:normAutofit/>
          </a:bodyPr>
          <a:lstStyle/>
          <a:p>
            <a:pPr algn="ctr"/>
            <a:r>
              <a:rPr lang="en-IN" sz="3600" dirty="0" smtClean="0"/>
              <a:t>Introduction</a:t>
            </a:r>
            <a:endParaRPr lang="en-IN"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435280" cy="4680520"/>
          </a:xfrm>
        </p:spPr>
        <p:txBody>
          <a:bodyPr>
            <a:normAutofit/>
          </a:bodyPr>
          <a:lstStyle/>
          <a:p>
            <a:pPr algn="just"/>
            <a:r>
              <a:rPr lang="en-IN" dirty="0" smtClean="0"/>
              <a:t>Although </a:t>
            </a:r>
            <a:r>
              <a:rPr lang="en-IN" dirty="0"/>
              <a:t>India is </a:t>
            </a:r>
            <a:r>
              <a:rPr lang="en-IN" dirty="0" smtClean="0"/>
              <a:t>the largest </a:t>
            </a:r>
            <a:r>
              <a:rPr lang="en-IN" dirty="0"/>
              <a:t>milk producing country in the </a:t>
            </a:r>
            <a:r>
              <a:rPr lang="en-IN" dirty="0" smtClean="0"/>
              <a:t>world.</a:t>
            </a:r>
          </a:p>
          <a:p>
            <a:pPr lvl="1" algn="just"/>
            <a:r>
              <a:rPr lang="en-IN" dirty="0" smtClean="0"/>
              <a:t>Milk Production was 187.7 million tons in 2018-19 (NDDB)</a:t>
            </a:r>
          </a:p>
          <a:p>
            <a:pPr lvl="1" algn="just"/>
            <a:r>
              <a:rPr lang="en-IN" dirty="0" smtClean="0"/>
              <a:t>Per capita availability : 394 </a:t>
            </a:r>
            <a:r>
              <a:rPr lang="en-IN" dirty="0" err="1" smtClean="0"/>
              <a:t>gms</a:t>
            </a:r>
            <a:r>
              <a:rPr lang="en-IN" dirty="0" smtClean="0"/>
              <a:t>/ day/person</a:t>
            </a:r>
          </a:p>
          <a:p>
            <a:pPr algn="just"/>
            <a:r>
              <a:rPr lang="en-IN" dirty="0" smtClean="0"/>
              <a:t> The production is often constrained with </a:t>
            </a:r>
            <a:endParaRPr lang="en-IN" dirty="0"/>
          </a:p>
          <a:p>
            <a:pPr algn="just"/>
            <a:r>
              <a:rPr lang="en-IN" dirty="0"/>
              <a:t>a) Low productivity of </a:t>
            </a:r>
            <a:r>
              <a:rPr lang="en-IN" dirty="0" err="1"/>
              <a:t>milch</a:t>
            </a:r>
            <a:r>
              <a:rPr lang="en-IN" dirty="0"/>
              <a:t> animals.</a:t>
            </a:r>
          </a:p>
          <a:p>
            <a:pPr algn="just"/>
            <a:r>
              <a:rPr lang="en-IN" dirty="0"/>
              <a:t>b) Lack of quality control and monitoring mechanism.</a:t>
            </a:r>
          </a:p>
          <a:p>
            <a:pPr lvl="1" algn="just"/>
            <a:endParaRPr lang="en-IN" dirty="0"/>
          </a:p>
          <a:p>
            <a:pPr algn="just"/>
            <a:endParaRPr lang="en-IN" dirty="0"/>
          </a:p>
        </p:txBody>
      </p:sp>
      <p:sp>
        <p:nvSpPr>
          <p:cNvPr id="2" name="Title 1"/>
          <p:cNvSpPr>
            <a:spLocks noGrp="1"/>
          </p:cNvSpPr>
          <p:nvPr>
            <p:ph type="title"/>
          </p:nvPr>
        </p:nvSpPr>
        <p:spPr>
          <a:xfrm>
            <a:off x="457200" y="116632"/>
            <a:ext cx="8229600" cy="778098"/>
          </a:xfrm>
        </p:spPr>
        <p:txBody>
          <a:bodyPr>
            <a:normAutofit/>
          </a:bodyPr>
          <a:lstStyle/>
          <a:p>
            <a:pPr algn="ctr"/>
            <a:r>
              <a:rPr lang="en-IN" sz="3200" dirty="0" smtClean="0"/>
              <a:t>Production</a:t>
            </a:r>
            <a:endParaRPr lang="en-IN"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57200"/>
            <a:ext cx="8229600" cy="609600"/>
          </a:xfrm>
        </p:spPr>
        <p:txBody>
          <a:bodyPr>
            <a:normAutofit fontScale="90000"/>
          </a:bodyPr>
          <a:lstStyle/>
          <a:p>
            <a:r>
              <a:rPr lang="en-US" sz="4000" smtClean="0"/>
              <a:t>Low Milk Productivity</a:t>
            </a:r>
          </a:p>
        </p:txBody>
      </p:sp>
      <p:sp>
        <p:nvSpPr>
          <p:cNvPr id="16387" name="Rectangle 3"/>
          <p:cNvSpPr>
            <a:spLocks noGrp="1" noChangeArrowheads="1"/>
          </p:cNvSpPr>
          <p:nvPr>
            <p:ph type="body" idx="1"/>
          </p:nvPr>
        </p:nvSpPr>
        <p:spPr>
          <a:xfrm>
            <a:off x="457200" y="1524000"/>
            <a:ext cx="8229600" cy="4343400"/>
          </a:xfrm>
        </p:spPr>
        <p:txBody>
          <a:bodyPr/>
          <a:lstStyle/>
          <a:p>
            <a:r>
              <a:rPr lang="en-US" sz="2800" dirty="0" smtClean="0"/>
              <a:t>India : World dairy animal stock 17%,  World  milk production 15% </a:t>
            </a:r>
          </a:p>
          <a:p>
            <a:r>
              <a:rPr lang="en-US" sz="2800" dirty="0" smtClean="0"/>
              <a:t>USA:  World dairy animal stock 6%,  World  milk production 12.5% </a:t>
            </a:r>
          </a:p>
          <a:p>
            <a:r>
              <a:rPr lang="en-US" sz="2800" dirty="0" smtClean="0"/>
              <a:t>Average milk productivity </a:t>
            </a:r>
          </a:p>
          <a:p>
            <a:pPr lvl="1"/>
            <a:r>
              <a:rPr lang="en-US" sz="2400" dirty="0" smtClean="0"/>
              <a:t>Crossbred cows 6.44 kg/day</a:t>
            </a:r>
          </a:p>
          <a:p>
            <a:pPr lvl="1"/>
            <a:r>
              <a:rPr lang="en-US" sz="2400" dirty="0" smtClean="0"/>
              <a:t>Indigenous cows 1.97 kg/day </a:t>
            </a:r>
          </a:p>
          <a:p>
            <a:pPr lvl="1"/>
            <a:r>
              <a:rPr lang="en-US" sz="2400" dirty="0" smtClean="0"/>
              <a:t>Buffaloes 4.3 kg/day </a:t>
            </a:r>
          </a:p>
          <a:p>
            <a:r>
              <a:rPr lang="en-US" sz="2800" dirty="0" smtClean="0"/>
              <a:t>Wide inter-state and inter-district variations </a:t>
            </a:r>
          </a:p>
          <a:p>
            <a:endParaRPr lang="en-US" sz="2800" dirty="0" smtClean="0"/>
          </a:p>
          <a:p>
            <a:endParaRPr lang="en-US" sz="2800" dirty="0" smtClean="0"/>
          </a:p>
          <a:p>
            <a:endParaRPr lang="en-US"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28600" lvl="1" algn="just"/>
            <a:r>
              <a:rPr lang="en-IN" sz="2400" dirty="0" smtClean="0"/>
              <a:t>India has largest number of </a:t>
            </a:r>
            <a:r>
              <a:rPr lang="en-IN" sz="2400" dirty="0" err="1" smtClean="0"/>
              <a:t>milch</a:t>
            </a:r>
            <a:r>
              <a:rPr lang="en-IN" sz="2400" dirty="0" smtClean="0"/>
              <a:t> animals</a:t>
            </a:r>
          </a:p>
          <a:p>
            <a:pPr marL="749808" lvl="3" algn="just"/>
            <a:r>
              <a:rPr lang="en-IN" sz="2200" dirty="0" smtClean="0"/>
              <a:t>but their productivity in terms of milk output is very low. </a:t>
            </a:r>
          </a:p>
          <a:p>
            <a:pPr marL="269875" lvl="1" indent="122238" algn="just"/>
            <a:r>
              <a:rPr lang="en-IN" sz="2400" dirty="0" smtClean="0"/>
              <a:t>This requires appropriate policy measures </a:t>
            </a:r>
            <a:r>
              <a:rPr lang="en-IN" sz="2400" i="1" dirty="0" smtClean="0"/>
              <a:t>viz</a:t>
            </a:r>
            <a:r>
              <a:rPr lang="en-IN" sz="2400" dirty="0" smtClean="0"/>
              <a:t>.,</a:t>
            </a:r>
          </a:p>
          <a:p>
            <a:pPr marL="269875" lvl="1" indent="122238" algn="just"/>
            <a:r>
              <a:rPr lang="en-IN" sz="2400" dirty="0" smtClean="0"/>
              <a:t>improved breeding programme,</a:t>
            </a:r>
          </a:p>
          <a:p>
            <a:pPr marL="269875" lvl="1" indent="122238" algn="just"/>
            <a:r>
              <a:rPr lang="en-IN" sz="2400" dirty="0" smtClean="0"/>
              <a:t> maximum use of artificial insemination; </a:t>
            </a:r>
          </a:p>
          <a:p>
            <a:pPr marL="269875" lvl="1" indent="122238" algn="just"/>
            <a:r>
              <a:rPr lang="en-IN" sz="2400" dirty="0" smtClean="0"/>
              <a:t>balance feeding, </a:t>
            </a:r>
          </a:p>
          <a:p>
            <a:pPr marL="269875" lvl="1" indent="122238" algn="just"/>
            <a:r>
              <a:rPr lang="en-IN" sz="2400" dirty="0" smtClean="0"/>
              <a:t>implementing disease control programme etc.</a:t>
            </a:r>
            <a:endParaRPr lang="en-IN" sz="2400" dirty="0"/>
          </a:p>
        </p:txBody>
      </p:sp>
      <p:sp>
        <p:nvSpPr>
          <p:cNvPr id="3" name="Title 2"/>
          <p:cNvSpPr>
            <a:spLocks noGrp="1"/>
          </p:cNvSpPr>
          <p:nvPr>
            <p:ph type="title"/>
          </p:nvPr>
        </p:nvSpPr>
        <p:spPr/>
        <p:txBody>
          <a:bodyPr>
            <a:normAutofit/>
          </a:bodyPr>
          <a:lstStyle/>
          <a:p>
            <a:pPr algn="ctr"/>
            <a:r>
              <a:rPr lang="en-IN" sz="3600" dirty="0" smtClean="0"/>
              <a:t>Production </a:t>
            </a:r>
            <a:endParaRPr lang="en-IN"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116024"/>
          </a:xfrm>
        </p:spPr>
        <p:txBody>
          <a:bodyPr>
            <a:normAutofit fontScale="92500" lnSpcReduction="10000"/>
          </a:bodyPr>
          <a:lstStyle/>
          <a:p>
            <a:pPr algn="just"/>
            <a:r>
              <a:rPr lang="en-IN" dirty="0"/>
              <a:t>The bacteriological quality of raw milk is also poor. </a:t>
            </a:r>
            <a:endParaRPr lang="en-IN" dirty="0" smtClean="0"/>
          </a:p>
          <a:p>
            <a:pPr lvl="1" algn="just"/>
            <a:r>
              <a:rPr lang="en-IN" dirty="0" smtClean="0"/>
              <a:t>Due </a:t>
            </a:r>
            <a:r>
              <a:rPr lang="en-IN" dirty="0"/>
              <a:t>to existence of unhygienic conditions at the place of milking and then improper subsequent storage conditions give rise to very high bacterial count. </a:t>
            </a:r>
            <a:endParaRPr lang="en-IN" dirty="0" smtClean="0"/>
          </a:p>
          <a:p>
            <a:pPr lvl="1" algn="just"/>
            <a:r>
              <a:rPr lang="en-IN" dirty="0" smtClean="0"/>
              <a:t>Thus </a:t>
            </a:r>
            <a:r>
              <a:rPr lang="en-IN" dirty="0" err="1"/>
              <a:t>bacteriologically</a:t>
            </a:r>
            <a:r>
              <a:rPr lang="en-IN" dirty="0"/>
              <a:t>, the quality of milk in India is very poor compared to developed and western nations</a:t>
            </a:r>
            <a:r>
              <a:rPr lang="en-IN" dirty="0" smtClean="0"/>
              <a:t>.</a:t>
            </a:r>
          </a:p>
          <a:p>
            <a:pPr lvl="2" algn="just"/>
            <a:r>
              <a:rPr lang="en-IN" dirty="0" smtClean="0"/>
              <a:t> </a:t>
            </a:r>
            <a:r>
              <a:rPr lang="en-IN" dirty="0"/>
              <a:t>This acts as a draw back on export front.</a:t>
            </a:r>
          </a:p>
          <a:p>
            <a:pPr algn="just"/>
            <a:r>
              <a:rPr lang="en-IN" dirty="0"/>
              <a:t>The major reason for this condition is lack of awareness among milk producers and lack of incentives for clean milk production. </a:t>
            </a:r>
            <a:endParaRPr lang="en-IN" dirty="0" smtClean="0"/>
          </a:p>
          <a:p>
            <a:pPr lvl="1" algn="just"/>
            <a:r>
              <a:rPr lang="en-IN" dirty="0" smtClean="0"/>
              <a:t>By </a:t>
            </a:r>
            <a:r>
              <a:rPr lang="en-IN" dirty="0"/>
              <a:t>arranging requisite training programmes for milk producers and providing incentives in the form of higher milk price, and technology up gradation in collection and storing raw milk will help to improve quality of milk.</a:t>
            </a:r>
          </a:p>
          <a:p>
            <a:pPr algn="just"/>
            <a:endParaRPr lang="en-IN" dirty="0"/>
          </a:p>
        </p:txBody>
      </p:sp>
      <p:sp>
        <p:nvSpPr>
          <p:cNvPr id="2" name="Title 1"/>
          <p:cNvSpPr>
            <a:spLocks noGrp="1"/>
          </p:cNvSpPr>
          <p:nvPr>
            <p:ph type="title"/>
          </p:nvPr>
        </p:nvSpPr>
        <p:spPr/>
        <p:txBody>
          <a:bodyPr/>
          <a:lstStyle/>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457200"/>
            <a:ext cx="8229600" cy="533400"/>
          </a:xfrm>
        </p:spPr>
        <p:txBody>
          <a:bodyPr>
            <a:noAutofit/>
          </a:bodyPr>
          <a:lstStyle/>
          <a:p>
            <a:pPr algn="ctr"/>
            <a:r>
              <a:rPr lang="en-US" sz="3200" b="1" dirty="0" smtClean="0"/>
              <a:t>Processing and Value Addition</a:t>
            </a:r>
            <a:r>
              <a:rPr lang="en-US" sz="3200" dirty="0" smtClean="0"/>
              <a:t> </a:t>
            </a:r>
          </a:p>
        </p:txBody>
      </p:sp>
      <p:sp>
        <p:nvSpPr>
          <p:cNvPr id="28675" name="Rectangle 3"/>
          <p:cNvSpPr>
            <a:spLocks noGrp="1" noChangeArrowheads="1"/>
          </p:cNvSpPr>
          <p:nvPr>
            <p:ph type="body" idx="1"/>
          </p:nvPr>
        </p:nvSpPr>
        <p:spPr>
          <a:xfrm>
            <a:off x="899592" y="1219200"/>
            <a:ext cx="7787208" cy="4648200"/>
          </a:xfrm>
        </p:spPr>
        <p:txBody>
          <a:bodyPr>
            <a:normAutofit/>
          </a:bodyPr>
          <a:lstStyle/>
          <a:p>
            <a:pPr>
              <a:lnSpc>
                <a:spcPct val="150000"/>
              </a:lnSpc>
            </a:pPr>
            <a:r>
              <a:rPr lang="en-US" sz="3200" dirty="0" smtClean="0"/>
              <a:t>Low processing </a:t>
            </a:r>
          </a:p>
          <a:p>
            <a:pPr lvl="1">
              <a:lnSpc>
                <a:spcPct val="150000"/>
              </a:lnSpc>
            </a:pPr>
            <a:r>
              <a:rPr lang="en-US" sz="2800" dirty="0" smtClean="0"/>
              <a:t> About 35 per cent of milk produced in India is processed</a:t>
            </a:r>
          </a:p>
          <a:p>
            <a:pPr lvl="1">
              <a:lnSpc>
                <a:spcPct val="150000"/>
              </a:lnSpc>
            </a:pPr>
            <a:r>
              <a:rPr lang="en-US" sz="2800" dirty="0" smtClean="0"/>
              <a:t> </a:t>
            </a:r>
            <a:r>
              <a:rPr lang="en-US" sz="2800" dirty="0" err="1" smtClean="0"/>
              <a:t>Organised</a:t>
            </a:r>
            <a:r>
              <a:rPr lang="en-US" sz="2800" dirty="0" smtClean="0"/>
              <a:t> sector : 13-15%</a:t>
            </a:r>
          </a:p>
          <a:p>
            <a:pPr>
              <a:lnSpc>
                <a:spcPct val="150000"/>
              </a:lnSpc>
            </a:pPr>
            <a:r>
              <a:rPr lang="en-US" sz="3200" dirty="0" smtClean="0"/>
              <a:t>Mainly pasteurized milk</a:t>
            </a:r>
          </a:p>
          <a:p>
            <a:pPr lvl="1">
              <a:buFont typeface="Wingdings" pitchFamily="2" charset="2"/>
              <a:buNone/>
            </a:pPr>
            <a:endParaRPr lang="en-US"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507288" cy="5544616"/>
          </a:xfrm>
        </p:spPr>
        <p:txBody>
          <a:bodyPr>
            <a:noAutofit/>
          </a:bodyPr>
          <a:lstStyle/>
          <a:p>
            <a:pPr marL="0" indent="0">
              <a:spcBef>
                <a:spcPts val="600"/>
              </a:spcBef>
              <a:spcAft>
                <a:spcPts val="600"/>
              </a:spcAft>
            </a:pPr>
            <a:r>
              <a:rPr lang="en-IN" sz="2000" dirty="0" smtClean="0"/>
              <a:t>Of </a:t>
            </a:r>
            <a:r>
              <a:rPr lang="en-IN" sz="2000" dirty="0"/>
              <a:t>the total milk produced only about 35 percent is processed. </a:t>
            </a:r>
            <a:endParaRPr lang="en-IN" sz="2000" dirty="0" smtClean="0"/>
          </a:p>
          <a:p>
            <a:pPr marL="0" indent="0">
              <a:spcBef>
                <a:spcPts val="600"/>
              </a:spcBef>
              <a:spcAft>
                <a:spcPts val="600"/>
              </a:spcAft>
            </a:pPr>
            <a:r>
              <a:rPr lang="en-IN" sz="2000" dirty="0" smtClean="0"/>
              <a:t>The </a:t>
            </a:r>
            <a:r>
              <a:rPr lang="en-IN" sz="2000" dirty="0"/>
              <a:t>share of organized sector is less compared to unorganized sector. </a:t>
            </a:r>
            <a:endParaRPr lang="en-IN" sz="2000" dirty="0" smtClean="0"/>
          </a:p>
          <a:p>
            <a:pPr marL="237744" lvl="2" indent="0">
              <a:spcBef>
                <a:spcPts val="600"/>
              </a:spcBef>
              <a:spcAft>
                <a:spcPts val="600"/>
              </a:spcAft>
            </a:pPr>
            <a:r>
              <a:rPr lang="en-IN" sz="1600" dirty="0" smtClean="0"/>
              <a:t>The </a:t>
            </a:r>
            <a:r>
              <a:rPr lang="en-IN" sz="1600" dirty="0"/>
              <a:t>organized sector comprises of dairy processing plants owned by cooperatives and private business. </a:t>
            </a:r>
            <a:endParaRPr lang="en-IN" sz="1600" dirty="0" smtClean="0"/>
          </a:p>
          <a:p>
            <a:pPr marL="237744" lvl="2" indent="0">
              <a:spcBef>
                <a:spcPts val="600"/>
              </a:spcBef>
              <a:spcAft>
                <a:spcPts val="600"/>
              </a:spcAft>
            </a:pPr>
            <a:r>
              <a:rPr lang="en-IN" sz="1600" dirty="0" smtClean="0"/>
              <a:t>The </a:t>
            </a:r>
            <a:r>
              <a:rPr lang="en-IN" sz="1600" dirty="0"/>
              <a:t>unorganized sector comprises of </a:t>
            </a:r>
            <a:r>
              <a:rPr lang="en-IN" sz="1600" dirty="0" err="1"/>
              <a:t>halwaies</a:t>
            </a:r>
            <a:r>
              <a:rPr lang="en-IN" sz="1600" dirty="0"/>
              <a:t> and milk vendors. </a:t>
            </a:r>
            <a:endParaRPr lang="en-IN" sz="1600" dirty="0" smtClean="0"/>
          </a:p>
          <a:p>
            <a:pPr marL="0" indent="0">
              <a:spcBef>
                <a:spcPts val="600"/>
              </a:spcBef>
              <a:spcAft>
                <a:spcPts val="600"/>
              </a:spcAft>
            </a:pPr>
            <a:r>
              <a:rPr lang="en-IN" sz="2000" dirty="0" smtClean="0"/>
              <a:t>As </a:t>
            </a:r>
            <a:r>
              <a:rPr lang="en-IN" sz="2000" dirty="0"/>
              <a:t>only limited amount of milk is </a:t>
            </a:r>
            <a:r>
              <a:rPr lang="en-IN" sz="2000" dirty="0" smtClean="0"/>
              <a:t>processed </a:t>
            </a:r>
            <a:r>
              <a:rPr lang="en-IN" sz="2000" dirty="0"/>
              <a:t>and handled by organized sector, there exists a vast growth potential. </a:t>
            </a:r>
            <a:endParaRPr lang="en-IN" sz="2000" dirty="0" smtClean="0"/>
          </a:p>
          <a:p>
            <a:pPr marL="0" indent="0">
              <a:spcBef>
                <a:spcPts val="600"/>
              </a:spcBef>
              <a:spcAft>
                <a:spcPts val="600"/>
              </a:spcAft>
            </a:pPr>
            <a:r>
              <a:rPr lang="en-IN" sz="2000" dirty="0" smtClean="0"/>
              <a:t>After </a:t>
            </a:r>
            <a:r>
              <a:rPr lang="en-IN" sz="2000" dirty="0" err="1"/>
              <a:t>deliciensing</a:t>
            </a:r>
            <a:r>
              <a:rPr lang="en-IN" sz="2000" dirty="0"/>
              <a:t> of dairy sector, the milk processing capacity has grown at 4 percent. </a:t>
            </a:r>
            <a:endParaRPr lang="en-IN" sz="2000" dirty="0" smtClean="0"/>
          </a:p>
          <a:p>
            <a:pPr marL="0" indent="0">
              <a:spcBef>
                <a:spcPts val="600"/>
              </a:spcBef>
              <a:spcAft>
                <a:spcPts val="600"/>
              </a:spcAft>
            </a:pPr>
            <a:r>
              <a:rPr lang="en-IN" sz="2000" dirty="0" smtClean="0"/>
              <a:t>More </a:t>
            </a:r>
            <a:r>
              <a:rPr lang="en-IN" sz="2000" dirty="0"/>
              <a:t>number of plants has come up in private sector as compared to cooperative set up. </a:t>
            </a:r>
            <a:endParaRPr lang="en-IN" sz="2000" dirty="0" smtClean="0"/>
          </a:p>
          <a:p>
            <a:pPr marL="0" indent="0">
              <a:spcBef>
                <a:spcPts val="600"/>
              </a:spcBef>
              <a:spcAft>
                <a:spcPts val="600"/>
              </a:spcAft>
            </a:pPr>
            <a:r>
              <a:rPr lang="en-IN" sz="2000" dirty="0" smtClean="0"/>
              <a:t>Problematic </a:t>
            </a:r>
            <a:r>
              <a:rPr lang="en-IN" sz="2000" dirty="0"/>
              <a:t>issues on processing front include seasonal and regional imbalances and limited flexibility to change product mix, lack of commercialization and government taxation.</a:t>
            </a:r>
          </a:p>
          <a:p>
            <a:pPr marL="0" indent="0">
              <a:spcBef>
                <a:spcPts val="600"/>
              </a:spcBef>
              <a:spcAft>
                <a:spcPts val="600"/>
              </a:spcAft>
            </a:pPr>
            <a:endParaRPr lang="en-IN" sz="2000" dirty="0"/>
          </a:p>
        </p:txBody>
      </p:sp>
      <p:sp>
        <p:nvSpPr>
          <p:cNvPr id="2" name="Title 1"/>
          <p:cNvSpPr>
            <a:spLocks noGrp="1"/>
          </p:cNvSpPr>
          <p:nvPr>
            <p:ph type="title"/>
          </p:nvPr>
        </p:nvSpPr>
        <p:spPr>
          <a:xfrm>
            <a:off x="457200" y="188640"/>
            <a:ext cx="8229600" cy="634082"/>
          </a:xfrm>
        </p:spPr>
        <p:txBody>
          <a:bodyPr>
            <a:normAutofit/>
          </a:bodyPr>
          <a:lstStyle/>
          <a:p>
            <a:pPr algn="ctr"/>
            <a:r>
              <a:rPr lang="en-IN" sz="3200" b="1" dirty="0" smtClean="0"/>
              <a:t>Processing</a:t>
            </a:r>
            <a:endParaRPr lang="en-IN"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152</TotalTime>
  <Words>813</Words>
  <Application>Microsoft Office PowerPoint</Application>
  <PresentationFormat>On-screen Show (4:3)</PresentationFormat>
  <Paragraphs>109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CHARACTERISTICS OF INDIAN DAIRY PROCESSING AND EXPORT INDUSTRY </vt:lpstr>
      <vt:lpstr>Introduction</vt:lpstr>
      <vt:lpstr>Introduction</vt:lpstr>
      <vt:lpstr>Production</vt:lpstr>
      <vt:lpstr>Low Milk Productivity</vt:lpstr>
      <vt:lpstr>Production </vt:lpstr>
      <vt:lpstr>Slide 7</vt:lpstr>
      <vt:lpstr>Processing and Value Addition </vt:lpstr>
      <vt:lpstr>Processing</vt:lpstr>
      <vt:lpstr>Export</vt:lpstr>
      <vt:lpstr>Slide 11</vt:lpstr>
      <vt:lpstr>Slide 12</vt:lpstr>
      <vt:lpstr>Problems/issues in Dairy Export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INDIAN DAIRY PROCESSING AND EXPORT INDUSTRY</dc:title>
  <dc:creator>My</dc:creator>
  <cp:lastModifiedBy>My</cp:lastModifiedBy>
  <cp:revision>30</cp:revision>
  <dcterms:created xsi:type="dcterms:W3CDTF">2020-05-28T14:17:36Z</dcterms:created>
  <dcterms:modified xsi:type="dcterms:W3CDTF">2020-05-30T09:42:45Z</dcterms:modified>
</cp:coreProperties>
</file>