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9" r:id="rId11"/>
    <p:sldId id="265" r:id="rId12"/>
    <p:sldId id="266" r:id="rId13"/>
    <p:sldId id="267" r:id="rId14"/>
    <p:sldId id="268"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5407" autoAdjust="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0">
                      <a:schemeClr val="tx1"/>
                    </a:gs>
                    <a:gs pos="68000">
                      <a:srgbClr val="F1F1F1"/>
                    </a:gs>
                    <a:gs pos="100000">
                      <a:schemeClr val="bg1">
                        <a:lumMod val="11000"/>
                        <a:lumOff val="89000"/>
                      </a:schemeClr>
                    </a:gs>
                  </a:gsLst>
                  <a:lin ang="5400000" scaled="1"/>
                  <a:tileRect/>
                </a:gradFill>
                <a:effectLst>
                  <a:outerShdw blurRad="469900" dist="342900" dir="5400000" sy="-20000" rotWithShape="0">
                    <a:prstClr val="black">
                      <a:alpha val="66000"/>
                    </a:prstClr>
                  </a:outerShdw>
                </a:effectLst>
              </a:defRPr>
            </a:lvl1pPr>
          </a:lstStyle>
          <a:p>
            <a:pPr lvl="0" algn="r"/>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vert="horz" lIns="91440" tIns="45720" rIns="91440" bIns="45720" rtlCol="0"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stStyle>
          <a:p>
            <a:pPr marL="0" lvl="0" indent="0" algn="r">
              <a:buNone/>
            </a:pPr>
            <a:r>
              <a:rPr lang="en-US"/>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6/2/2020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6/2/2020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6/2/2020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6/2/2020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6/2/2020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6/2/2020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6/2/2020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6/2/2020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6/2/2020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6/2/2020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32000"/>
                        <a:lumOff val="68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6/2/2020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6/2/2020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6/2/2020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6/2/2020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6/2/2020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6/2/2020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6/2/2020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6/2/2020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13000"/>
                  <a:lumOff val="87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23F50-6781-46C0-9620-F1F0E72692F1}"/>
              </a:ext>
            </a:extLst>
          </p:cNvPr>
          <p:cNvSpPr>
            <a:spLocks noGrp="1"/>
          </p:cNvSpPr>
          <p:nvPr>
            <p:ph type="ctrTitle"/>
          </p:nvPr>
        </p:nvSpPr>
        <p:spPr>
          <a:xfrm>
            <a:off x="956930" y="4464028"/>
            <a:ext cx="4082903" cy="1641490"/>
          </a:xfrm>
        </p:spPr>
        <p:txBody>
          <a:bodyPr>
            <a:normAutofit fontScale="90000"/>
          </a:bodyPr>
          <a:lstStyle/>
          <a:p>
            <a:pPr algn="l"/>
            <a:r>
              <a:rPr lang="en-US" sz="3100" dirty="0"/>
              <a:t>Department : Dairy Technology</a:t>
            </a:r>
            <a:br>
              <a:rPr lang="en-US" sz="3100" dirty="0"/>
            </a:br>
            <a:r>
              <a:rPr lang="en-US" sz="3100" dirty="0"/>
              <a:t>Course Title : Food Technology I</a:t>
            </a:r>
            <a:br>
              <a:rPr lang="en-US" sz="3100" dirty="0"/>
            </a:br>
            <a:r>
              <a:rPr lang="en-US" sz="3100" dirty="0"/>
              <a:t>Course No. : DTT -322</a:t>
            </a:r>
            <a:br>
              <a:rPr lang="en-US" sz="3100" dirty="0"/>
            </a:br>
            <a:r>
              <a:rPr lang="en-US" sz="3100" dirty="0"/>
              <a:t>Course Teacher:  Bipin Kumar Singh</a:t>
            </a:r>
            <a:br>
              <a:rPr lang="en-US" dirty="0"/>
            </a:br>
            <a:endParaRPr lang="en-IN" dirty="0"/>
          </a:p>
        </p:txBody>
      </p:sp>
      <p:sp>
        <p:nvSpPr>
          <p:cNvPr id="3" name="Subtitle 2">
            <a:extLst>
              <a:ext uri="{FF2B5EF4-FFF2-40B4-BE49-F238E27FC236}">
                <a16:creationId xmlns:a16="http://schemas.microsoft.com/office/drawing/2014/main" id="{5F6C8FA7-94C6-4714-AF8C-381FD2469545}"/>
              </a:ext>
            </a:extLst>
          </p:cNvPr>
          <p:cNvSpPr>
            <a:spLocks noGrp="1"/>
          </p:cNvSpPr>
          <p:nvPr>
            <p:ph type="subTitle" idx="1"/>
          </p:nvPr>
        </p:nvSpPr>
        <p:spPr>
          <a:xfrm>
            <a:off x="2209799" y="563527"/>
            <a:ext cx="9144000" cy="882501"/>
          </a:xfrm>
        </p:spPr>
        <p:txBody>
          <a:bodyPr/>
          <a:lstStyle/>
          <a:p>
            <a:pPr algn="ctr"/>
            <a:r>
              <a:rPr lang="en-IN" dirty="0"/>
              <a:t>CHOCOLATES</a:t>
            </a:r>
          </a:p>
        </p:txBody>
      </p:sp>
      <p:pic>
        <p:nvPicPr>
          <p:cNvPr id="4" name="Picture 3">
            <a:extLst>
              <a:ext uri="{FF2B5EF4-FFF2-40B4-BE49-F238E27FC236}">
                <a16:creationId xmlns:a16="http://schemas.microsoft.com/office/drawing/2014/main" id="{F818AF23-D53A-4082-BBDD-82D40E033852}"/>
              </a:ext>
            </a:extLst>
          </p:cNvPr>
          <p:cNvPicPr>
            <a:picLocks/>
          </p:cNvPicPr>
          <p:nvPr/>
        </p:nvPicPr>
        <p:blipFill>
          <a:blip r:embed="rId2"/>
          <a:stretch>
            <a:fillRect/>
          </a:stretch>
        </p:blipFill>
        <p:spPr>
          <a:xfrm>
            <a:off x="5794744" y="1952978"/>
            <a:ext cx="5550589" cy="3894666"/>
          </a:xfrm>
          <a:prstGeom prst="rect">
            <a:avLst/>
          </a:prstGeom>
        </p:spPr>
      </p:pic>
      <p:pic>
        <p:nvPicPr>
          <p:cNvPr id="1026" name="Picture 2" descr="Image result for chocolate">
            <a:extLst>
              <a:ext uri="{FF2B5EF4-FFF2-40B4-BE49-F238E27FC236}">
                <a16:creationId xmlns:a16="http://schemas.microsoft.com/office/drawing/2014/main" id="{FE6971B2-5743-454D-9866-24E3FFEE16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6930" y="1952979"/>
            <a:ext cx="4625163" cy="24170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3683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974A251-4E20-49F4-9CCC-ABD701684DF2}"/>
              </a:ext>
            </a:extLst>
          </p:cNvPr>
          <p:cNvPicPr/>
          <p:nvPr/>
        </p:nvPicPr>
        <p:blipFill>
          <a:blip r:embed="rId2"/>
          <a:stretch>
            <a:fillRect/>
          </a:stretch>
        </p:blipFill>
        <p:spPr>
          <a:xfrm>
            <a:off x="3431714" y="680484"/>
            <a:ext cx="5744184" cy="6177516"/>
          </a:xfrm>
          <a:prstGeom prst="rect">
            <a:avLst/>
          </a:prstGeom>
        </p:spPr>
      </p:pic>
      <p:sp>
        <p:nvSpPr>
          <p:cNvPr id="4" name="Rectangle 3">
            <a:extLst>
              <a:ext uri="{FF2B5EF4-FFF2-40B4-BE49-F238E27FC236}">
                <a16:creationId xmlns:a16="http://schemas.microsoft.com/office/drawing/2014/main" id="{C95FD683-AA7D-4136-8DD6-7045305EA77C}"/>
              </a:ext>
            </a:extLst>
          </p:cNvPr>
          <p:cNvSpPr/>
          <p:nvPr/>
        </p:nvSpPr>
        <p:spPr>
          <a:xfrm>
            <a:off x="3873053" y="172929"/>
            <a:ext cx="4743606" cy="369332"/>
          </a:xfrm>
          <a:prstGeom prst="rect">
            <a:avLst/>
          </a:prstGeom>
        </p:spPr>
        <p:txBody>
          <a:bodyPr wrap="none">
            <a:spAutoFit/>
          </a:bodyPr>
          <a:lstStyle/>
          <a:p>
            <a:r>
              <a:rPr lang="en-US" dirty="0"/>
              <a:t>Production of Milk chocolate from cocoa mass</a:t>
            </a:r>
            <a:endParaRPr lang="en-IN" dirty="0"/>
          </a:p>
        </p:txBody>
      </p:sp>
    </p:spTree>
    <p:extLst>
      <p:ext uri="{BB962C8B-B14F-4D97-AF65-F5344CB8AC3E}">
        <p14:creationId xmlns:p14="http://schemas.microsoft.com/office/powerpoint/2010/main" val="4250916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3A454-60AE-4A17-9AD7-804D3C15EF91}"/>
              </a:ext>
            </a:extLst>
          </p:cNvPr>
          <p:cNvSpPr>
            <a:spLocks noGrp="1"/>
          </p:cNvSpPr>
          <p:nvPr>
            <p:ph type="title"/>
          </p:nvPr>
        </p:nvSpPr>
        <p:spPr>
          <a:xfrm>
            <a:off x="838200" y="365125"/>
            <a:ext cx="10515600" cy="921415"/>
          </a:xfrm>
        </p:spPr>
        <p:txBody>
          <a:bodyPr>
            <a:normAutofit/>
          </a:bodyPr>
          <a:lstStyle/>
          <a:p>
            <a:r>
              <a:rPr lang="en-IN" sz="2800" dirty="0" err="1"/>
              <a:t>Contd</a:t>
            </a:r>
            <a:r>
              <a:rPr lang="en-IN" sz="2800" dirty="0"/>
              <a:t>…</a:t>
            </a:r>
          </a:p>
        </p:txBody>
      </p:sp>
      <p:sp>
        <p:nvSpPr>
          <p:cNvPr id="3" name="Content Placeholder 2">
            <a:extLst>
              <a:ext uri="{FF2B5EF4-FFF2-40B4-BE49-F238E27FC236}">
                <a16:creationId xmlns:a16="http://schemas.microsoft.com/office/drawing/2014/main" id="{1E3A3DB6-316F-4492-9373-E6E54EFB732C}"/>
              </a:ext>
            </a:extLst>
          </p:cNvPr>
          <p:cNvSpPr>
            <a:spLocks noGrp="1"/>
          </p:cNvSpPr>
          <p:nvPr>
            <p:ph idx="1"/>
          </p:nvPr>
        </p:nvSpPr>
        <p:spPr/>
        <p:txBody>
          <a:bodyPr>
            <a:normAutofit fontScale="92500"/>
          </a:bodyPr>
          <a:lstStyle/>
          <a:p>
            <a:r>
              <a:rPr lang="en-IN" dirty="0"/>
              <a:t>Cooling and Tempering</a:t>
            </a:r>
          </a:p>
          <a:p>
            <a:pPr marL="0" indent="0">
              <a:buNone/>
            </a:pPr>
            <a:r>
              <a:rPr lang="en-US" dirty="0"/>
              <a:t>Objectives of cooling and tempering</a:t>
            </a:r>
          </a:p>
          <a:p>
            <a:pPr marL="0" indent="0" algn="just">
              <a:buNone/>
            </a:pPr>
            <a:r>
              <a:rPr lang="en-US" dirty="0"/>
              <a:t>To develop a sufficient number of seed crystals to encourage the total fat phase to crystallize in a more stable polymorphic form. This in turn, will produce a better overall contraction and a more stable </a:t>
            </a:r>
            <a:r>
              <a:rPr lang="en-US" dirty="0" err="1"/>
              <a:t>product.Temper</a:t>
            </a:r>
            <a:r>
              <a:rPr lang="en-US" dirty="0"/>
              <a:t> is the induced partial pre-</a:t>
            </a:r>
            <a:r>
              <a:rPr lang="en-US" dirty="0" err="1"/>
              <a:t>crystallizaiton</a:t>
            </a:r>
            <a:r>
              <a:rPr lang="en-US" dirty="0"/>
              <a:t> of cocoa butter. Tempering, in general, involves reducing the temperature of the chocolate to induce crystallization of both stable and unstable polymorphs. The temperature is subsequently raised to a point where the unstable polymorphs melt, leaving only polymorphically stable crystals which can then „seed‟ the crystallization of the bulk chocolate in a stable polymorphic form</a:t>
            </a:r>
            <a:endParaRPr lang="en-IN" dirty="0"/>
          </a:p>
        </p:txBody>
      </p:sp>
    </p:spTree>
    <p:extLst>
      <p:ext uri="{BB962C8B-B14F-4D97-AF65-F5344CB8AC3E}">
        <p14:creationId xmlns:p14="http://schemas.microsoft.com/office/powerpoint/2010/main" val="28204566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AA7BC-398F-429F-A892-22E9324DD6DE}"/>
              </a:ext>
            </a:extLst>
          </p:cNvPr>
          <p:cNvSpPr>
            <a:spLocks noGrp="1"/>
          </p:cNvSpPr>
          <p:nvPr>
            <p:ph type="title"/>
          </p:nvPr>
        </p:nvSpPr>
        <p:spPr>
          <a:xfrm>
            <a:off x="838200" y="365125"/>
            <a:ext cx="10515600" cy="846987"/>
          </a:xfrm>
        </p:spPr>
        <p:txBody>
          <a:bodyPr>
            <a:normAutofit/>
          </a:bodyPr>
          <a:lstStyle/>
          <a:p>
            <a:r>
              <a:rPr lang="en-IN" sz="2800" dirty="0" err="1"/>
              <a:t>Contd</a:t>
            </a:r>
            <a:r>
              <a:rPr lang="en-IN" sz="2800" dirty="0"/>
              <a:t>…</a:t>
            </a:r>
          </a:p>
        </p:txBody>
      </p:sp>
      <p:sp>
        <p:nvSpPr>
          <p:cNvPr id="3" name="Content Placeholder 2">
            <a:extLst>
              <a:ext uri="{FF2B5EF4-FFF2-40B4-BE49-F238E27FC236}">
                <a16:creationId xmlns:a16="http://schemas.microsoft.com/office/drawing/2014/main" id="{4343F4F7-D50D-491D-A4A7-CD17F7F61A45}"/>
              </a:ext>
            </a:extLst>
          </p:cNvPr>
          <p:cNvSpPr>
            <a:spLocks noGrp="1"/>
          </p:cNvSpPr>
          <p:nvPr>
            <p:ph idx="1"/>
          </p:nvPr>
        </p:nvSpPr>
        <p:spPr/>
        <p:txBody>
          <a:bodyPr/>
          <a:lstStyle/>
          <a:p>
            <a:r>
              <a:rPr lang="en-IN" dirty="0"/>
              <a:t>Polymorphism of cocoa fat</a:t>
            </a:r>
          </a:p>
          <a:p>
            <a:r>
              <a:rPr lang="en-US" dirty="0"/>
              <a:t>Tempering process The tempering steps include the following: 1. Complete melting 2. Cooling to the point of crystallization 3. Crystallization 4. Melting out of unstable crystals</a:t>
            </a:r>
          </a:p>
          <a:p>
            <a:r>
              <a:rPr lang="en-IN" dirty="0"/>
              <a:t>Moulding and Enrobing</a:t>
            </a:r>
          </a:p>
          <a:p>
            <a:pPr marL="0" indent="0">
              <a:buNone/>
            </a:pPr>
            <a:r>
              <a:rPr lang="en-IN" dirty="0"/>
              <a:t>Moulding</a:t>
            </a:r>
          </a:p>
          <a:p>
            <a:pPr marL="0" indent="0">
              <a:buNone/>
            </a:pPr>
            <a:r>
              <a:rPr lang="en-IN" dirty="0"/>
              <a:t>Enrobing</a:t>
            </a:r>
          </a:p>
          <a:p>
            <a:r>
              <a:rPr lang="en-IN" dirty="0"/>
              <a:t>Cooling</a:t>
            </a:r>
          </a:p>
          <a:p>
            <a:r>
              <a:rPr lang="en-IN" dirty="0"/>
              <a:t>Packaging</a:t>
            </a:r>
          </a:p>
        </p:txBody>
      </p:sp>
    </p:spTree>
    <p:extLst>
      <p:ext uri="{BB962C8B-B14F-4D97-AF65-F5344CB8AC3E}">
        <p14:creationId xmlns:p14="http://schemas.microsoft.com/office/powerpoint/2010/main" val="2311700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D803D-F904-4BC0-B84F-6BCA46D0F8C8}"/>
              </a:ext>
            </a:extLst>
          </p:cNvPr>
          <p:cNvSpPr>
            <a:spLocks noGrp="1"/>
          </p:cNvSpPr>
          <p:nvPr>
            <p:ph type="title"/>
          </p:nvPr>
        </p:nvSpPr>
        <p:spPr>
          <a:xfrm>
            <a:off x="838200" y="365126"/>
            <a:ext cx="10515600" cy="761926"/>
          </a:xfrm>
        </p:spPr>
        <p:txBody>
          <a:bodyPr>
            <a:normAutofit/>
          </a:bodyPr>
          <a:lstStyle/>
          <a:p>
            <a:r>
              <a:rPr lang="en-IN" sz="2800" dirty="0" err="1"/>
              <a:t>Contd</a:t>
            </a:r>
            <a:r>
              <a:rPr lang="en-IN" sz="2800" dirty="0"/>
              <a:t>…</a:t>
            </a:r>
          </a:p>
        </p:txBody>
      </p:sp>
      <p:sp>
        <p:nvSpPr>
          <p:cNvPr id="3" name="Content Placeholder 2">
            <a:extLst>
              <a:ext uri="{FF2B5EF4-FFF2-40B4-BE49-F238E27FC236}">
                <a16:creationId xmlns:a16="http://schemas.microsoft.com/office/drawing/2014/main" id="{7D574E5F-794E-44BB-9111-B9ACC768B146}"/>
              </a:ext>
            </a:extLst>
          </p:cNvPr>
          <p:cNvSpPr>
            <a:spLocks noGrp="1"/>
          </p:cNvSpPr>
          <p:nvPr>
            <p:ph idx="1"/>
          </p:nvPr>
        </p:nvSpPr>
        <p:spPr/>
        <p:txBody>
          <a:bodyPr/>
          <a:lstStyle/>
          <a:p>
            <a:r>
              <a:rPr lang="en-IN" dirty="0"/>
              <a:t>Storage and shelf life</a:t>
            </a:r>
          </a:p>
          <a:p>
            <a:r>
              <a:rPr lang="en-US" dirty="0"/>
              <a:t>Sugar and Fat Bloom in chocolates</a:t>
            </a:r>
          </a:p>
          <a:p>
            <a:r>
              <a:rPr lang="en-IN" dirty="0"/>
              <a:t>Sugar bloom:</a:t>
            </a:r>
            <a:r>
              <a:rPr lang="en-US" dirty="0"/>
              <a:t>Storage of chocolates in damp conditions</a:t>
            </a:r>
            <a:endParaRPr lang="en-IN" dirty="0"/>
          </a:p>
          <a:p>
            <a:pPr marL="0" indent="0">
              <a:buNone/>
            </a:pPr>
            <a:r>
              <a:rPr lang="en-US" dirty="0"/>
              <a:t>Method to minimize sugar </a:t>
            </a:r>
            <a:r>
              <a:rPr lang="en-US" dirty="0" err="1"/>
              <a:t>bloom:Maintain</a:t>
            </a:r>
            <a:r>
              <a:rPr lang="en-US" dirty="0"/>
              <a:t> an appropriate storage temperature (&lt; 20oC) for chocolate products. </a:t>
            </a:r>
          </a:p>
          <a:p>
            <a:r>
              <a:rPr lang="en-IN" dirty="0"/>
              <a:t>Fat bloom:</a:t>
            </a:r>
            <a:r>
              <a:rPr lang="en-US" dirty="0"/>
              <a:t>fat bloom in chocolate is the cocoa butter that has separated toward the surface.</a:t>
            </a:r>
            <a:endParaRPr lang="en-IN" dirty="0"/>
          </a:p>
          <a:p>
            <a:pPr marL="0" indent="0">
              <a:buNone/>
            </a:pPr>
            <a:r>
              <a:rPr lang="en-US" dirty="0"/>
              <a:t>Methods to minimize fat </a:t>
            </a:r>
            <a:r>
              <a:rPr lang="en-US" dirty="0" err="1"/>
              <a:t>bloom:Maintain</a:t>
            </a:r>
            <a:r>
              <a:rPr lang="en-US" dirty="0"/>
              <a:t> an appropriate storage temperature (&lt; 20oC) for chocolate products</a:t>
            </a:r>
            <a:endParaRPr lang="en-IN" dirty="0"/>
          </a:p>
        </p:txBody>
      </p:sp>
    </p:spTree>
    <p:extLst>
      <p:ext uri="{BB962C8B-B14F-4D97-AF65-F5344CB8AC3E}">
        <p14:creationId xmlns:p14="http://schemas.microsoft.com/office/powerpoint/2010/main" val="36099381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A7D1F-C4CE-4D29-9238-CD7F275FEB7A}"/>
              </a:ext>
            </a:extLst>
          </p:cNvPr>
          <p:cNvSpPr>
            <a:spLocks noGrp="1"/>
          </p:cNvSpPr>
          <p:nvPr>
            <p:ph type="title"/>
          </p:nvPr>
        </p:nvSpPr>
        <p:spPr/>
        <p:txBody>
          <a:bodyPr>
            <a:normAutofit/>
          </a:bodyPr>
          <a:lstStyle/>
          <a:p>
            <a:pPr algn="ctr"/>
            <a:r>
              <a:rPr lang="en-IN" sz="2800" dirty="0"/>
              <a:t>Uses of Chocolate</a:t>
            </a:r>
          </a:p>
        </p:txBody>
      </p:sp>
      <p:sp>
        <p:nvSpPr>
          <p:cNvPr id="3" name="Content Placeholder 2">
            <a:extLst>
              <a:ext uri="{FF2B5EF4-FFF2-40B4-BE49-F238E27FC236}">
                <a16:creationId xmlns:a16="http://schemas.microsoft.com/office/drawing/2014/main" id="{C276BDBB-FF26-41A7-9889-AA118E7CFAFE}"/>
              </a:ext>
            </a:extLst>
          </p:cNvPr>
          <p:cNvSpPr>
            <a:spLocks noGrp="1"/>
          </p:cNvSpPr>
          <p:nvPr>
            <p:ph idx="1"/>
          </p:nvPr>
        </p:nvSpPr>
        <p:spPr/>
        <p:txBody>
          <a:bodyPr/>
          <a:lstStyle/>
          <a:p>
            <a:r>
              <a:rPr lang="en-IN" dirty="0"/>
              <a:t>Chocolate can be consumed as such. </a:t>
            </a:r>
          </a:p>
          <a:p>
            <a:r>
              <a:rPr lang="en-IN" dirty="0"/>
              <a:t>Much used as an ingredient on or in other foodstuffs e.g. enrobing of biscuits. Chocolate drops go into biscuits. </a:t>
            </a:r>
          </a:p>
          <a:p>
            <a:r>
              <a:rPr lang="en-IN" dirty="0"/>
              <a:t>Chocolate used in between wafers. </a:t>
            </a:r>
          </a:p>
          <a:p>
            <a:r>
              <a:rPr lang="en-IN" dirty="0"/>
              <a:t>Chocolate is a popular flavour for desserts, ice cram, cakes, etc. In UK, milk chocolate with typical crumb caramel note is predominant</a:t>
            </a:r>
          </a:p>
        </p:txBody>
      </p:sp>
    </p:spTree>
    <p:extLst>
      <p:ext uri="{BB962C8B-B14F-4D97-AF65-F5344CB8AC3E}">
        <p14:creationId xmlns:p14="http://schemas.microsoft.com/office/powerpoint/2010/main" val="31698668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image thanks">
            <a:extLst>
              <a:ext uri="{FF2B5EF4-FFF2-40B4-BE49-F238E27FC236}">
                <a16:creationId xmlns:a16="http://schemas.microsoft.com/office/drawing/2014/main" id="{158D50F4-050C-4409-8B84-51E41E86AC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4614" y="1307805"/>
            <a:ext cx="7889358" cy="4433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3409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0DDAA-AE75-4AFD-8758-F235DFDC5EFF}"/>
              </a:ext>
            </a:extLst>
          </p:cNvPr>
          <p:cNvSpPr>
            <a:spLocks noGrp="1"/>
          </p:cNvSpPr>
          <p:nvPr>
            <p:ph type="title"/>
          </p:nvPr>
        </p:nvSpPr>
        <p:spPr/>
        <p:txBody>
          <a:bodyPr>
            <a:normAutofit/>
          </a:bodyPr>
          <a:lstStyle/>
          <a:p>
            <a:pPr algn="ctr"/>
            <a:r>
              <a:rPr lang="en-IN" sz="2800" dirty="0"/>
              <a:t>Introduction</a:t>
            </a:r>
          </a:p>
        </p:txBody>
      </p:sp>
      <p:sp>
        <p:nvSpPr>
          <p:cNvPr id="3" name="Content Placeholder 2">
            <a:extLst>
              <a:ext uri="{FF2B5EF4-FFF2-40B4-BE49-F238E27FC236}">
                <a16:creationId xmlns:a16="http://schemas.microsoft.com/office/drawing/2014/main" id="{6B6A6E56-0D79-4CF7-B000-38E3C541865B}"/>
              </a:ext>
            </a:extLst>
          </p:cNvPr>
          <p:cNvSpPr>
            <a:spLocks noGrp="1"/>
          </p:cNvSpPr>
          <p:nvPr>
            <p:ph idx="1"/>
          </p:nvPr>
        </p:nvSpPr>
        <p:spPr/>
        <p:txBody>
          <a:bodyPr>
            <a:normAutofit fontScale="55000" lnSpcReduction="20000"/>
          </a:bodyPr>
          <a:lstStyle/>
          <a:p>
            <a:pPr algn="just"/>
            <a:r>
              <a:rPr lang="en-US" dirty="0"/>
              <a:t>Chocolate is a preparation of roasted and ground cacao seeds that is made in the form of a liquid, paste, or in a block, which may also be used as a flavoring ingredient in other foods. The earliest signs of use are associated with Olmec sites suggesting consumption of chocolate beverages, dating from 19 centuries BCE. The majority of Mesoamerican people made chocolate beverages, including the Maya and Aztecs. The word chocolate is derived from the Spanish word chocolate, deriving in turn from the Classical Nahuatl word </a:t>
            </a:r>
            <a:r>
              <a:rPr lang="en-US" dirty="0" err="1"/>
              <a:t>xocolātl</a:t>
            </a:r>
            <a:r>
              <a:rPr lang="en-US" dirty="0"/>
              <a:t>.</a:t>
            </a:r>
          </a:p>
          <a:p>
            <a:pPr algn="just"/>
            <a:r>
              <a:rPr lang="en-US" dirty="0"/>
              <a:t>Chocolate means a homogeneous product obtained by an adequate process of manufacture from a mixture of one or more of the ingredients, namely, cocoa beans, cocoa nib, cocoa mass, cocoa press cake and cocoa dust (cocoa fines/powder), including fat reduced cocoa powder with or without addition of sugars, cocoa butter, milk solids including milk fat. The chocolates shall not contain any vegetable fat other than cocoa butter.</a:t>
            </a:r>
          </a:p>
          <a:p>
            <a:r>
              <a:rPr lang="en-IN" dirty="0"/>
              <a:t>Types of Chocolate</a:t>
            </a:r>
          </a:p>
          <a:p>
            <a:pPr marL="0" indent="0">
              <a:buNone/>
            </a:pPr>
            <a:r>
              <a:rPr lang="en-IN" dirty="0"/>
              <a:t>Plain chocolate</a:t>
            </a:r>
          </a:p>
          <a:p>
            <a:pPr marL="0" indent="0">
              <a:buNone/>
            </a:pPr>
            <a:r>
              <a:rPr lang="en-IN" dirty="0"/>
              <a:t>Milk chocolate</a:t>
            </a:r>
          </a:p>
          <a:p>
            <a:pPr marL="0" indent="0">
              <a:buNone/>
            </a:pPr>
            <a:r>
              <a:rPr lang="en-IN" dirty="0"/>
              <a:t>Milk covering chocolate</a:t>
            </a:r>
          </a:p>
          <a:p>
            <a:pPr marL="0" indent="0">
              <a:buNone/>
            </a:pPr>
            <a:r>
              <a:rPr lang="en-IN" dirty="0"/>
              <a:t>White chocolate</a:t>
            </a:r>
          </a:p>
          <a:p>
            <a:pPr marL="0" indent="0">
              <a:buNone/>
            </a:pPr>
            <a:r>
              <a:rPr lang="en-IN" dirty="0"/>
              <a:t>Filled chocolate</a:t>
            </a:r>
          </a:p>
          <a:p>
            <a:pPr marL="0" indent="0">
              <a:buNone/>
            </a:pPr>
            <a:r>
              <a:rPr lang="en-IN" dirty="0"/>
              <a:t>Composite chocolate</a:t>
            </a:r>
          </a:p>
        </p:txBody>
      </p:sp>
    </p:spTree>
    <p:extLst>
      <p:ext uri="{BB962C8B-B14F-4D97-AF65-F5344CB8AC3E}">
        <p14:creationId xmlns:p14="http://schemas.microsoft.com/office/powerpoint/2010/main" val="1485691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6C988-2FFA-4A53-8F43-0D4759E6FFEA}"/>
              </a:ext>
            </a:extLst>
          </p:cNvPr>
          <p:cNvSpPr>
            <a:spLocks noGrp="1"/>
          </p:cNvSpPr>
          <p:nvPr>
            <p:ph type="title"/>
          </p:nvPr>
        </p:nvSpPr>
        <p:spPr/>
        <p:txBody>
          <a:bodyPr>
            <a:normAutofit/>
          </a:bodyPr>
          <a:lstStyle/>
          <a:p>
            <a:pPr algn="ctr"/>
            <a:r>
              <a:rPr lang="en-IN" sz="2800" dirty="0"/>
              <a:t>FSSAI Requirements for Chocolate</a:t>
            </a:r>
          </a:p>
        </p:txBody>
      </p:sp>
      <p:sp>
        <p:nvSpPr>
          <p:cNvPr id="3" name="Content Placeholder 2">
            <a:extLst>
              <a:ext uri="{FF2B5EF4-FFF2-40B4-BE49-F238E27FC236}">
                <a16:creationId xmlns:a16="http://schemas.microsoft.com/office/drawing/2014/main" id="{76191AAF-45C9-48DC-B92C-B281C2E9E040}"/>
              </a:ext>
            </a:extLst>
          </p:cNvPr>
          <p:cNvSpPr>
            <a:spLocks noGrp="1"/>
          </p:cNvSpPr>
          <p:nvPr>
            <p:ph idx="1"/>
          </p:nvPr>
        </p:nvSpPr>
        <p:spPr/>
        <p:txBody>
          <a:bodyPr>
            <a:normAutofit fontScale="62500" lnSpcReduction="20000"/>
          </a:bodyPr>
          <a:lstStyle/>
          <a:p>
            <a:pPr algn="just"/>
            <a:r>
              <a:rPr lang="en-US" dirty="0"/>
              <a:t>Milk chocolates is obtained from one or more of cocoa nib, cocoa mass, cocoa press cake, cocoa powder including low-fat cocoa powder, with sugar and milk solids, including milk fat and cocoa butter. </a:t>
            </a:r>
          </a:p>
          <a:p>
            <a:pPr algn="just"/>
            <a:r>
              <a:rPr lang="en-US" dirty="0"/>
              <a:t>Milk Covering Chocolate is as defined above, but suitable for covering purposes.</a:t>
            </a:r>
          </a:p>
          <a:p>
            <a:pPr algn="just"/>
            <a:r>
              <a:rPr lang="en-US" dirty="0"/>
              <a:t> Plain Chocolate is obtained from one or more of cocoa nib, cocoa mass, cocoa press cake, cocoa powder including low fat cocoa powder, with sugar and cocoa butter. </a:t>
            </a:r>
          </a:p>
          <a:p>
            <a:pPr algn="just"/>
            <a:r>
              <a:rPr lang="en-US" dirty="0"/>
              <a:t>Plain Covering Chocolate is same as that of plain chocolate but suitable for covering purposes.</a:t>
            </a:r>
          </a:p>
          <a:p>
            <a:pPr algn="just"/>
            <a:r>
              <a:rPr lang="en-US" dirty="0"/>
              <a:t> Blended Chocolate means the blend of milk and plain chocolates in varying proportions. </a:t>
            </a:r>
          </a:p>
          <a:p>
            <a:pPr algn="just"/>
            <a:r>
              <a:rPr lang="en-US" dirty="0"/>
              <a:t>White chocolate is obtained from cocoa butter, milk solids, including milk fat and sugar. </a:t>
            </a:r>
          </a:p>
          <a:p>
            <a:pPr algn="just"/>
            <a:r>
              <a:rPr lang="en-US" dirty="0"/>
              <a:t>Filled Chocolates means a product having an external coating of chocolate with a </a:t>
            </a:r>
            <a:r>
              <a:rPr lang="en-US" dirty="0" err="1"/>
              <a:t>centre</a:t>
            </a:r>
            <a:r>
              <a:rPr lang="en-US" dirty="0"/>
              <a:t> clearly distinct through its composition from the external coating, but does not include flour confectionery pastry and biscuit products. </a:t>
            </a:r>
          </a:p>
          <a:p>
            <a:pPr algn="just"/>
            <a:r>
              <a:rPr lang="en-US" dirty="0"/>
              <a:t>Composite Chocolate means a product containing at least 60.0 % of chocolate by weight and edible wholesome substances such as fruits, nuts.</a:t>
            </a:r>
            <a:endParaRPr lang="en-IN" dirty="0"/>
          </a:p>
          <a:p>
            <a:pPr algn="just"/>
            <a:r>
              <a:rPr lang="en-IN" dirty="0"/>
              <a:t>Packing:</a:t>
            </a:r>
            <a:r>
              <a:rPr lang="en-US" dirty="0"/>
              <a:t>Bulk chocolates shall be packed in clean, sound and </a:t>
            </a:r>
            <a:r>
              <a:rPr lang="en-US" dirty="0" err="1"/>
              <a:t>odour</a:t>
            </a:r>
            <a:r>
              <a:rPr lang="en-US" dirty="0"/>
              <a:t>-free containers made of tin-plate, plastic, greaseproof paper, </a:t>
            </a:r>
            <a:r>
              <a:rPr lang="en-US" dirty="0" err="1"/>
              <a:t>aluminium</a:t>
            </a:r>
            <a:r>
              <a:rPr lang="en-US" dirty="0"/>
              <a:t> foil, cellulose film or other suitable flexible packaging materials.</a:t>
            </a:r>
            <a:endParaRPr lang="en-IN" dirty="0"/>
          </a:p>
        </p:txBody>
      </p:sp>
    </p:spTree>
    <p:extLst>
      <p:ext uri="{BB962C8B-B14F-4D97-AF65-F5344CB8AC3E}">
        <p14:creationId xmlns:p14="http://schemas.microsoft.com/office/powerpoint/2010/main" val="3803816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726D-DC6B-4B14-95BE-34FFED9E1F38}"/>
              </a:ext>
            </a:extLst>
          </p:cNvPr>
          <p:cNvSpPr>
            <a:spLocks noGrp="1"/>
          </p:cNvSpPr>
          <p:nvPr>
            <p:ph type="title"/>
          </p:nvPr>
        </p:nvSpPr>
        <p:spPr/>
        <p:txBody>
          <a:bodyPr>
            <a:normAutofit/>
          </a:bodyPr>
          <a:lstStyle/>
          <a:p>
            <a:pPr algn="ctr"/>
            <a:r>
              <a:rPr lang="en-US" sz="2800" dirty="0"/>
              <a:t>Other Versions of Chocolate Products</a:t>
            </a:r>
            <a:endParaRPr lang="en-IN" sz="2800" dirty="0"/>
          </a:p>
        </p:txBody>
      </p:sp>
      <p:sp>
        <p:nvSpPr>
          <p:cNvPr id="3" name="Content Placeholder 2">
            <a:extLst>
              <a:ext uri="{FF2B5EF4-FFF2-40B4-BE49-F238E27FC236}">
                <a16:creationId xmlns:a16="http://schemas.microsoft.com/office/drawing/2014/main" id="{4B00FCE2-E050-4D9B-8357-EEE7369300EA}"/>
              </a:ext>
            </a:extLst>
          </p:cNvPr>
          <p:cNvSpPr>
            <a:spLocks noGrp="1"/>
          </p:cNvSpPr>
          <p:nvPr>
            <p:ph idx="1"/>
          </p:nvPr>
        </p:nvSpPr>
        <p:spPr/>
        <p:txBody>
          <a:bodyPr/>
          <a:lstStyle/>
          <a:p>
            <a:r>
              <a:rPr lang="en-IN" dirty="0"/>
              <a:t>Unsweetened chocolate</a:t>
            </a:r>
          </a:p>
          <a:p>
            <a:r>
              <a:rPr lang="en-IN" dirty="0"/>
              <a:t>Dark chocolate</a:t>
            </a:r>
          </a:p>
          <a:p>
            <a:r>
              <a:rPr lang="en-IN" dirty="0"/>
              <a:t>Milk chocolate</a:t>
            </a:r>
          </a:p>
          <a:p>
            <a:r>
              <a:rPr lang="en-IN" dirty="0"/>
              <a:t>Baking chocolate</a:t>
            </a:r>
          </a:p>
          <a:p>
            <a:r>
              <a:rPr lang="en-IN" dirty="0"/>
              <a:t>Couverture</a:t>
            </a:r>
          </a:p>
          <a:p>
            <a:endParaRPr lang="en-IN" dirty="0"/>
          </a:p>
        </p:txBody>
      </p:sp>
    </p:spTree>
    <p:extLst>
      <p:ext uri="{BB962C8B-B14F-4D97-AF65-F5344CB8AC3E}">
        <p14:creationId xmlns:p14="http://schemas.microsoft.com/office/powerpoint/2010/main" val="4116746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5F75F-10C0-4709-8242-C1C6FF6EBF12}"/>
              </a:ext>
            </a:extLst>
          </p:cNvPr>
          <p:cNvSpPr>
            <a:spLocks noGrp="1"/>
          </p:cNvSpPr>
          <p:nvPr>
            <p:ph type="title"/>
          </p:nvPr>
        </p:nvSpPr>
        <p:spPr>
          <a:xfrm>
            <a:off x="838200" y="365126"/>
            <a:ext cx="10515600" cy="825722"/>
          </a:xfrm>
        </p:spPr>
        <p:txBody>
          <a:bodyPr>
            <a:normAutofit/>
          </a:bodyPr>
          <a:lstStyle/>
          <a:p>
            <a:pPr algn="ctr"/>
            <a:r>
              <a:rPr lang="en-IN" sz="2800" dirty="0"/>
              <a:t>Legislation of Cocoa Products</a:t>
            </a:r>
          </a:p>
        </p:txBody>
      </p:sp>
      <p:graphicFrame>
        <p:nvGraphicFramePr>
          <p:cNvPr id="4" name="Content Placeholder 3">
            <a:extLst>
              <a:ext uri="{FF2B5EF4-FFF2-40B4-BE49-F238E27FC236}">
                <a16:creationId xmlns:a16="http://schemas.microsoft.com/office/drawing/2014/main" id="{1FC993D9-60F4-41C9-BF22-D3CE8189BBA4}"/>
              </a:ext>
            </a:extLst>
          </p:cNvPr>
          <p:cNvGraphicFramePr>
            <a:graphicFrameLocks noGrp="1"/>
          </p:cNvGraphicFramePr>
          <p:nvPr>
            <p:ph idx="1"/>
            <p:extLst>
              <p:ext uri="{D42A27DB-BD31-4B8C-83A1-F6EECF244321}">
                <p14:modId xmlns:p14="http://schemas.microsoft.com/office/powerpoint/2010/main" val="3597824392"/>
              </p:ext>
            </p:extLst>
          </p:nvPr>
        </p:nvGraphicFramePr>
        <p:xfrm>
          <a:off x="1120775" y="2709598"/>
          <a:ext cx="10233025" cy="3010720"/>
        </p:xfrm>
        <a:graphic>
          <a:graphicData uri="http://schemas.openxmlformats.org/drawingml/2006/table">
            <a:tbl>
              <a:tblPr firstRow="1" bandRow="1">
                <a:tableStyleId>{5C22544A-7EE6-4342-B048-85BDC9FD1C3A}</a:tableStyleId>
              </a:tblPr>
              <a:tblGrid>
                <a:gridCol w="2046605">
                  <a:extLst>
                    <a:ext uri="{9D8B030D-6E8A-4147-A177-3AD203B41FA5}">
                      <a16:colId xmlns:a16="http://schemas.microsoft.com/office/drawing/2014/main" val="3503747733"/>
                    </a:ext>
                  </a:extLst>
                </a:gridCol>
                <a:gridCol w="2046605">
                  <a:extLst>
                    <a:ext uri="{9D8B030D-6E8A-4147-A177-3AD203B41FA5}">
                      <a16:colId xmlns:a16="http://schemas.microsoft.com/office/drawing/2014/main" val="4099209755"/>
                    </a:ext>
                  </a:extLst>
                </a:gridCol>
                <a:gridCol w="2046605">
                  <a:extLst>
                    <a:ext uri="{9D8B030D-6E8A-4147-A177-3AD203B41FA5}">
                      <a16:colId xmlns:a16="http://schemas.microsoft.com/office/drawing/2014/main" val="1470658620"/>
                    </a:ext>
                  </a:extLst>
                </a:gridCol>
                <a:gridCol w="2046605">
                  <a:extLst>
                    <a:ext uri="{9D8B030D-6E8A-4147-A177-3AD203B41FA5}">
                      <a16:colId xmlns:a16="http://schemas.microsoft.com/office/drawing/2014/main" val="1849457857"/>
                    </a:ext>
                  </a:extLst>
                </a:gridCol>
                <a:gridCol w="2046605">
                  <a:extLst>
                    <a:ext uri="{9D8B030D-6E8A-4147-A177-3AD203B41FA5}">
                      <a16:colId xmlns:a16="http://schemas.microsoft.com/office/drawing/2014/main" val="2004296032"/>
                    </a:ext>
                  </a:extLst>
                </a:gridCol>
              </a:tblGrid>
              <a:tr h="602144">
                <a:tc>
                  <a:txBody>
                    <a:bodyPr/>
                    <a:lstStyle/>
                    <a:p>
                      <a:r>
                        <a:rPr lang="en-IN" dirty="0"/>
                        <a:t>Types of chocolate</a:t>
                      </a:r>
                    </a:p>
                  </a:txBody>
                  <a:tcPr/>
                </a:tc>
                <a:tc>
                  <a:txBody>
                    <a:bodyPr/>
                    <a:lstStyle/>
                    <a:p>
                      <a:r>
                        <a:rPr lang="en-IN" dirty="0"/>
                        <a:t>Cocoa mass,%</a:t>
                      </a:r>
                    </a:p>
                  </a:txBody>
                  <a:tcPr/>
                </a:tc>
                <a:tc>
                  <a:txBody>
                    <a:bodyPr/>
                    <a:lstStyle/>
                    <a:p>
                      <a:r>
                        <a:rPr lang="en-IN" dirty="0"/>
                        <a:t>Cocoa butter,%</a:t>
                      </a:r>
                    </a:p>
                  </a:txBody>
                  <a:tcPr/>
                </a:tc>
                <a:tc>
                  <a:txBody>
                    <a:bodyPr/>
                    <a:lstStyle/>
                    <a:p>
                      <a:r>
                        <a:rPr lang="en-IN" dirty="0"/>
                        <a:t>Milk powder,%</a:t>
                      </a:r>
                    </a:p>
                  </a:txBody>
                  <a:tcPr/>
                </a:tc>
                <a:tc>
                  <a:txBody>
                    <a:bodyPr/>
                    <a:lstStyle/>
                    <a:p>
                      <a:r>
                        <a:rPr lang="en-IN" dirty="0"/>
                        <a:t>Sugar, %</a:t>
                      </a:r>
                    </a:p>
                  </a:txBody>
                  <a:tcPr/>
                </a:tc>
                <a:extLst>
                  <a:ext uri="{0D108BD9-81ED-4DB2-BD59-A6C34878D82A}">
                    <a16:rowId xmlns:a16="http://schemas.microsoft.com/office/drawing/2014/main" val="2472373434"/>
                  </a:ext>
                </a:extLst>
              </a:tr>
              <a:tr h="602144">
                <a:tc>
                  <a:txBody>
                    <a:bodyPr/>
                    <a:lstStyle/>
                    <a:p>
                      <a:r>
                        <a:rPr lang="en-IN" dirty="0"/>
                        <a:t>Dark chocolate</a:t>
                      </a:r>
                    </a:p>
                  </a:txBody>
                  <a:tcPr/>
                </a:tc>
                <a:tc>
                  <a:txBody>
                    <a:bodyPr/>
                    <a:lstStyle/>
                    <a:p>
                      <a:r>
                        <a:rPr lang="en-IN" dirty="0"/>
                        <a:t>40</a:t>
                      </a:r>
                    </a:p>
                  </a:txBody>
                  <a:tcPr/>
                </a:tc>
                <a:tc>
                  <a:txBody>
                    <a:bodyPr/>
                    <a:lstStyle/>
                    <a:p>
                      <a:r>
                        <a:rPr lang="en-IN" dirty="0"/>
                        <a:t>10</a:t>
                      </a:r>
                    </a:p>
                  </a:txBody>
                  <a:tcPr/>
                </a:tc>
                <a:tc>
                  <a:txBody>
                    <a:bodyPr/>
                    <a:lstStyle/>
                    <a:p>
                      <a:r>
                        <a:rPr lang="en-IN" dirty="0"/>
                        <a:t>-</a:t>
                      </a:r>
                    </a:p>
                  </a:txBody>
                  <a:tcPr/>
                </a:tc>
                <a:tc>
                  <a:txBody>
                    <a:bodyPr/>
                    <a:lstStyle/>
                    <a:p>
                      <a:r>
                        <a:rPr lang="en-IN" dirty="0"/>
                        <a:t>50</a:t>
                      </a:r>
                    </a:p>
                  </a:txBody>
                  <a:tcPr/>
                </a:tc>
                <a:extLst>
                  <a:ext uri="{0D108BD9-81ED-4DB2-BD59-A6C34878D82A}">
                    <a16:rowId xmlns:a16="http://schemas.microsoft.com/office/drawing/2014/main" val="2631370530"/>
                  </a:ext>
                </a:extLst>
              </a:tr>
              <a:tr h="602144">
                <a:tc>
                  <a:txBody>
                    <a:bodyPr/>
                    <a:lstStyle/>
                    <a:p>
                      <a:r>
                        <a:rPr lang="en-IN" dirty="0"/>
                        <a:t>Milk chocolate</a:t>
                      </a:r>
                    </a:p>
                  </a:txBody>
                  <a:tcPr/>
                </a:tc>
                <a:tc>
                  <a:txBody>
                    <a:bodyPr/>
                    <a:lstStyle/>
                    <a:p>
                      <a:r>
                        <a:rPr lang="en-IN" dirty="0"/>
                        <a:t>10</a:t>
                      </a:r>
                    </a:p>
                  </a:txBody>
                  <a:tcPr/>
                </a:tc>
                <a:tc>
                  <a:txBody>
                    <a:bodyPr/>
                    <a:lstStyle/>
                    <a:p>
                      <a:r>
                        <a:rPr lang="en-IN" dirty="0"/>
                        <a:t>20</a:t>
                      </a:r>
                    </a:p>
                  </a:txBody>
                  <a:tcPr/>
                </a:tc>
                <a:tc>
                  <a:txBody>
                    <a:bodyPr/>
                    <a:lstStyle/>
                    <a:p>
                      <a:r>
                        <a:rPr lang="en-IN" dirty="0"/>
                        <a:t>15</a:t>
                      </a:r>
                    </a:p>
                  </a:txBody>
                  <a:tcPr/>
                </a:tc>
                <a:tc>
                  <a:txBody>
                    <a:bodyPr/>
                    <a:lstStyle/>
                    <a:p>
                      <a:r>
                        <a:rPr lang="en-IN" dirty="0"/>
                        <a:t>55</a:t>
                      </a:r>
                    </a:p>
                  </a:txBody>
                  <a:tcPr/>
                </a:tc>
                <a:extLst>
                  <a:ext uri="{0D108BD9-81ED-4DB2-BD59-A6C34878D82A}">
                    <a16:rowId xmlns:a16="http://schemas.microsoft.com/office/drawing/2014/main" val="3954522627"/>
                  </a:ext>
                </a:extLst>
              </a:tr>
              <a:tr h="602144">
                <a:tc>
                  <a:txBody>
                    <a:bodyPr/>
                    <a:lstStyle/>
                    <a:p>
                      <a:r>
                        <a:rPr lang="en-IN" dirty="0"/>
                        <a:t>Enrobing chocolate</a:t>
                      </a:r>
                    </a:p>
                  </a:txBody>
                  <a:tcPr/>
                </a:tc>
                <a:tc>
                  <a:txBody>
                    <a:bodyPr/>
                    <a:lstStyle/>
                    <a:p>
                      <a:r>
                        <a:rPr lang="en-IN" dirty="0"/>
                        <a:t>40</a:t>
                      </a:r>
                    </a:p>
                  </a:txBody>
                  <a:tcPr/>
                </a:tc>
                <a:tc>
                  <a:txBody>
                    <a:bodyPr/>
                    <a:lstStyle/>
                    <a:p>
                      <a:r>
                        <a:rPr lang="en-IN" dirty="0"/>
                        <a:t>15</a:t>
                      </a:r>
                    </a:p>
                  </a:txBody>
                  <a:tcPr/>
                </a:tc>
                <a:tc>
                  <a:txBody>
                    <a:bodyPr/>
                    <a:lstStyle/>
                    <a:p>
                      <a:r>
                        <a:rPr lang="en-IN" dirty="0"/>
                        <a:t>-</a:t>
                      </a:r>
                    </a:p>
                  </a:txBody>
                  <a:tcPr/>
                </a:tc>
                <a:tc>
                  <a:txBody>
                    <a:bodyPr/>
                    <a:lstStyle/>
                    <a:p>
                      <a:r>
                        <a:rPr lang="en-IN" dirty="0"/>
                        <a:t>45</a:t>
                      </a:r>
                    </a:p>
                  </a:txBody>
                  <a:tcPr/>
                </a:tc>
                <a:extLst>
                  <a:ext uri="{0D108BD9-81ED-4DB2-BD59-A6C34878D82A}">
                    <a16:rowId xmlns:a16="http://schemas.microsoft.com/office/drawing/2014/main" val="3837473568"/>
                  </a:ext>
                </a:extLst>
              </a:tr>
              <a:tr h="602144">
                <a:tc>
                  <a:txBody>
                    <a:bodyPr/>
                    <a:lstStyle/>
                    <a:p>
                      <a:r>
                        <a:rPr lang="en-IN" dirty="0"/>
                        <a:t>White </a:t>
                      </a:r>
                      <a:r>
                        <a:rPr lang="en-IN" dirty="0" err="1"/>
                        <a:t>chocolat</a:t>
                      </a:r>
                      <a:endParaRPr lang="en-IN" dirty="0"/>
                    </a:p>
                  </a:txBody>
                  <a:tcPr/>
                </a:tc>
                <a:tc>
                  <a:txBody>
                    <a:bodyPr/>
                    <a:lstStyle/>
                    <a:p>
                      <a:r>
                        <a:rPr lang="en-IN" dirty="0"/>
                        <a:t>-</a:t>
                      </a:r>
                    </a:p>
                  </a:txBody>
                  <a:tcPr/>
                </a:tc>
                <a:tc>
                  <a:txBody>
                    <a:bodyPr/>
                    <a:lstStyle/>
                    <a:p>
                      <a:r>
                        <a:rPr lang="en-IN" dirty="0"/>
                        <a:t>25</a:t>
                      </a:r>
                    </a:p>
                  </a:txBody>
                  <a:tcPr/>
                </a:tc>
                <a:tc>
                  <a:txBody>
                    <a:bodyPr/>
                    <a:lstStyle/>
                    <a:p>
                      <a:r>
                        <a:rPr lang="en-IN" dirty="0"/>
                        <a:t>25</a:t>
                      </a:r>
                    </a:p>
                  </a:txBody>
                  <a:tcPr/>
                </a:tc>
                <a:tc>
                  <a:txBody>
                    <a:bodyPr/>
                    <a:lstStyle/>
                    <a:p>
                      <a:r>
                        <a:rPr lang="en-IN" dirty="0"/>
                        <a:t>50</a:t>
                      </a:r>
                    </a:p>
                  </a:txBody>
                  <a:tcPr/>
                </a:tc>
                <a:extLst>
                  <a:ext uri="{0D108BD9-81ED-4DB2-BD59-A6C34878D82A}">
                    <a16:rowId xmlns:a16="http://schemas.microsoft.com/office/drawing/2014/main" val="422023340"/>
                  </a:ext>
                </a:extLst>
              </a:tr>
            </a:tbl>
          </a:graphicData>
        </a:graphic>
      </p:graphicFrame>
      <p:sp>
        <p:nvSpPr>
          <p:cNvPr id="5" name="Rectangle 4">
            <a:extLst>
              <a:ext uri="{FF2B5EF4-FFF2-40B4-BE49-F238E27FC236}">
                <a16:creationId xmlns:a16="http://schemas.microsoft.com/office/drawing/2014/main" id="{150822C3-B112-406E-93D3-F6A580760CE5}"/>
              </a:ext>
            </a:extLst>
          </p:cNvPr>
          <p:cNvSpPr/>
          <p:nvPr/>
        </p:nvSpPr>
        <p:spPr>
          <a:xfrm>
            <a:off x="1329070" y="1488558"/>
            <a:ext cx="9824483" cy="1200329"/>
          </a:xfrm>
          <a:prstGeom prst="rect">
            <a:avLst/>
          </a:prstGeom>
        </p:spPr>
        <p:txBody>
          <a:bodyPr wrap="square">
            <a:spAutoFit/>
          </a:bodyPr>
          <a:lstStyle/>
          <a:p>
            <a:r>
              <a:rPr lang="en-US" dirty="0"/>
              <a:t>Most EEC and USA, the name „chocolate‟ may only be used if no other fat is present but cocoa butter. Cocoa butter equivalent fats, up to 5.0% of the total chocolate content may be used in UK, Ireland, Denmark and Sweden.</a:t>
            </a:r>
          </a:p>
          <a:p>
            <a:pPr algn="ctr"/>
            <a:r>
              <a:rPr lang="en-US" b="1" dirty="0"/>
              <a:t>Formulation for Some Types of Chocolate</a:t>
            </a:r>
            <a:endParaRPr lang="en-IN" b="1" dirty="0"/>
          </a:p>
        </p:txBody>
      </p:sp>
    </p:spTree>
    <p:extLst>
      <p:ext uri="{BB962C8B-B14F-4D97-AF65-F5344CB8AC3E}">
        <p14:creationId xmlns:p14="http://schemas.microsoft.com/office/powerpoint/2010/main" val="1092313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DFFEE-720A-4E4A-ACD2-9499C216C6E6}"/>
              </a:ext>
            </a:extLst>
          </p:cNvPr>
          <p:cNvSpPr>
            <a:spLocks noGrp="1"/>
          </p:cNvSpPr>
          <p:nvPr>
            <p:ph type="title"/>
          </p:nvPr>
        </p:nvSpPr>
        <p:spPr/>
        <p:txBody>
          <a:bodyPr>
            <a:normAutofit/>
          </a:bodyPr>
          <a:lstStyle/>
          <a:p>
            <a:pPr algn="ctr"/>
            <a:r>
              <a:rPr lang="en-IN" sz="2800" dirty="0"/>
              <a:t>Ingredients in Chocolate</a:t>
            </a:r>
          </a:p>
        </p:txBody>
      </p:sp>
      <p:sp>
        <p:nvSpPr>
          <p:cNvPr id="3" name="Content Placeholder 2">
            <a:extLst>
              <a:ext uri="{FF2B5EF4-FFF2-40B4-BE49-F238E27FC236}">
                <a16:creationId xmlns:a16="http://schemas.microsoft.com/office/drawing/2014/main" id="{71D6DF33-AF5A-4285-81F7-679DB20295E5}"/>
              </a:ext>
            </a:extLst>
          </p:cNvPr>
          <p:cNvSpPr>
            <a:spLocks noGrp="1"/>
          </p:cNvSpPr>
          <p:nvPr>
            <p:ph idx="1"/>
          </p:nvPr>
        </p:nvSpPr>
        <p:spPr/>
        <p:txBody>
          <a:bodyPr/>
          <a:lstStyle/>
          <a:p>
            <a:r>
              <a:rPr lang="en-IN" dirty="0"/>
              <a:t>Milk solids</a:t>
            </a:r>
          </a:p>
          <a:p>
            <a:r>
              <a:rPr lang="en-IN" dirty="0"/>
              <a:t>Milk crumb</a:t>
            </a:r>
          </a:p>
          <a:p>
            <a:r>
              <a:rPr lang="en-IN" dirty="0"/>
              <a:t>Butter Oil</a:t>
            </a:r>
          </a:p>
          <a:p>
            <a:r>
              <a:rPr lang="en-IN" dirty="0"/>
              <a:t>Cocoa butter </a:t>
            </a:r>
          </a:p>
          <a:p>
            <a:r>
              <a:rPr lang="en-IN" dirty="0"/>
              <a:t>Sugar</a:t>
            </a:r>
          </a:p>
          <a:p>
            <a:pPr marL="0" indent="0">
              <a:buNone/>
            </a:pPr>
            <a:r>
              <a:rPr lang="en-IN" dirty="0"/>
              <a:t>Purpose of using sugar</a:t>
            </a:r>
          </a:p>
          <a:p>
            <a:pPr marL="0" indent="0" algn="just">
              <a:buNone/>
            </a:pPr>
            <a:r>
              <a:rPr lang="en-US" dirty="0"/>
              <a:t>(a) Stabilization of product (b) Reduced bacterial growth and possibility of lipolytic rancidity (c) Uniform </a:t>
            </a:r>
            <a:r>
              <a:rPr lang="en-US" dirty="0" err="1"/>
              <a:t>flavour</a:t>
            </a:r>
            <a:r>
              <a:rPr lang="en-US" dirty="0"/>
              <a:t> to product (d) Balances some of the bitter taste of cocoa</a:t>
            </a:r>
            <a:endParaRPr lang="en-IN" dirty="0"/>
          </a:p>
        </p:txBody>
      </p:sp>
    </p:spTree>
    <p:extLst>
      <p:ext uri="{BB962C8B-B14F-4D97-AF65-F5344CB8AC3E}">
        <p14:creationId xmlns:p14="http://schemas.microsoft.com/office/powerpoint/2010/main" val="4024113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97A60-5CF3-479C-A79D-3FC65053A09A}"/>
              </a:ext>
            </a:extLst>
          </p:cNvPr>
          <p:cNvSpPr>
            <a:spLocks noGrp="1"/>
          </p:cNvSpPr>
          <p:nvPr>
            <p:ph type="title"/>
          </p:nvPr>
        </p:nvSpPr>
        <p:spPr>
          <a:xfrm>
            <a:off x="838200" y="365126"/>
            <a:ext cx="10515600" cy="953312"/>
          </a:xfrm>
        </p:spPr>
        <p:txBody>
          <a:bodyPr>
            <a:normAutofit/>
          </a:bodyPr>
          <a:lstStyle/>
          <a:p>
            <a:r>
              <a:rPr lang="en-IN" sz="2800" dirty="0" err="1"/>
              <a:t>Contd</a:t>
            </a:r>
            <a:r>
              <a:rPr lang="en-IN" sz="2800" dirty="0"/>
              <a:t>…</a:t>
            </a:r>
          </a:p>
        </p:txBody>
      </p:sp>
      <p:sp>
        <p:nvSpPr>
          <p:cNvPr id="3" name="Content Placeholder 2">
            <a:extLst>
              <a:ext uri="{FF2B5EF4-FFF2-40B4-BE49-F238E27FC236}">
                <a16:creationId xmlns:a16="http://schemas.microsoft.com/office/drawing/2014/main" id="{8CD88869-55BC-47B9-9524-9F49D44A1A1F}"/>
              </a:ext>
            </a:extLst>
          </p:cNvPr>
          <p:cNvSpPr>
            <a:spLocks noGrp="1"/>
          </p:cNvSpPr>
          <p:nvPr>
            <p:ph idx="1"/>
          </p:nvPr>
        </p:nvSpPr>
        <p:spPr/>
        <p:txBody>
          <a:bodyPr/>
          <a:lstStyle/>
          <a:p>
            <a:r>
              <a:rPr lang="en-IN" dirty="0"/>
              <a:t>Emulsifiers</a:t>
            </a:r>
          </a:p>
          <a:p>
            <a:pPr marL="0" indent="0">
              <a:buNone/>
            </a:pPr>
            <a:r>
              <a:rPr lang="en-IN" dirty="0"/>
              <a:t>Lecithin</a:t>
            </a:r>
          </a:p>
          <a:p>
            <a:pPr marL="0" indent="0">
              <a:buNone/>
            </a:pPr>
            <a:r>
              <a:rPr lang="en-US" dirty="0"/>
              <a:t>Advantages (a) Prevents fat bloom. (b) Lowers viscosity of chocolate mass by reducing its surface tension. (c) Fixes the </a:t>
            </a:r>
            <a:r>
              <a:rPr lang="en-US" dirty="0" err="1"/>
              <a:t>flavour</a:t>
            </a:r>
            <a:r>
              <a:rPr lang="en-US" dirty="0"/>
              <a:t> and essential oils into product. (d) Exerts an antioxidant effect.</a:t>
            </a:r>
          </a:p>
          <a:p>
            <a:pPr marL="0" indent="0">
              <a:buNone/>
            </a:pPr>
            <a:r>
              <a:rPr lang="en-IN" dirty="0" err="1"/>
              <a:t>Sorbitan</a:t>
            </a:r>
            <a:r>
              <a:rPr lang="en-IN" dirty="0"/>
              <a:t> mono-stearate</a:t>
            </a:r>
          </a:p>
          <a:p>
            <a:pPr marL="0" indent="0">
              <a:buNone/>
            </a:pPr>
            <a:r>
              <a:rPr lang="en-US" dirty="0"/>
              <a:t>Advantages (a) Prevents fat bloom. (b) Forms a layer on starch, sugar and </a:t>
            </a:r>
            <a:r>
              <a:rPr lang="en-US" dirty="0" err="1"/>
              <a:t>fibre</a:t>
            </a:r>
            <a:r>
              <a:rPr lang="en-US" dirty="0"/>
              <a:t>.</a:t>
            </a:r>
          </a:p>
          <a:p>
            <a:pPr marL="0" indent="0">
              <a:buNone/>
            </a:pPr>
            <a:r>
              <a:rPr lang="en-IN" dirty="0"/>
              <a:t>Flavourings</a:t>
            </a:r>
          </a:p>
        </p:txBody>
      </p:sp>
    </p:spTree>
    <p:extLst>
      <p:ext uri="{BB962C8B-B14F-4D97-AF65-F5344CB8AC3E}">
        <p14:creationId xmlns:p14="http://schemas.microsoft.com/office/powerpoint/2010/main" val="3650511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A3931-CB09-4E1A-84E9-28E3C3B1D569}"/>
              </a:ext>
            </a:extLst>
          </p:cNvPr>
          <p:cNvSpPr>
            <a:spLocks noGrp="1"/>
          </p:cNvSpPr>
          <p:nvPr>
            <p:ph type="title"/>
          </p:nvPr>
        </p:nvSpPr>
        <p:spPr/>
        <p:txBody>
          <a:bodyPr>
            <a:normAutofit/>
          </a:bodyPr>
          <a:lstStyle/>
          <a:p>
            <a:pPr algn="ctr"/>
            <a:r>
              <a:rPr lang="en-IN" sz="2800" dirty="0"/>
              <a:t>Production of Chocolate</a:t>
            </a:r>
          </a:p>
        </p:txBody>
      </p:sp>
      <p:sp>
        <p:nvSpPr>
          <p:cNvPr id="3" name="Content Placeholder 2">
            <a:extLst>
              <a:ext uri="{FF2B5EF4-FFF2-40B4-BE49-F238E27FC236}">
                <a16:creationId xmlns:a16="http://schemas.microsoft.com/office/drawing/2014/main" id="{2F1E032F-8E3A-4258-BC64-6CEAB40A91D5}"/>
              </a:ext>
            </a:extLst>
          </p:cNvPr>
          <p:cNvSpPr>
            <a:spLocks noGrp="1"/>
          </p:cNvSpPr>
          <p:nvPr>
            <p:ph idx="1"/>
          </p:nvPr>
        </p:nvSpPr>
        <p:spPr/>
        <p:txBody>
          <a:bodyPr>
            <a:normAutofit fontScale="77500" lnSpcReduction="20000"/>
          </a:bodyPr>
          <a:lstStyle/>
          <a:p>
            <a:pPr algn="just"/>
            <a:r>
              <a:rPr lang="en-IN" dirty="0"/>
              <a:t>Mixing of ingredients</a:t>
            </a:r>
          </a:p>
          <a:p>
            <a:pPr algn="just"/>
            <a:r>
              <a:rPr lang="en-IN" dirty="0"/>
              <a:t>Refining</a:t>
            </a:r>
          </a:p>
          <a:p>
            <a:pPr algn="just"/>
            <a:r>
              <a:rPr lang="en-IN" dirty="0" err="1"/>
              <a:t>Conching</a:t>
            </a:r>
            <a:endParaRPr lang="en-IN" dirty="0"/>
          </a:p>
          <a:p>
            <a:pPr marL="0" indent="0" algn="just">
              <a:buNone/>
            </a:pPr>
            <a:r>
              <a:rPr lang="en-US" dirty="0"/>
              <a:t>Objectives: The objective of </a:t>
            </a:r>
            <a:r>
              <a:rPr lang="en-US" dirty="0" err="1"/>
              <a:t>conching</a:t>
            </a:r>
            <a:r>
              <a:rPr lang="en-US" dirty="0"/>
              <a:t> are as follows: </a:t>
            </a:r>
          </a:p>
          <a:p>
            <a:pPr marL="514350" indent="-514350" algn="just">
              <a:buAutoNum type="alphaLcParenBoth"/>
            </a:pPr>
            <a:r>
              <a:rPr lang="en-US" dirty="0"/>
              <a:t>Conversion of powdery, crumbly refined product into a flowable suspension of sugar, cocoa and milk powder particles in a liquid phase of cocoa butter. </a:t>
            </a:r>
          </a:p>
          <a:p>
            <a:pPr marL="0" indent="0" algn="just">
              <a:buNone/>
            </a:pPr>
            <a:r>
              <a:rPr lang="en-US" dirty="0"/>
              <a:t>(b) Allows the chocolate mass to be further mixed. </a:t>
            </a:r>
          </a:p>
          <a:p>
            <a:pPr marL="0" indent="0" algn="just">
              <a:buNone/>
            </a:pPr>
            <a:r>
              <a:rPr lang="en-US" dirty="0"/>
              <a:t>(c) Removes the undesirable </a:t>
            </a:r>
            <a:r>
              <a:rPr lang="en-US" dirty="0" err="1"/>
              <a:t>flavour</a:t>
            </a:r>
            <a:r>
              <a:rPr lang="en-US" dirty="0"/>
              <a:t> while developing the pleasant ones; bitterness is reduced, perhaps allowing other </a:t>
            </a:r>
            <a:r>
              <a:rPr lang="en-US" dirty="0" err="1"/>
              <a:t>flavour</a:t>
            </a:r>
            <a:r>
              <a:rPr lang="en-US" dirty="0"/>
              <a:t> notes to be more pronounced.</a:t>
            </a:r>
          </a:p>
          <a:p>
            <a:pPr marL="0" indent="0" algn="just">
              <a:buNone/>
            </a:pPr>
            <a:r>
              <a:rPr lang="en-US" dirty="0"/>
              <a:t> (d) Develops a mellow chocolate with a smooth mouthfeel.</a:t>
            </a:r>
          </a:p>
          <a:p>
            <a:pPr marL="0" indent="0" algn="just">
              <a:buNone/>
            </a:pPr>
            <a:r>
              <a:rPr lang="en-US" dirty="0"/>
              <a:t> (e) Develops the flow properties as well as </a:t>
            </a:r>
            <a:r>
              <a:rPr lang="en-US" dirty="0" err="1"/>
              <a:t>flavour</a:t>
            </a:r>
            <a:r>
              <a:rPr lang="en-US" dirty="0"/>
              <a:t> by coating the new surface with fat.</a:t>
            </a:r>
            <a:endParaRPr lang="en-IN" dirty="0"/>
          </a:p>
        </p:txBody>
      </p:sp>
    </p:spTree>
    <p:extLst>
      <p:ext uri="{BB962C8B-B14F-4D97-AF65-F5344CB8AC3E}">
        <p14:creationId xmlns:p14="http://schemas.microsoft.com/office/powerpoint/2010/main" val="3346977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3A9A1-86E8-43F6-9264-A76D9D3007E2}"/>
              </a:ext>
            </a:extLst>
          </p:cNvPr>
          <p:cNvSpPr>
            <a:spLocks noGrp="1"/>
          </p:cNvSpPr>
          <p:nvPr>
            <p:ph type="title"/>
          </p:nvPr>
        </p:nvSpPr>
        <p:spPr/>
        <p:txBody>
          <a:bodyPr>
            <a:normAutofit/>
          </a:bodyPr>
          <a:lstStyle/>
          <a:p>
            <a:r>
              <a:rPr lang="en-IN" sz="2800" dirty="0"/>
              <a:t>Contd..</a:t>
            </a:r>
          </a:p>
        </p:txBody>
      </p:sp>
      <p:sp>
        <p:nvSpPr>
          <p:cNvPr id="3" name="Content Placeholder 2">
            <a:extLst>
              <a:ext uri="{FF2B5EF4-FFF2-40B4-BE49-F238E27FC236}">
                <a16:creationId xmlns:a16="http://schemas.microsoft.com/office/drawing/2014/main" id="{0EB896C5-F553-4A5C-8C25-E0D2020E7300}"/>
              </a:ext>
            </a:extLst>
          </p:cNvPr>
          <p:cNvSpPr>
            <a:spLocks noGrp="1"/>
          </p:cNvSpPr>
          <p:nvPr>
            <p:ph idx="1"/>
          </p:nvPr>
        </p:nvSpPr>
        <p:spPr/>
        <p:txBody>
          <a:bodyPr>
            <a:normAutofit fontScale="55000" lnSpcReduction="20000"/>
          </a:bodyPr>
          <a:lstStyle/>
          <a:p>
            <a:r>
              <a:rPr lang="en-US" dirty="0"/>
              <a:t>Type of Conches Batch Conches –</a:t>
            </a:r>
          </a:p>
          <a:p>
            <a:pPr marL="0" indent="0">
              <a:buNone/>
            </a:pPr>
            <a:r>
              <a:rPr lang="en-US" dirty="0"/>
              <a:t> (</a:t>
            </a:r>
            <a:r>
              <a:rPr lang="en-US" dirty="0" err="1"/>
              <a:t>i</a:t>
            </a:r>
            <a:r>
              <a:rPr lang="en-US" dirty="0"/>
              <a:t>) Longitudinal conches, </a:t>
            </a:r>
          </a:p>
          <a:p>
            <a:pPr marL="0" indent="0">
              <a:buNone/>
            </a:pPr>
            <a:r>
              <a:rPr lang="en-US" dirty="0"/>
              <a:t>(ii) Rotary (round) conches. </a:t>
            </a:r>
          </a:p>
          <a:p>
            <a:r>
              <a:rPr lang="en-US" dirty="0"/>
              <a:t>Continuous Conches.</a:t>
            </a:r>
          </a:p>
          <a:p>
            <a:r>
              <a:rPr lang="en-IN" dirty="0"/>
              <a:t>Phases in </a:t>
            </a:r>
            <a:r>
              <a:rPr lang="en-IN" dirty="0" err="1"/>
              <a:t>conching</a:t>
            </a:r>
            <a:r>
              <a:rPr lang="en-IN" dirty="0"/>
              <a:t> process</a:t>
            </a:r>
          </a:p>
          <a:p>
            <a:pPr marL="0" indent="0">
              <a:buNone/>
            </a:pPr>
            <a:r>
              <a:rPr lang="en-IN" dirty="0"/>
              <a:t>Dry phase</a:t>
            </a:r>
          </a:p>
          <a:p>
            <a:pPr marL="0" indent="0">
              <a:buNone/>
            </a:pPr>
            <a:r>
              <a:rPr lang="en-IN" dirty="0"/>
              <a:t>Pasty phase</a:t>
            </a:r>
          </a:p>
          <a:p>
            <a:pPr marL="0" indent="0">
              <a:buNone/>
            </a:pPr>
            <a:r>
              <a:rPr lang="en-IN" dirty="0"/>
              <a:t>Liquid phase</a:t>
            </a:r>
          </a:p>
          <a:p>
            <a:pPr algn="just"/>
            <a:r>
              <a:rPr lang="en-IN" dirty="0"/>
              <a:t>Effect of </a:t>
            </a:r>
            <a:r>
              <a:rPr lang="en-IN" dirty="0" err="1"/>
              <a:t>conching</a:t>
            </a:r>
            <a:r>
              <a:rPr lang="en-IN" dirty="0"/>
              <a:t>:</a:t>
            </a:r>
            <a:r>
              <a:rPr lang="en-US" dirty="0"/>
              <a:t>In the </a:t>
            </a:r>
            <a:r>
              <a:rPr lang="en-US" dirty="0" err="1"/>
              <a:t>Conche</a:t>
            </a:r>
            <a:r>
              <a:rPr lang="en-US" dirty="0"/>
              <a:t>, the water content of chocolate masse is lowered from ~ 1.6% to 0.6-0.8%. As the moisture is removed, it takes with it many unwanted </a:t>
            </a:r>
            <a:r>
              <a:rPr lang="en-US" dirty="0" err="1"/>
              <a:t>flavourcomponents</a:t>
            </a:r>
            <a:r>
              <a:rPr lang="en-US" dirty="0"/>
              <a:t>. In this way approximately 30% of short chain volatile fatty acids (viz., acetic acid) and up to 50% of low-boiling aldehydes are volatilized. Such removal of volatilized acid component is necessary to give the finished chocolate a full „rounded‟ </a:t>
            </a:r>
            <a:r>
              <a:rPr lang="en-US" dirty="0" err="1"/>
              <a:t>flavour</a:t>
            </a:r>
            <a:r>
              <a:rPr lang="en-US" dirty="0"/>
              <a:t>. </a:t>
            </a:r>
            <a:endParaRPr lang="en-IN" dirty="0"/>
          </a:p>
          <a:p>
            <a:r>
              <a:rPr lang="en-IN" dirty="0"/>
              <a:t>Variables affecting </a:t>
            </a:r>
            <a:r>
              <a:rPr lang="en-IN" dirty="0" err="1"/>
              <a:t>conching</a:t>
            </a:r>
            <a:endParaRPr lang="en-IN" dirty="0"/>
          </a:p>
          <a:p>
            <a:pPr marL="0" indent="0">
              <a:buNone/>
            </a:pPr>
            <a:r>
              <a:rPr lang="en-IN" dirty="0"/>
              <a:t>Temperature</a:t>
            </a:r>
          </a:p>
          <a:p>
            <a:pPr marL="0" indent="0">
              <a:buNone/>
            </a:pPr>
            <a:r>
              <a:rPr lang="en-IN" dirty="0"/>
              <a:t>Time of </a:t>
            </a:r>
            <a:r>
              <a:rPr lang="en-IN" dirty="0" err="1"/>
              <a:t>conching</a:t>
            </a:r>
            <a:endParaRPr lang="en-IN" dirty="0"/>
          </a:p>
          <a:p>
            <a:pPr marL="0" indent="0">
              <a:buNone/>
            </a:pPr>
            <a:r>
              <a:rPr lang="en-IN" dirty="0"/>
              <a:t>Size of particles</a:t>
            </a:r>
          </a:p>
        </p:txBody>
      </p:sp>
    </p:spTree>
    <p:extLst>
      <p:ext uri="{BB962C8B-B14F-4D97-AF65-F5344CB8AC3E}">
        <p14:creationId xmlns:p14="http://schemas.microsoft.com/office/powerpoint/2010/main" val="1027077359"/>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E3B30"/>
      </a:dk2>
      <a:lt2>
        <a:srgbClr val="FFDB82"/>
      </a:lt2>
      <a:accent1>
        <a:srgbClr val="F0A22E"/>
      </a:accent1>
      <a:accent2>
        <a:srgbClr val="E4D9B2"/>
      </a:accent2>
      <a:accent3>
        <a:srgbClr val="AA986C"/>
      </a:accent3>
      <a:accent4>
        <a:srgbClr val="8FB977"/>
      </a:accent4>
      <a:accent5>
        <a:srgbClr val="778F9F"/>
      </a:accent5>
      <a:accent6>
        <a:srgbClr val="8A6087"/>
      </a:accent6>
      <a:hlink>
        <a:srgbClr val="AD1F1F"/>
      </a:hlink>
      <a:folHlink>
        <a:srgbClr val="FFC42F"/>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C473073F-34A4-486A-BBA1-2A70AE921EB6}"/>
    </a:ext>
  </a:extLst>
</a:theme>
</file>

<file path=docProps/app.xml><?xml version="1.0" encoding="utf-8"?>
<Properties xmlns="http://schemas.openxmlformats.org/officeDocument/2006/extended-properties" xmlns:vt="http://schemas.openxmlformats.org/officeDocument/2006/docPropsVTypes">
  <Template>Depth</Template>
  <TotalTime>78</TotalTime>
  <Words>1249</Words>
  <Application>Microsoft Office PowerPoint</Application>
  <PresentationFormat>Widescreen</PresentationFormat>
  <Paragraphs>120</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Corbel</vt:lpstr>
      <vt:lpstr>Depth</vt:lpstr>
      <vt:lpstr>Department : Dairy Technology Course Title : Food Technology I Course No. : DTT -322 Course Teacher:  Bipin Kumar Singh </vt:lpstr>
      <vt:lpstr>Introduction</vt:lpstr>
      <vt:lpstr>FSSAI Requirements for Chocolate</vt:lpstr>
      <vt:lpstr>Other Versions of Chocolate Products</vt:lpstr>
      <vt:lpstr>Legislation of Cocoa Products</vt:lpstr>
      <vt:lpstr>Ingredients in Chocolate</vt:lpstr>
      <vt:lpstr>Contd…</vt:lpstr>
      <vt:lpstr>Production of Chocolate</vt:lpstr>
      <vt:lpstr>Contd..</vt:lpstr>
      <vt:lpstr>PowerPoint Presentation</vt:lpstr>
      <vt:lpstr>Contd…</vt:lpstr>
      <vt:lpstr>Contd…</vt:lpstr>
      <vt:lpstr>Contd…</vt:lpstr>
      <vt:lpstr>Uses of Chocolate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DR.VK SINGH</dc:creator>
  <cp:lastModifiedBy>DR.VK SINGH</cp:lastModifiedBy>
  <cp:revision>76</cp:revision>
  <dcterms:created xsi:type="dcterms:W3CDTF">2020-05-27T06:34:00Z</dcterms:created>
  <dcterms:modified xsi:type="dcterms:W3CDTF">2020-06-02T15:42:19Z</dcterms:modified>
</cp:coreProperties>
</file>