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60" r:id="rId5"/>
    <p:sldId id="262" r:id="rId6"/>
    <p:sldId id="265" r:id="rId7"/>
    <p:sldId id="261" r:id="rId8"/>
    <p:sldId id="263" r:id="rId9"/>
    <p:sldId id="264" r:id="rId10"/>
    <p:sldId id="267" r:id="rId11"/>
    <p:sldId id="266" r:id="rId12"/>
    <p:sldId id="25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90" d="100"/>
          <a:sy n="90" d="100"/>
        </p:scale>
        <p:origin x="-76" y="-53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7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5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8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6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7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4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3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23B6-713A-4AB1-BCE3-493BBDFAB4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B16F9-D494-46DE-AA55-9F841FF0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800" b="1" dirty="0" err="1" smtClean="0">
                <a:solidFill>
                  <a:srgbClr val="FF0000"/>
                </a:solidFill>
              </a:rPr>
              <a:t>Cephalosporins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Rashmi </a:t>
            </a:r>
            <a:r>
              <a:rPr lang="en-IN" dirty="0" err="1" smtClean="0"/>
              <a:t>Rekha</a:t>
            </a:r>
            <a:r>
              <a:rPr lang="en-IN" dirty="0" smtClean="0"/>
              <a:t> Kumari</a:t>
            </a:r>
          </a:p>
          <a:p>
            <a:r>
              <a:rPr lang="en-IN" dirty="0" err="1" smtClean="0"/>
              <a:t>Asstt</a:t>
            </a:r>
            <a:r>
              <a:rPr lang="en-IN" dirty="0" smtClean="0"/>
              <a:t>. </a:t>
            </a:r>
            <a:r>
              <a:rPr lang="en-IN" dirty="0" err="1" smtClean="0"/>
              <a:t>Prof.</a:t>
            </a:r>
            <a:r>
              <a:rPr lang="en-IN" dirty="0" smtClean="0"/>
              <a:t> cum Jr. Scientist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</a:t>
            </a:r>
            <a:r>
              <a:rPr lang="en-IN" dirty="0" err="1" smtClean="0"/>
              <a:t>Vety</a:t>
            </a:r>
            <a:r>
              <a:rPr lang="en-IN" dirty="0" smtClean="0"/>
              <a:t>. Pharmacology and Toxicology</a:t>
            </a:r>
          </a:p>
          <a:p>
            <a:r>
              <a:rPr lang="en-IN" dirty="0" smtClean="0"/>
              <a:t>B.V.C, </a:t>
            </a:r>
            <a:r>
              <a:rPr lang="en-IN" dirty="0" err="1" smtClean="0"/>
              <a:t>BASU,Patna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7806" y="3784346"/>
            <a:ext cx="904227" cy="955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883" y="3784346"/>
            <a:ext cx="1291274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9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Third Generation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Have more activity against gram negative bacteria than earlier generation of </a:t>
            </a:r>
            <a:r>
              <a:rPr lang="en-IN" dirty="0" err="1" smtClean="0"/>
              <a:t>cephalosporins</a:t>
            </a:r>
            <a:endParaRPr lang="en-IN" dirty="0" smtClean="0"/>
          </a:p>
          <a:p>
            <a:r>
              <a:rPr lang="en-IN" dirty="0" smtClean="0"/>
              <a:t>All are highly </a:t>
            </a:r>
            <a:r>
              <a:rPr lang="en-IN" dirty="0" err="1" smtClean="0"/>
              <a:t>resisant</a:t>
            </a:r>
            <a:r>
              <a:rPr lang="en-IN" dirty="0" smtClean="0"/>
              <a:t> to </a:t>
            </a:r>
            <a:r>
              <a:rPr lang="en-IN" dirty="0" err="1" smtClean="0"/>
              <a:t>betalactamase</a:t>
            </a:r>
            <a:r>
              <a:rPr lang="en-IN" dirty="0" smtClean="0"/>
              <a:t> from gram negative bacteria.</a:t>
            </a:r>
          </a:p>
          <a:p>
            <a:r>
              <a:rPr lang="en-IN" dirty="0" smtClean="0"/>
              <a:t>Only Ceftazidime and </a:t>
            </a:r>
            <a:r>
              <a:rPr lang="en-IN" dirty="0" err="1" smtClean="0"/>
              <a:t>Cefoperazone</a:t>
            </a:r>
            <a:r>
              <a:rPr lang="en-IN" dirty="0" smtClean="0"/>
              <a:t> have good activity against </a:t>
            </a:r>
            <a:r>
              <a:rPr lang="en-IN" i="1" dirty="0" smtClean="0">
                <a:solidFill>
                  <a:srgbClr val="FF0000"/>
                </a:solidFill>
              </a:rPr>
              <a:t>Pseudomonas aeruginosa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Less active against </a:t>
            </a:r>
            <a:r>
              <a:rPr lang="en-IN" i="1" dirty="0" err="1" smtClean="0">
                <a:solidFill>
                  <a:srgbClr val="FF0000"/>
                </a:solidFill>
              </a:rPr>
              <a:t>gran+ve</a:t>
            </a:r>
            <a:r>
              <a:rPr lang="en-IN" i="1" dirty="0" smtClean="0">
                <a:solidFill>
                  <a:srgbClr val="FF0000"/>
                </a:solidFill>
              </a:rPr>
              <a:t> cocci.</a:t>
            </a:r>
          </a:p>
          <a:p>
            <a:r>
              <a:rPr lang="en-IN" i="1" dirty="0" err="1" smtClean="0">
                <a:solidFill>
                  <a:srgbClr val="FF0000"/>
                </a:solidFill>
              </a:rPr>
              <a:t>Ceftiofur</a:t>
            </a:r>
            <a:r>
              <a:rPr lang="en-IN" i="1" dirty="0" smtClean="0">
                <a:solidFill>
                  <a:srgbClr val="FF0000"/>
                </a:solidFill>
              </a:rPr>
              <a:t> has been used extensively in veterinary medicine especially in cattle and is also registered for use in horse and dog.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A new addition to the </a:t>
            </a:r>
            <a:r>
              <a:rPr lang="en-IN" i="1" dirty="0" err="1" smtClean="0">
                <a:solidFill>
                  <a:srgbClr val="FF0000"/>
                </a:solidFill>
              </a:rPr>
              <a:t>Vety</a:t>
            </a:r>
            <a:r>
              <a:rPr lang="en-IN" i="1" dirty="0" smtClean="0">
                <a:solidFill>
                  <a:srgbClr val="FF0000"/>
                </a:solidFill>
              </a:rPr>
              <a:t>. Drug is </a:t>
            </a:r>
            <a:r>
              <a:rPr lang="en-IN" i="1" dirty="0" err="1" smtClean="0">
                <a:solidFill>
                  <a:srgbClr val="FF0000"/>
                </a:solidFill>
              </a:rPr>
              <a:t>cefovecin</a:t>
            </a:r>
            <a:r>
              <a:rPr lang="en-IN" i="1" dirty="0" smtClean="0">
                <a:solidFill>
                  <a:srgbClr val="FF0000"/>
                </a:solidFill>
              </a:rPr>
              <a:t> which is an injectable formulation that has an extremely long life compared to other </a:t>
            </a:r>
            <a:r>
              <a:rPr lang="en-IN" i="1" dirty="0" err="1" smtClean="0">
                <a:solidFill>
                  <a:srgbClr val="FF0000"/>
                </a:solidFill>
              </a:rPr>
              <a:t>cephalosporins</a:t>
            </a:r>
            <a:r>
              <a:rPr lang="en-IN" i="1" dirty="0" smtClean="0">
                <a:solidFill>
                  <a:srgbClr val="FF0000"/>
                </a:solidFill>
              </a:rPr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701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Fourth Generation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Example: </a:t>
            </a:r>
            <a:r>
              <a:rPr lang="en-IN" dirty="0" err="1" smtClean="0">
                <a:solidFill>
                  <a:srgbClr val="0070C0"/>
                </a:solidFill>
              </a:rPr>
              <a:t>Cefepime</a:t>
            </a:r>
            <a:r>
              <a:rPr lang="en-IN" dirty="0" smtClean="0">
                <a:solidFill>
                  <a:srgbClr val="0070C0"/>
                </a:solidFill>
              </a:rPr>
              <a:t> and </a:t>
            </a:r>
            <a:r>
              <a:rPr lang="en-IN" dirty="0" err="1" smtClean="0">
                <a:solidFill>
                  <a:srgbClr val="0070C0"/>
                </a:solidFill>
              </a:rPr>
              <a:t>Cefpirome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IN" dirty="0" smtClean="0"/>
              <a:t>More potent  than third generation </a:t>
            </a:r>
            <a:r>
              <a:rPr lang="en-IN" dirty="0" err="1" smtClean="0"/>
              <a:t>cephalosporins</a:t>
            </a:r>
            <a:endParaRPr lang="en-IN" dirty="0" smtClean="0"/>
          </a:p>
          <a:p>
            <a:r>
              <a:rPr lang="en-IN" dirty="0" smtClean="0"/>
              <a:t>Have  spectrum of activity similar to third generation but more potent than it, active against gram +</a:t>
            </a:r>
            <a:r>
              <a:rPr lang="en-IN" dirty="0" err="1" smtClean="0"/>
              <a:t>ve</a:t>
            </a:r>
            <a:r>
              <a:rPr lang="en-IN" dirty="0" smtClean="0"/>
              <a:t> cocci, gram –</a:t>
            </a:r>
            <a:r>
              <a:rPr lang="en-IN" dirty="0" err="1" smtClean="0"/>
              <a:t>ve</a:t>
            </a:r>
            <a:r>
              <a:rPr lang="en-IN" dirty="0" smtClean="0"/>
              <a:t> bacilli and </a:t>
            </a:r>
            <a:r>
              <a:rPr lang="en-IN" i="1" dirty="0" smtClean="0">
                <a:solidFill>
                  <a:srgbClr val="FF0000"/>
                </a:solidFill>
              </a:rPr>
              <a:t>Pseudomonas aeruginosa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Active against beta lactamase producing strains of bacteria resistant to other beta lactam antibiotics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Indicated for serious, hospital acquired infection including septicaemia, lower respiratory tract infection.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3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ephalosporins : Dr Rahul Kunkulol's Power point Presenta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9" y="365125"/>
            <a:ext cx="11589489" cy="551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5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>
                <a:solidFill>
                  <a:srgbClr val="FF0000"/>
                </a:solidFill>
              </a:rPr>
              <a:t>Thank You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0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solidFill>
                  <a:srgbClr val="0070C0"/>
                </a:solidFill>
              </a:rPr>
              <a:t>In 1945, </a:t>
            </a:r>
            <a:r>
              <a:rPr lang="en-IN" b="1" i="1" u="sng" dirty="0" err="1" smtClean="0">
                <a:solidFill>
                  <a:srgbClr val="0070C0"/>
                </a:solidFill>
              </a:rPr>
              <a:t>Cephalosporium</a:t>
            </a:r>
            <a:r>
              <a:rPr lang="en-IN" b="1" i="1" u="sng" dirty="0" smtClean="0">
                <a:solidFill>
                  <a:srgbClr val="0070C0"/>
                </a:solidFill>
              </a:rPr>
              <a:t> </a:t>
            </a:r>
            <a:r>
              <a:rPr lang="en-IN" b="1" i="1" u="sng" dirty="0" err="1" smtClean="0">
                <a:solidFill>
                  <a:srgbClr val="0070C0"/>
                </a:solidFill>
              </a:rPr>
              <a:t>acremonium</a:t>
            </a:r>
            <a:r>
              <a:rPr lang="en-IN" b="1" i="1" u="sng" dirty="0" smtClean="0">
                <a:solidFill>
                  <a:srgbClr val="0070C0"/>
                </a:solidFill>
              </a:rPr>
              <a:t> </a:t>
            </a:r>
            <a:r>
              <a:rPr lang="en-IN" b="1" dirty="0" smtClean="0">
                <a:solidFill>
                  <a:srgbClr val="0070C0"/>
                </a:solidFill>
              </a:rPr>
              <a:t>was isolated from raw sewage from the sea in </a:t>
            </a:r>
            <a:r>
              <a:rPr lang="en-IN" b="1" dirty="0" err="1" smtClean="0">
                <a:solidFill>
                  <a:srgbClr val="0070C0"/>
                </a:solidFill>
              </a:rPr>
              <a:t>sardinia</a:t>
            </a:r>
            <a:r>
              <a:rPr lang="en-IN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en-IN" b="1" dirty="0" smtClean="0">
              <a:solidFill>
                <a:srgbClr val="0070C0"/>
              </a:solidFill>
            </a:endParaRPr>
          </a:p>
          <a:p>
            <a:pPr algn="just"/>
            <a:r>
              <a:rPr lang="en-IN" b="1" dirty="0" smtClean="0">
                <a:solidFill>
                  <a:srgbClr val="0070C0"/>
                </a:solidFill>
              </a:rPr>
              <a:t>The first cephalosporin, cephalosporin C was derived from this fungus</a:t>
            </a:r>
            <a:r>
              <a:rPr lang="en-IN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en-IN" b="1" dirty="0" smtClean="0">
              <a:solidFill>
                <a:srgbClr val="0070C0"/>
              </a:solidFill>
            </a:endParaRPr>
          </a:p>
          <a:p>
            <a:pPr algn="just"/>
            <a:r>
              <a:rPr lang="en-IN" b="1" dirty="0" smtClean="0">
                <a:solidFill>
                  <a:srgbClr val="0070C0"/>
                </a:solidFill>
              </a:rPr>
              <a:t>All other </a:t>
            </a:r>
            <a:r>
              <a:rPr lang="en-IN" b="1" dirty="0" err="1" smtClean="0">
                <a:solidFill>
                  <a:srgbClr val="0070C0"/>
                </a:solidFill>
              </a:rPr>
              <a:t>cephalosporins</a:t>
            </a:r>
            <a:r>
              <a:rPr lang="en-IN" b="1" dirty="0" smtClean="0">
                <a:solidFill>
                  <a:srgbClr val="0070C0"/>
                </a:solidFill>
              </a:rPr>
              <a:t> are semisynthetic antibiotics derived from cephalosporin C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0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Cephalosporin molecule contain a </a:t>
            </a:r>
            <a:r>
              <a:rPr lang="en-IN" b="1" dirty="0">
                <a:solidFill>
                  <a:srgbClr val="FF0000"/>
                </a:solidFill>
              </a:rPr>
              <a:t>7- </a:t>
            </a:r>
            <a:r>
              <a:rPr lang="en-IN" b="1" dirty="0" smtClean="0">
                <a:solidFill>
                  <a:srgbClr val="FF0000"/>
                </a:solidFill>
              </a:rPr>
              <a:t>amino </a:t>
            </a:r>
            <a:r>
              <a:rPr lang="en-IN" b="1" dirty="0" err="1" smtClean="0">
                <a:solidFill>
                  <a:srgbClr val="FF0000"/>
                </a:solidFill>
              </a:rPr>
              <a:t>cephalosporanic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acid </a:t>
            </a:r>
            <a:r>
              <a:rPr lang="en-IN" dirty="0"/>
              <a:t>consisting </a:t>
            </a:r>
            <a:r>
              <a:rPr lang="en-IN" dirty="0" smtClean="0"/>
              <a:t>of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b="1" dirty="0">
                <a:solidFill>
                  <a:srgbClr val="FF0000"/>
                </a:solidFill>
              </a:rPr>
              <a:t>beta-lactam </a:t>
            </a:r>
            <a:r>
              <a:rPr lang="en-IN" b="1" dirty="0" smtClean="0">
                <a:solidFill>
                  <a:srgbClr val="FF0000"/>
                </a:solidFill>
              </a:rPr>
              <a:t>ring </a:t>
            </a:r>
            <a:r>
              <a:rPr lang="en-IN" b="1" dirty="0">
                <a:solidFill>
                  <a:srgbClr val="FF0000"/>
                </a:solidFill>
              </a:rPr>
              <a:t>like </a:t>
            </a:r>
            <a:r>
              <a:rPr lang="en-IN" b="1" dirty="0" err="1">
                <a:solidFill>
                  <a:srgbClr val="FF0000"/>
                </a:solidFill>
              </a:rPr>
              <a:t>penicillins</a:t>
            </a:r>
            <a:r>
              <a:rPr lang="en-IN" dirty="0"/>
              <a:t> </a:t>
            </a:r>
            <a:r>
              <a:rPr lang="en-IN" dirty="0" smtClean="0"/>
              <a:t>and</a:t>
            </a:r>
          </a:p>
          <a:p>
            <a:pPr algn="just"/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b="1" dirty="0" err="1">
                <a:solidFill>
                  <a:srgbClr val="FF0000"/>
                </a:solidFill>
              </a:rPr>
              <a:t>dihydrothiazine</a:t>
            </a: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unlike </a:t>
            </a:r>
            <a:r>
              <a:rPr lang="en-IN" b="1" dirty="0" err="1" smtClean="0">
                <a:solidFill>
                  <a:srgbClr val="FF0000"/>
                </a:solidFill>
              </a:rPr>
              <a:t>penicillins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ore structure of penicillins and cephalosporins | Download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80" y="1280160"/>
            <a:ext cx="5730240" cy="382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11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Chemistry of </a:t>
            </a:r>
            <a:r>
              <a:rPr lang="en-IN" b="1" dirty="0" err="1" smtClean="0">
                <a:solidFill>
                  <a:srgbClr val="FF0000"/>
                </a:solidFill>
              </a:rPr>
              <a:t>Cephalosporins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File:Basic structure of cephalosporins.png - Wikimedia Comm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20" y="1879600"/>
            <a:ext cx="6096000" cy="283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741920" y="2712720"/>
            <a:ext cx="2143760" cy="50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23400" y="2767110"/>
            <a:ext cx="261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</a:rPr>
              <a:t>Dihydrothiazine</a:t>
            </a:r>
            <a:r>
              <a:rPr lang="en-IN" sz="2800" b="1" dirty="0" smtClean="0">
                <a:solidFill>
                  <a:srgbClr val="FF0000"/>
                </a:solidFill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</a:rPr>
              <a:t>Rng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384800" y="2875280"/>
            <a:ext cx="111760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261360" y="2854960"/>
            <a:ext cx="2225040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2920999"/>
            <a:ext cx="1513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Beta lactam 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3606800" y="5506720"/>
            <a:ext cx="5415280" cy="2336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16400" y="6055360"/>
            <a:ext cx="438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7-Aminocephalosporanic Acid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2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Unlike the 6-aminopenicillillanic acid of </a:t>
            </a:r>
            <a:r>
              <a:rPr lang="en-IN" dirty="0" err="1" smtClean="0"/>
              <a:t>penicillins</a:t>
            </a:r>
            <a:r>
              <a:rPr lang="en-IN" dirty="0" smtClean="0"/>
              <a:t>, </a:t>
            </a:r>
            <a:r>
              <a:rPr lang="en-IN" dirty="0" smtClean="0">
                <a:solidFill>
                  <a:srgbClr val="00B050"/>
                </a:solidFill>
              </a:rPr>
              <a:t>the 7-aminocephalosporanic acid molecule in </a:t>
            </a:r>
            <a:r>
              <a:rPr lang="en-IN" dirty="0" err="1" smtClean="0">
                <a:solidFill>
                  <a:srgbClr val="00B050"/>
                </a:solidFill>
              </a:rPr>
              <a:t>cephalosporins</a:t>
            </a:r>
            <a:r>
              <a:rPr lang="en-IN" dirty="0" smtClean="0">
                <a:solidFill>
                  <a:srgbClr val="00B050"/>
                </a:solidFill>
              </a:rPr>
              <a:t> provides more sites (R1 and R2) for chemical manipulation in the production of many semisynthetic </a:t>
            </a:r>
            <a:r>
              <a:rPr lang="en-IN" dirty="0" err="1" smtClean="0">
                <a:solidFill>
                  <a:srgbClr val="00B050"/>
                </a:solidFill>
              </a:rPr>
              <a:t>cephalosporins</a:t>
            </a:r>
            <a:r>
              <a:rPr lang="en-IN" dirty="0" smtClean="0">
                <a:solidFill>
                  <a:srgbClr val="00B05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Addition of various group at  the R position forms derivatives with differences in their </a:t>
            </a:r>
            <a:r>
              <a:rPr lang="en-IN" dirty="0" smtClean="0">
                <a:solidFill>
                  <a:srgbClr val="FF0000"/>
                </a:solidFill>
              </a:rPr>
              <a:t>antimicrobial activity, stability against beta lactamase, protein binding, intestinal absorption, metabolism and toxicity.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7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ntibiotics acting on cell wall 2 cephalosporins 03-05-20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6" y="74428"/>
            <a:ext cx="11515060" cy="647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76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Classification</a:t>
            </a:r>
            <a:r>
              <a:rPr lang="en-IN" dirty="0">
                <a:solidFill>
                  <a:srgbClr val="FF0000"/>
                </a:solidFill>
              </a:rPr>
              <a:t>: </a:t>
            </a:r>
            <a:r>
              <a:rPr lang="en-IN" dirty="0" smtClean="0"/>
              <a:t>Based on when synthesised</a:t>
            </a:r>
            <a:endParaRPr lang="en-US" dirty="0"/>
          </a:p>
          <a:p>
            <a:pPr lvl="0"/>
            <a:r>
              <a:rPr lang="en-IN" b="1" dirty="0">
                <a:solidFill>
                  <a:srgbClr val="FF0000"/>
                </a:solidFill>
              </a:rPr>
              <a:t>First Generation</a:t>
            </a:r>
            <a:r>
              <a:rPr lang="en-IN" b="1" dirty="0"/>
              <a:t>: </a:t>
            </a:r>
            <a:r>
              <a:rPr lang="en-IN" dirty="0"/>
              <a:t>Oral : Cephalexin, </a:t>
            </a:r>
            <a:r>
              <a:rPr lang="en-IN" dirty="0" err="1"/>
              <a:t>cephradine</a:t>
            </a:r>
            <a:r>
              <a:rPr lang="en-IN" dirty="0"/>
              <a:t> ,</a:t>
            </a:r>
            <a:r>
              <a:rPr lang="en-IN" dirty="0" err="1"/>
              <a:t>cefadroxil</a:t>
            </a:r>
            <a:r>
              <a:rPr lang="en-IN" dirty="0"/>
              <a:t>, </a:t>
            </a:r>
            <a:r>
              <a:rPr lang="en-IN" dirty="0" err="1"/>
              <a:t>cephalogylcin</a:t>
            </a:r>
            <a:r>
              <a:rPr lang="en-IN" dirty="0"/>
              <a:t>,</a:t>
            </a:r>
            <a:endParaRPr lang="en-US" dirty="0"/>
          </a:p>
          <a:p>
            <a:pPr marL="0" indent="0">
              <a:buNone/>
            </a:pPr>
            <a:r>
              <a:rPr lang="en-IN" b="1" dirty="0"/>
              <a:t>                              Pa</a:t>
            </a:r>
            <a:r>
              <a:rPr lang="en-IN" dirty="0"/>
              <a:t>renteral: </a:t>
            </a:r>
            <a:r>
              <a:rPr lang="en-IN" dirty="0" err="1"/>
              <a:t>Cefapirin</a:t>
            </a:r>
            <a:r>
              <a:rPr lang="en-IN" dirty="0"/>
              <a:t>, cefazolin, </a:t>
            </a:r>
            <a:r>
              <a:rPr lang="en-IN" dirty="0" err="1"/>
              <a:t>cephalothin</a:t>
            </a:r>
            <a:r>
              <a:rPr lang="en-IN" dirty="0"/>
              <a:t>, Cephalonia.</a:t>
            </a:r>
            <a:endParaRPr lang="en-US" dirty="0"/>
          </a:p>
          <a:p>
            <a:pPr marL="0" indent="0">
              <a:buNone/>
            </a:pPr>
            <a:r>
              <a:rPr lang="en-IN" dirty="0" smtClean="0"/>
              <a:t>                         </a:t>
            </a:r>
            <a:r>
              <a:rPr lang="en-IN" dirty="0" smtClean="0"/>
              <a:t>    </a:t>
            </a:r>
            <a:r>
              <a:rPr lang="en-IN" dirty="0" err="1"/>
              <a:t>Intramammary</a:t>
            </a:r>
            <a:r>
              <a:rPr lang="en-IN" dirty="0"/>
              <a:t>:  </a:t>
            </a:r>
            <a:r>
              <a:rPr lang="en-IN" dirty="0" err="1"/>
              <a:t>Cefacetrile</a:t>
            </a:r>
            <a:r>
              <a:rPr lang="en-IN" dirty="0"/>
              <a:t>, </a:t>
            </a:r>
            <a:r>
              <a:rPr lang="en-IN" dirty="0" err="1"/>
              <a:t>cefapirin</a:t>
            </a:r>
            <a:r>
              <a:rPr lang="en-IN" dirty="0"/>
              <a:t>, </a:t>
            </a:r>
            <a:r>
              <a:rPr lang="en-IN" dirty="0" err="1"/>
              <a:t>cephalonium</a:t>
            </a:r>
            <a:r>
              <a:rPr lang="en-IN" dirty="0"/>
              <a:t>.</a:t>
            </a:r>
            <a:endParaRPr lang="en-US" dirty="0"/>
          </a:p>
          <a:p>
            <a:pPr lvl="0"/>
            <a:r>
              <a:rPr lang="en-IN" b="1" dirty="0">
                <a:solidFill>
                  <a:srgbClr val="FF0000"/>
                </a:solidFill>
              </a:rPr>
              <a:t>Second Generation</a:t>
            </a:r>
            <a:r>
              <a:rPr lang="en-IN" dirty="0">
                <a:solidFill>
                  <a:srgbClr val="FF0000"/>
                </a:solidFill>
              </a:rPr>
              <a:t>: </a:t>
            </a:r>
            <a:r>
              <a:rPr lang="en-IN" dirty="0" smtClean="0"/>
              <a:t>Oral: </a:t>
            </a:r>
            <a:r>
              <a:rPr lang="en-IN" dirty="0" err="1" smtClean="0"/>
              <a:t>Cefachlor</a:t>
            </a:r>
            <a:r>
              <a:rPr lang="en-IN" dirty="0" smtClean="0"/>
              <a:t>, cefuroxime </a:t>
            </a:r>
            <a:r>
              <a:rPr lang="en-IN" dirty="0" err="1" smtClean="0"/>
              <a:t>axetil</a:t>
            </a:r>
            <a:r>
              <a:rPr lang="en-IN" dirty="0" smtClean="0"/>
              <a:t>                                 </a:t>
            </a:r>
            <a:endParaRPr lang="en-IN" dirty="0" smtClean="0"/>
          </a:p>
          <a:p>
            <a:pPr marL="0" lvl="0" indent="0">
              <a:buNone/>
            </a:pPr>
            <a:r>
              <a:rPr lang="en-IN" dirty="0" smtClean="0"/>
              <a:t> Parenteral :</a:t>
            </a:r>
            <a:r>
              <a:rPr lang="en-IN" dirty="0" err="1" smtClean="0"/>
              <a:t>Cefamandole</a:t>
            </a:r>
            <a:r>
              <a:rPr lang="en-IN" dirty="0"/>
              <a:t>, </a:t>
            </a:r>
            <a:r>
              <a:rPr lang="en-IN" dirty="0" err="1"/>
              <a:t>cefonicid</a:t>
            </a:r>
            <a:r>
              <a:rPr lang="en-IN" dirty="0"/>
              <a:t>, </a:t>
            </a:r>
            <a:r>
              <a:rPr lang="en-IN" dirty="0" err="1"/>
              <a:t>ceforonide</a:t>
            </a:r>
            <a:r>
              <a:rPr lang="en-IN" dirty="0"/>
              <a:t>, </a:t>
            </a:r>
            <a:r>
              <a:rPr lang="en-IN" dirty="0" err="1"/>
              <a:t>cefotoxifin</a:t>
            </a:r>
            <a:r>
              <a:rPr lang="en-IN" dirty="0"/>
              <a:t>, cefuroxime.</a:t>
            </a:r>
            <a:endParaRPr lang="en-US" dirty="0"/>
          </a:p>
          <a:p>
            <a:r>
              <a:rPr lang="en-IN" dirty="0"/>
              <a:t>                                   </a:t>
            </a:r>
            <a:r>
              <a:rPr lang="en-IN" dirty="0" err="1"/>
              <a:t>Intramammary</a:t>
            </a:r>
            <a:r>
              <a:rPr lang="en-IN" dirty="0"/>
              <a:t>: Cefuroxime</a:t>
            </a:r>
            <a:endParaRPr lang="en-US" dirty="0"/>
          </a:p>
          <a:p>
            <a:pPr lvl="0"/>
            <a:r>
              <a:rPr lang="en-IN" b="1" dirty="0">
                <a:solidFill>
                  <a:srgbClr val="FF0000"/>
                </a:solidFill>
              </a:rPr>
              <a:t>Third Generation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/>
              <a:t>: Oral : </a:t>
            </a:r>
            <a:r>
              <a:rPr lang="en-IN" dirty="0" err="1" smtClean="0"/>
              <a:t>Cefixime</a:t>
            </a:r>
            <a:r>
              <a:rPr lang="en-IN" dirty="0" smtClean="0"/>
              <a:t>, </a:t>
            </a:r>
            <a:r>
              <a:rPr lang="en-IN" dirty="0" err="1" smtClean="0"/>
              <a:t>cefpodoxime</a:t>
            </a:r>
            <a:r>
              <a:rPr lang="en-IN" dirty="0" smtClean="0"/>
              <a:t> </a:t>
            </a:r>
            <a:r>
              <a:rPr lang="en-IN" dirty="0" err="1" smtClean="0"/>
              <a:t>proxetil</a:t>
            </a:r>
            <a:r>
              <a:rPr lang="en-IN" dirty="0" smtClean="0"/>
              <a:t>, </a:t>
            </a:r>
            <a:r>
              <a:rPr lang="en-IN" dirty="0" err="1" smtClean="0"/>
              <a:t>cefdinir</a:t>
            </a:r>
            <a:r>
              <a:rPr lang="en-IN" dirty="0" smtClean="0"/>
              <a:t>, </a:t>
            </a:r>
            <a:r>
              <a:rPr lang="en-IN" dirty="0" err="1" smtClean="0"/>
              <a:t>ceftibuten</a:t>
            </a:r>
            <a:endParaRPr lang="en-US" dirty="0"/>
          </a:p>
          <a:p>
            <a:r>
              <a:rPr lang="en-IN" dirty="0"/>
              <a:t>                                Parenteral: </a:t>
            </a:r>
            <a:r>
              <a:rPr lang="en-IN" dirty="0" err="1"/>
              <a:t>Cefmenoxine</a:t>
            </a:r>
            <a:r>
              <a:rPr lang="en-IN" dirty="0"/>
              <a:t>, </a:t>
            </a:r>
            <a:r>
              <a:rPr lang="en-IN" dirty="0" err="1"/>
              <a:t>ceftiofur</a:t>
            </a:r>
            <a:r>
              <a:rPr lang="en-IN" dirty="0"/>
              <a:t>, </a:t>
            </a:r>
            <a:r>
              <a:rPr lang="en-IN" dirty="0" err="1"/>
              <a:t>cefoperazone</a:t>
            </a:r>
            <a:r>
              <a:rPr lang="en-IN" dirty="0"/>
              <a:t>, cefotaxime, </a:t>
            </a:r>
            <a:r>
              <a:rPr lang="en-IN" dirty="0" err="1"/>
              <a:t>cefsulodin</a:t>
            </a:r>
            <a:r>
              <a:rPr lang="en-IN" dirty="0"/>
              <a:t>, ceftazidime, </a:t>
            </a:r>
            <a:r>
              <a:rPr lang="en-IN" dirty="0" err="1"/>
              <a:t>ceftizoxime</a:t>
            </a:r>
            <a:r>
              <a:rPr lang="en-IN" dirty="0"/>
              <a:t>, </a:t>
            </a:r>
            <a:r>
              <a:rPr lang="en-IN" dirty="0" smtClean="0"/>
              <a:t>ceftriaxone</a:t>
            </a:r>
            <a:endParaRPr lang="en-US" dirty="0"/>
          </a:p>
          <a:p>
            <a:pPr lvl="0"/>
            <a:r>
              <a:rPr lang="en-IN" b="1" dirty="0">
                <a:solidFill>
                  <a:srgbClr val="FF0000"/>
                </a:solidFill>
              </a:rPr>
              <a:t>Fourth Generation</a:t>
            </a:r>
            <a:r>
              <a:rPr lang="en-IN" dirty="0"/>
              <a:t>: Parenteral: </a:t>
            </a:r>
            <a:r>
              <a:rPr lang="en-IN" dirty="0" err="1"/>
              <a:t>cefepime</a:t>
            </a:r>
            <a:r>
              <a:rPr lang="en-IN" dirty="0"/>
              <a:t> and </a:t>
            </a:r>
            <a:r>
              <a:rPr lang="en-IN" dirty="0" err="1"/>
              <a:t>Cefpirome</a:t>
            </a:r>
            <a:r>
              <a:rPr lang="en-IN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0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Spectrum of Activity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First Generation</a:t>
            </a:r>
            <a:r>
              <a:rPr lang="en-IN" dirty="0"/>
              <a:t>: </a:t>
            </a:r>
            <a:endParaRPr lang="en-IN" dirty="0" smtClean="0"/>
          </a:p>
          <a:p>
            <a:r>
              <a:rPr lang="en-IN" dirty="0" err="1" smtClean="0"/>
              <a:t>Cephalosporins</a:t>
            </a:r>
            <a:r>
              <a:rPr lang="en-IN" dirty="0" smtClean="0"/>
              <a:t> </a:t>
            </a:r>
            <a:r>
              <a:rPr lang="en-IN" dirty="0"/>
              <a:t>have high activity </a:t>
            </a:r>
            <a:r>
              <a:rPr lang="en-IN" u="sng" dirty="0">
                <a:solidFill>
                  <a:srgbClr val="FF0000"/>
                </a:solidFill>
              </a:rPr>
              <a:t>against Gram positive, effective </a:t>
            </a:r>
            <a:r>
              <a:rPr lang="en-IN" u="sng" dirty="0" err="1">
                <a:solidFill>
                  <a:srgbClr val="FF0000"/>
                </a:solidFill>
              </a:rPr>
              <a:t>againt</a:t>
            </a:r>
            <a:r>
              <a:rPr lang="en-IN" u="sng" dirty="0">
                <a:solidFill>
                  <a:srgbClr val="FF0000"/>
                </a:solidFill>
              </a:rPr>
              <a:t> all gram positive bacteria except enterococcus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Also </a:t>
            </a:r>
            <a:r>
              <a:rPr lang="en-IN" dirty="0"/>
              <a:t>effective against  </a:t>
            </a:r>
            <a:r>
              <a:rPr lang="en-IN" dirty="0">
                <a:solidFill>
                  <a:srgbClr val="FF0000"/>
                </a:solidFill>
              </a:rPr>
              <a:t>beta lactamase producing staphylococcus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They </a:t>
            </a:r>
            <a:r>
              <a:rPr lang="en-IN" dirty="0"/>
              <a:t>also have greater activity against members of </a:t>
            </a:r>
            <a:r>
              <a:rPr lang="en-IN" dirty="0" err="1"/>
              <a:t>enterobacteriaceae</a:t>
            </a:r>
            <a:r>
              <a:rPr lang="en-IN" dirty="0"/>
              <a:t>, than penicillin G</a:t>
            </a:r>
            <a:r>
              <a:rPr lang="en-IN" dirty="0" smtClean="0"/>
              <a:t>.</a:t>
            </a:r>
          </a:p>
          <a:p>
            <a:r>
              <a:rPr lang="en-IN" dirty="0" smtClean="0"/>
              <a:t> Relatively </a:t>
            </a:r>
            <a:r>
              <a:rPr lang="en-IN" dirty="0"/>
              <a:t>susceptible to </a:t>
            </a:r>
            <a:r>
              <a:rPr lang="en-IN" dirty="0" err="1" smtClean="0"/>
              <a:t>cephalosporinase</a:t>
            </a:r>
            <a:r>
              <a:rPr lang="en-IN" dirty="0" smtClean="0"/>
              <a:t>   </a:t>
            </a:r>
            <a:r>
              <a:rPr lang="en-IN" dirty="0"/>
              <a:t>and </a:t>
            </a:r>
            <a:r>
              <a:rPr lang="en-IN" u="sng" dirty="0"/>
              <a:t>are </a:t>
            </a:r>
            <a:r>
              <a:rPr lang="en-IN" u="sng" dirty="0">
                <a:solidFill>
                  <a:srgbClr val="00B050"/>
                </a:solidFill>
              </a:rPr>
              <a:t>not effective against </a:t>
            </a:r>
            <a:r>
              <a:rPr lang="en-IN" u="sng" dirty="0" smtClean="0">
                <a:solidFill>
                  <a:srgbClr val="00B050"/>
                </a:solidFill>
              </a:rPr>
              <a:t> </a:t>
            </a:r>
            <a:r>
              <a:rPr lang="en-IN" u="sng" dirty="0">
                <a:solidFill>
                  <a:srgbClr val="00B050"/>
                </a:solidFill>
              </a:rPr>
              <a:t>pseudomonas aeruginosa</a:t>
            </a:r>
            <a:endParaRPr lang="en-US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7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Second Generation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These drugs have greater activity against many gram negative bacteria  that are resistant to first generation </a:t>
            </a:r>
            <a:r>
              <a:rPr lang="en-IN" dirty="0" smtClean="0">
                <a:solidFill>
                  <a:srgbClr val="FF0000"/>
                </a:solidFill>
              </a:rPr>
              <a:t>drugs(e.g., </a:t>
            </a:r>
            <a:r>
              <a:rPr lang="en-IN" i="1" dirty="0" smtClean="0">
                <a:solidFill>
                  <a:srgbClr val="FF0000"/>
                </a:solidFill>
              </a:rPr>
              <a:t>resistant E. coli. </a:t>
            </a:r>
            <a:r>
              <a:rPr lang="en-IN" i="1" dirty="0" err="1" smtClean="0">
                <a:solidFill>
                  <a:srgbClr val="FF0000"/>
                </a:solidFill>
              </a:rPr>
              <a:t>Klebsiella</a:t>
            </a:r>
            <a:r>
              <a:rPr lang="en-IN" i="1" dirty="0" smtClean="0">
                <a:solidFill>
                  <a:srgbClr val="FF0000"/>
                </a:solidFill>
              </a:rPr>
              <a:t>, Proteus, </a:t>
            </a:r>
            <a:r>
              <a:rPr lang="en-IN" i="1" dirty="0" err="1" smtClean="0">
                <a:solidFill>
                  <a:srgbClr val="FF0000"/>
                </a:solidFill>
              </a:rPr>
              <a:t>Enterobactor</a:t>
            </a:r>
            <a:r>
              <a:rPr lang="en-IN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Relatively </a:t>
            </a:r>
            <a:r>
              <a:rPr lang="en-IN" dirty="0">
                <a:solidFill>
                  <a:srgbClr val="FF0000"/>
                </a:solidFill>
              </a:rPr>
              <a:t>resistant to </a:t>
            </a:r>
            <a:r>
              <a:rPr lang="en-IN" dirty="0" smtClean="0">
                <a:solidFill>
                  <a:srgbClr val="FF0000"/>
                </a:solidFill>
              </a:rPr>
              <a:t>beta-lactamase from gram –</a:t>
            </a:r>
            <a:r>
              <a:rPr lang="en-IN" dirty="0" err="1" smtClean="0">
                <a:solidFill>
                  <a:srgbClr val="FF0000"/>
                </a:solidFill>
              </a:rPr>
              <a:t>ve</a:t>
            </a:r>
            <a:r>
              <a:rPr lang="en-IN" dirty="0" smtClean="0">
                <a:solidFill>
                  <a:srgbClr val="FF0000"/>
                </a:solidFill>
              </a:rPr>
              <a:t> bacteria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Cefoxitin</a:t>
            </a:r>
            <a:r>
              <a:rPr lang="en-IN" dirty="0" smtClean="0"/>
              <a:t> and </a:t>
            </a:r>
            <a:r>
              <a:rPr lang="en-IN" dirty="0" err="1" smtClean="0"/>
              <a:t>cefotetan</a:t>
            </a:r>
            <a:r>
              <a:rPr lang="en-IN" dirty="0" smtClean="0"/>
              <a:t> belong to the </a:t>
            </a:r>
            <a:r>
              <a:rPr lang="en-IN" dirty="0" err="1" smtClean="0"/>
              <a:t>cephamycin</a:t>
            </a:r>
            <a:r>
              <a:rPr lang="en-IN" dirty="0" smtClean="0"/>
              <a:t> group and are often used clinically because of </a:t>
            </a:r>
            <a:r>
              <a:rPr lang="en-IN" dirty="0" smtClean="0">
                <a:solidFill>
                  <a:srgbClr val="FF0000"/>
                </a:solidFill>
              </a:rPr>
              <a:t>good activity against anaerobic </a:t>
            </a:r>
            <a:r>
              <a:rPr lang="en-IN" i="1" dirty="0" smtClean="0">
                <a:solidFill>
                  <a:srgbClr val="FF0000"/>
                </a:solidFill>
              </a:rPr>
              <a:t>bacteria(</a:t>
            </a:r>
            <a:r>
              <a:rPr lang="en-IN" i="1" dirty="0" err="1" smtClean="0">
                <a:solidFill>
                  <a:srgbClr val="FF0000"/>
                </a:solidFill>
              </a:rPr>
              <a:t>Bacteroides</a:t>
            </a:r>
            <a:r>
              <a:rPr lang="en-IN" i="1" dirty="0" smtClean="0">
                <a:solidFill>
                  <a:srgbClr val="FF0000"/>
                </a:solidFill>
              </a:rPr>
              <a:t> </a:t>
            </a:r>
            <a:r>
              <a:rPr lang="en-IN" i="1" dirty="0" err="1" smtClean="0">
                <a:solidFill>
                  <a:srgbClr val="FF0000"/>
                </a:solidFill>
              </a:rPr>
              <a:t>fragilis</a:t>
            </a:r>
            <a:r>
              <a:rPr lang="en-IN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0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546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Cephalosporins</vt:lpstr>
      <vt:lpstr>PowerPoint Presentation</vt:lpstr>
      <vt:lpstr>PowerPoint Presentation</vt:lpstr>
      <vt:lpstr>Chemistry of Cephalosporins</vt:lpstr>
      <vt:lpstr>PowerPoint Presentation</vt:lpstr>
      <vt:lpstr>PowerPoint Presentation</vt:lpstr>
      <vt:lpstr>PowerPoint Presentation</vt:lpstr>
      <vt:lpstr>Spectrum of Activity</vt:lpstr>
      <vt:lpstr>Second Generation</vt:lpstr>
      <vt:lpstr>Third Generation</vt:lpstr>
      <vt:lpstr>Fourth Generation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 IND</dc:creator>
  <cp:lastModifiedBy>Rev IND</cp:lastModifiedBy>
  <cp:revision>19</cp:revision>
  <dcterms:created xsi:type="dcterms:W3CDTF">2020-06-02T06:00:15Z</dcterms:created>
  <dcterms:modified xsi:type="dcterms:W3CDTF">2020-06-02T15:01:51Z</dcterms:modified>
</cp:coreProperties>
</file>