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3" r:id="rId2"/>
    <p:sldId id="265" r:id="rId3"/>
    <p:sldId id="266" r:id="rId4"/>
    <p:sldId id="267" r:id="rId5"/>
    <p:sldId id="268" r:id="rId6"/>
    <p:sldId id="269" r:id="rId7"/>
    <p:sldId id="271" r:id="rId8"/>
    <p:sldId id="272" r:id="rId9"/>
    <p:sldId id="261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73" autoAdjust="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FDA63-6108-46C9-9CA9-85A229263DDF}" type="datetimeFigureOut">
              <a:rPr lang="en-US" smtClean="0"/>
              <a:pPr/>
              <a:t>6/2/2020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DEA5E-4D6C-4196-A226-DEB18BD02D4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DEA5E-4D6C-4196-A226-DEB18BD02D44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DEA5E-4D6C-4196-A226-DEB18BD02D44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219200"/>
            <a:ext cx="7086600" cy="457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Downer Cow Syndrome(DCS)</a:t>
            </a:r>
            <a:endParaRPr lang="en-IN" sz="3200" dirty="0"/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0"/>
            <a:ext cx="205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276600" y="2286000"/>
            <a:ext cx="3886200" cy="990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Bipin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Kumar</a:t>
            </a:r>
          </a:p>
          <a:p>
            <a:pPr algn="ctr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Assistant Professor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52600" y="4343400"/>
            <a:ext cx="6019800" cy="21336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en-US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Department of Veterinary Medicine</a:t>
            </a:r>
          </a:p>
          <a:p>
            <a:pPr algn="ctr"/>
            <a:r>
              <a:rPr lang="en-US" alt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Bihar Veterinary College, Patna</a:t>
            </a:r>
          </a:p>
          <a:p>
            <a:pPr algn="ctr"/>
            <a:r>
              <a:rPr lang="en-US" alt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(Bihar Animal Sciences University, Patna</a:t>
            </a:r>
            <a:r>
              <a:rPr lang="en-US" alt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C:\Users\Dr. Bipin Kumar\Desktop\downercasuses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1981200"/>
            <a:ext cx="2819400" cy="18288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62000" y="4953000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Unit-3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pPr lvl="6">
              <a:buNone/>
            </a:pPr>
            <a:r>
              <a:rPr lang="en-IN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Thank you</a:t>
            </a:r>
            <a:endParaRPr lang="en-IN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Downer cow syndrome</a:t>
            </a: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IN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IN" sz="2000" dirty="0" smtClean="0">
                <a:solidFill>
                  <a:srgbClr val="0070C0"/>
                </a:solidFill>
              </a:rPr>
              <a:t>Occurs  after milk fever/</a:t>
            </a:r>
            <a:r>
              <a:rPr lang="en-IN" sz="2000" dirty="0" err="1" smtClean="0">
                <a:solidFill>
                  <a:srgbClr val="0070C0"/>
                </a:solidFill>
              </a:rPr>
              <a:t>hypocalcemia</a:t>
            </a:r>
            <a:r>
              <a:rPr lang="en-IN" sz="2000" dirty="0" smtClean="0">
                <a:solidFill>
                  <a:srgbClr val="0070C0"/>
                </a:solidFill>
              </a:rPr>
              <a:t> and clinically characterised by prolonged </a:t>
            </a:r>
            <a:r>
              <a:rPr lang="en-IN" sz="2000" dirty="0" err="1" smtClean="0">
                <a:solidFill>
                  <a:srgbClr val="0070C0"/>
                </a:solidFill>
              </a:rPr>
              <a:t>recumbency</a:t>
            </a:r>
            <a:r>
              <a:rPr lang="en-IN" sz="2000" dirty="0" smtClean="0">
                <a:solidFill>
                  <a:srgbClr val="0070C0"/>
                </a:solidFill>
              </a:rPr>
              <a:t> even after two successive treatment with calcium.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solidFill>
                  <a:srgbClr val="C00000"/>
                </a:solidFill>
              </a:rPr>
              <a:t>Affected animals remain bright and alert </a:t>
            </a:r>
            <a:r>
              <a:rPr lang="en-IN" sz="2000" b="1" dirty="0" smtClean="0">
                <a:solidFill>
                  <a:srgbClr val="C00000"/>
                </a:solidFill>
              </a:rPr>
              <a:t>but are unable to stand.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 smtClean="0"/>
              <a:t>This is frequently met in exotic and cross bred dairy cows.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 smtClean="0"/>
              <a:t> </a:t>
            </a:r>
            <a:r>
              <a:rPr lang="en-IN" sz="2000" dirty="0" smtClean="0">
                <a:solidFill>
                  <a:srgbClr val="00B050"/>
                </a:solidFill>
              </a:rPr>
              <a:t>Most commonly occurs immediately after parturition and  complication of milk fever condition.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 smtClean="0"/>
              <a:t>Two types</a:t>
            </a:r>
          </a:p>
          <a:p>
            <a:pPr marL="228600" indent="-228600">
              <a:buAutoNum type="arabicPeriod"/>
            </a:pPr>
            <a:r>
              <a:rPr lang="en-IN" sz="2000" dirty="0" smtClean="0">
                <a:solidFill>
                  <a:srgbClr val="FF0000"/>
                </a:solidFill>
              </a:rPr>
              <a:t>Creeper/alert  downers</a:t>
            </a:r>
          </a:p>
          <a:p>
            <a:pPr marL="228600" indent="-228600">
              <a:buAutoNum type="arabicPeriod"/>
            </a:pPr>
            <a:r>
              <a:rPr lang="en-IN" sz="2000" dirty="0" smtClean="0">
                <a:solidFill>
                  <a:srgbClr val="0070C0"/>
                </a:solidFill>
              </a:rPr>
              <a:t>Non alert downers</a:t>
            </a:r>
          </a:p>
          <a:p>
            <a:endParaRPr lang="en-IN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dirty="0" err="1" smtClean="0">
                <a:solidFill>
                  <a:srgbClr val="C00000"/>
                </a:solidFill>
              </a:rPr>
              <a:t>Etiology</a:t>
            </a:r>
            <a:endParaRPr lang="en-IN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I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Downer cows are unable to rise after two injections of calcium preparation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There is low phosphorus, potassium level.</a:t>
            </a:r>
          </a:p>
          <a:p>
            <a:r>
              <a:rPr lang="en-IN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low level of blood magnesium.</a:t>
            </a:r>
          </a:p>
          <a:p>
            <a:r>
              <a:rPr lang="en-IN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Muscular injury due to too much confinement in the byre, obesity, over feeding during dry period and too much compression of limbs.</a:t>
            </a:r>
          </a:p>
          <a:p>
            <a:r>
              <a:rPr lang="en-IN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Following PP a cow may develop DCS due to nerve injuries and over stretching of nerves or due to pressure on nerves while in </a:t>
            </a:r>
            <a:r>
              <a:rPr lang="en-IN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recumbency</a:t>
            </a:r>
            <a:r>
              <a:rPr lang="en-IN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I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damage of the heart muscle may be attributable to repeated dosing with calcium preparations in milk fever condition.</a:t>
            </a:r>
          </a:p>
          <a:p>
            <a:r>
              <a:rPr lang="en-IN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Fat cow syndrome which predispose to downer condition.</a:t>
            </a:r>
          </a:p>
          <a:p>
            <a:endParaRPr lang="en-IN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Clinical symptoms</a:t>
            </a:r>
            <a:endParaRPr lang="en-IN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Cow is unable to rise and remains in recumbent position.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On stimulation the cow either makes little attempt or no attempt to rise .</a:t>
            </a:r>
          </a:p>
          <a:p>
            <a:r>
              <a:rPr lang="en-IN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Cow remains bright and alert.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 Appetite, rumination, defecation and urination are usually normal.</a:t>
            </a:r>
          </a:p>
          <a:p>
            <a:r>
              <a:rPr lang="en-IN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Temperature is usually normal but may turn towards sub-normal range in the terminal stage disease.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The affected cow usually crawls around utilizing the forelimbs whereas hind limbs remain in flexed position.  This type of stance is ascribed as "</a:t>
            </a:r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creeper cow"</a:t>
            </a:r>
          </a:p>
          <a:p>
            <a:r>
              <a:rPr lang="en-IN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 downer cow which continues to remain down for more than 7 days ends fatally.</a:t>
            </a:r>
          </a:p>
          <a:p>
            <a:endParaRPr lang="en-IN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IN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Prevention</a:t>
            </a:r>
            <a:endParaRPr lang="en-IN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Comfortable bedding prior to calving and in advanced stage of pregnancy. </a:t>
            </a:r>
          </a:p>
          <a:p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Early detection and treatment of milk fever.</a:t>
            </a:r>
          </a:p>
          <a:p>
            <a:r>
              <a:rPr lang="en-IN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Recumbent animals should be treated as soon as possible and not delayed for more than 1 hour.</a:t>
            </a:r>
          </a:p>
          <a:p>
            <a:r>
              <a:rPr lang="en-IN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Cow should not be bred with a heavy </a:t>
            </a:r>
            <a:r>
              <a:rPr lang="en-IN" sz="2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bull.The</a:t>
            </a:r>
            <a:r>
              <a:rPr lang="en-IN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weight of the bull should be within the weight bearing capacity of the cow.  Otherwise there is risk of paralysis and fracture of hip bones.</a:t>
            </a:r>
          </a:p>
          <a:p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The cow should be bred with a bull as per its size as a big calf in a small cow will invite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dystokia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problem leading to calving paralysis.</a:t>
            </a:r>
          </a:p>
          <a:p>
            <a:r>
              <a:rPr lang="en-IN" sz="2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Cow should not be made over fatty through too much feeding during advance pregnancy.</a:t>
            </a:r>
          </a:p>
          <a:p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Cow should be made to stand within a short time following parturition.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IN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Parentral</a:t>
            </a:r>
            <a:r>
              <a:rPr lang="en-IN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Vitamin D3 should be given in milk fever prone cow during pregnancy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Low calcium and high phosphorus diet should be given to stimulate parathyroid gland and thus to avoid hypocalcaemia.</a:t>
            </a:r>
          </a:p>
          <a:p>
            <a:r>
              <a:rPr lang="en-IN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If possible cow of a dairy farm should be brought under metabolic profile test to pinpoint the deficit and to make good use of it.</a:t>
            </a:r>
          </a:p>
          <a:p>
            <a:endParaRPr lang="en-IN" dirty="0"/>
          </a:p>
        </p:txBody>
      </p:sp>
      <p:pic>
        <p:nvPicPr>
          <p:cNvPr id="4" name="Picture 2" descr="C:\Users\Dr. Bipin Kumar\Desktop\01 Animal unable to stand after parturitio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3505200"/>
            <a:ext cx="4038600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IN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Control</a:t>
            </a:r>
            <a:endParaRPr lang="en-IN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IN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Recumbent animals should be treated as soon as possible and not delayed for more than 1 hour.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Attempt should be made to roll the cow from side to side to minimize the extent of ischemic necrosis.</a:t>
            </a:r>
          </a:p>
          <a:p>
            <a:r>
              <a:rPr lang="en-IN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Lift the cow and frequent turning should be made.  Cow should be turned at least at 3 hours interval.</a:t>
            </a:r>
          </a:p>
          <a:p>
            <a:r>
              <a:rPr lang="en-I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Attempt should be made to lift the cow on its fore legs by using body slings.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Hip lifters may be used for lift the downer animals.</a:t>
            </a:r>
          </a:p>
          <a:p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With the help of body slings, the animals should be allowed to stand for 20-30 minutes and then lowered down. This should be repeated several times a day.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Animal’s both fore and hind limbs should be massaged two times per day.</a:t>
            </a:r>
            <a:endParaRPr lang="en-IN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Downer animals should be milked normally and the udder kept clean by washing with germicide soap before milking and post milking teat dips should be applied.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Re-placement therapy with Calcium, Phosphorus, magnesium, Glucose containing preparations can be used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parentrally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by qualified veterinarian.</a:t>
            </a:r>
          </a:p>
          <a:p>
            <a:r>
              <a:rPr lang="en-I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Physiotherapy by adopting muscle massage may be made to restore muscle activity of the limbs.</a:t>
            </a:r>
          </a:p>
          <a:p>
            <a:endParaRPr lang="en-IN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Dr. Bipin Kumar\Desktop\Sling suppor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810000" cy="3263900"/>
          </a:xfrm>
          <a:prstGeom prst="rect">
            <a:avLst/>
          </a:prstGeom>
          <a:noFill/>
        </p:spPr>
      </p:pic>
      <p:pic>
        <p:nvPicPr>
          <p:cNvPr id="7" name="Picture 2" descr="C:\Users\Dr. Bipin Kumar\Desktop\Sling suppor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0"/>
            <a:ext cx="3810000" cy="3263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436</Words>
  <Application>Microsoft Office PowerPoint</Application>
  <PresentationFormat>On-screen Show (4:3)</PresentationFormat>
  <Paragraphs>60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Office Theme</vt:lpstr>
      <vt:lpstr>PowerPoint Presentation</vt:lpstr>
      <vt:lpstr>Downer cow syndrome  </vt:lpstr>
      <vt:lpstr>Etiology</vt:lpstr>
      <vt:lpstr>Clinical symptoms</vt:lpstr>
      <vt:lpstr>Prevention</vt:lpstr>
      <vt:lpstr>PowerPoint Presentation</vt:lpstr>
      <vt:lpstr>Control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Downer cow syndrome  </dc:title>
  <dc:creator>Dr. Bipin Kumar</dc:creator>
  <cp:lastModifiedBy>Windows User</cp:lastModifiedBy>
  <cp:revision>23</cp:revision>
  <dcterms:created xsi:type="dcterms:W3CDTF">2006-08-16T00:00:00Z</dcterms:created>
  <dcterms:modified xsi:type="dcterms:W3CDTF">2020-06-02T15:22:54Z</dcterms:modified>
</cp:coreProperties>
</file>