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64" r:id="rId7"/>
    <p:sldId id="266" r:id="rId8"/>
    <p:sldId id="268" r:id="rId9"/>
    <p:sldId id="261" r:id="rId10"/>
    <p:sldId id="262" r:id="rId11"/>
    <p:sldId id="269" r:id="rId12"/>
    <p:sldId id="27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20" name="Footer Placeholder 19"/>
          <p:cNvSpPr>
            <a:spLocks noGrp="1"/>
          </p:cNvSpPr>
          <p:nvPr>
            <p:ph type="ftr" sz="quarter" idx="11"/>
          </p:nvPr>
        </p:nvSpPr>
        <p:spPr/>
        <p:txBody>
          <a:bodyPr/>
          <a:lstStyle>
            <a:extLst/>
          </a:lstStyle>
          <a:p>
            <a:endParaRPr lang="en-IN"/>
          </a:p>
        </p:txBody>
      </p:sp>
      <p:sp>
        <p:nvSpPr>
          <p:cNvPr id="10" name="Slide Number Placeholder 9"/>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71B22F07-8384-44D5-94AA-C172A11271EA}" type="datetimeFigureOut">
              <a:rPr lang="en-US" smtClean="0"/>
              <a:pPr/>
              <a:t>07/06/2020</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8BE742CC-ECEF-43D7-B9C1-BCD643EF6813}" type="slidenum">
              <a:rPr lang="en-IN" smtClean="0"/>
              <a:pPr/>
              <a:t>‹#›</a:t>
            </a:fld>
            <a:endParaRPr lang="en-IN"/>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71B22F07-8384-44D5-94AA-C172A11271EA}" type="datetimeFigureOut">
              <a:rPr lang="en-US" smtClean="0"/>
              <a:pPr/>
              <a:t>07/06/2020</a:t>
            </a:fld>
            <a:endParaRPr lang="en-IN"/>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IN"/>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8BE742CC-ECEF-43D7-B9C1-BCD643EF6813}" type="slidenum">
              <a:rPr lang="en-IN" smtClean="0"/>
              <a:pPr/>
              <a:t>‹#›</a:t>
            </a:fld>
            <a:endParaRPr lang="en-IN"/>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4414" y="714356"/>
            <a:ext cx="7243786" cy="1785950"/>
          </a:xfrm>
        </p:spPr>
        <p:txBody>
          <a:bodyPr>
            <a:noAutofit/>
          </a:bodyPr>
          <a:lstStyle/>
          <a:p>
            <a:pPr algn="ctr"/>
            <a:r>
              <a:rPr lang="en-IN" sz="3600" b="1" dirty="0" smtClean="0"/>
              <a:t>DEHULLING PROCESSES AND SYSTEMS</a:t>
            </a:r>
            <a:endParaRPr lang="en-IN" sz="3600" dirty="0"/>
          </a:p>
        </p:txBody>
      </p:sp>
      <p:sp>
        <p:nvSpPr>
          <p:cNvPr id="3" name="Subtitle 2"/>
          <p:cNvSpPr>
            <a:spLocks noGrp="1"/>
          </p:cNvSpPr>
          <p:nvPr>
            <p:ph type="subTitle" idx="1"/>
          </p:nvPr>
        </p:nvSpPr>
        <p:spPr>
          <a:xfrm>
            <a:off x="1432560" y="4429132"/>
            <a:ext cx="7406640" cy="1857388"/>
          </a:xfrm>
        </p:spPr>
        <p:txBody>
          <a:bodyPr>
            <a:normAutofit lnSpcReduction="10000"/>
          </a:bodyPr>
          <a:lstStyle/>
          <a:p>
            <a:pPr algn="ctr"/>
            <a:r>
              <a:rPr lang="en-IN" dirty="0" smtClean="0"/>
              <a:t>Food Engineering (DTE -321)</a:t>
            </a:r>
          </a:p>
          <a:p>
            <a:pPr algn="ctr"/>
            <a:r>
              <a:rPr lang="en-IN" dirty="0" smtClean="0"/>
              <a:t>Dr. J. </a:t>
            </a:r>
            <a:r>
              <a:rPr lang="en-IN" dirty="0" err="1" smtClean="0"/>
              <a:t>Badshah</a:t>
            </a:r>
            <a:endParaRPr lang="en-IN" dirty="0" smtClean="0"/>
          </a:p>
          <a:p>
            <a:pPr algn="ctr"/>
            <a:r>
              <a:rPr lang="en-IN" dirty="0" smtClean="0"/>
              <a:t>Department of Dairy Engineering, SGIDT, Patna</a:t>
            </a:r>
          </a:p>
          <a:p>
            <a:pPr algn="ctr"/>
            <a:r>
              <a:rPr lang="en-IN" dirty="0" smtClean="0"/>
              <a:t>(Bihar Animal Sciences University, Patna)</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43042" y="357166"/>
            <a:ext cx="6786610" cy="785818"/>
          </a:xfrm>
        </p:spPr>
        <p:txBody>
          <a:bodyPr>
            <a:noAutofit/>
          </a:bodyPr>
          <a:lstStyle/>
          <a:p>
            <a:r>
              <a:rPr lang="en-US" sz="2800" b="1" dirty="0" smtClean="0"/>
              <a:t>Method of Milling/ </a:t>
            </a:r>
            <a:r>
              <a:rPr lang="en-US" sz="2800" b="1" dirty="0" err="1" smtClean="0"/>
              <a:t>Dehusking</a:t>
            </a:r>
            <a:r>
              <a:rPr lang="en-US" sz="2800" dirty="0" smtClean="0"/>
              <a:t/>
            </a:r>
            <a:br>
              <a:rPr lang="en-US" sz="2800" dirty="0" smtClean="0"/>
            </a:br>
            <a:endParaRPr lang="en-IN" sz="2800" b="1" dirty="0"/>
          </a:p>
        </p:txBody>
      </p:sp>
      <p:sp>
        <p:nvSpPr>
          <p:cNvPr id="3" name="Content Placeholder 2"/>
          <p:cNvSpPr>
            <a:spLocks noGrp="1"/>
          </p:cNvSpPr>
          <p:nvPr>
            <p:ph idx="1"/>
          </p:nvPr>
        </p:nvSpPr>
        <p:spPr>
          <a:xfrm>
            <a:off x="457200" y="928670"/>
            <a:ext cx="8472518" cy="5500726"/>
          </a:xfrm>
        </p:spPr>
        <p:txBody>
          <a:bodyPr>
            <a:normAutofit/>
          </a:bodyPr>
          <a:lstStyle/>
          <a:p>
            <a:pPr>
              <a:buFont typeface="Wingdings" pitchFamily="2" charset="2"/>
              <a:buChar char="Ø"/>
            </a:pPr>
            <a:r>
              <a:rPr lang="en-US" sz="2400" b="1" dirty="0" smtClean="0"/>
              <a:t>Wet </a:t>
            </a:r>
            <a:r>
              <a:rPr lang="en-US" sz="2400" b="1" dirty="0" smtClean="0"/>
              <a:t>milling method</a:t>
            </a:r>
            <a:endParaRPr lang="en-US" sz="2400" dirty="0" smtClean="0"/>
          </a:p>
          <a:p>
            <a:pPr algn="just"/>
            <a:r>
              <a:rPr lang="en-US" sz="2400" dirty="0" smtClean="0"/>
              <a:t>This method of processing is being adopted by comparatively smaller units. </a:t>
            </a:r>
            <a:endParaRPr lang="en-US" sz="2400" dirty="0" smtClean="0"/>
          </a:p>
          <a:p>
            <a:pPr algn="just"/>
            <a:r>
              <a:rPr lang="en-US" sz="2400" dirty="0" smtClean="0"/>
              <a:t>This </a:t>
            </a:r>
            <a:r>
              <a:rPr lang="en-US" sz="2400" dirty="0" smtClean="0"/>
              <a:t>method is practiced in southern </a:t>
            </a:r>
            <a:r>
              <a:rPr lang="en-US" sz="2400" dirty="0" smtClean="0"/>
              <a:t>India</a:t>
            </a:r>
            <a:r>
              <a:rPr lang="en-US" sz="2400" dirty="0" smtClean="0"/>
              <a:t>. </a:t>
            </a:r>
            <a:endParaRPr lang="en-US" sz="2400" dirty="0" smtClean="0"/>
          </a:p>
          <a:p>
            <a:pPr algn="just"/>
            <a:r>
              <a:rPr lang="en-US" sz="2400" dirty="0" smtClean="0"/>
              <a:t>The </a:t>
            </a:r>
            <a:r>
              <a:rPr lang="en-US" sz="2400" dirty="0" smtClean="0"/>
              <a:t>milling quality of this method was found to be good and on an average 72% recovery of </a:t>
            </a:r>
            <a:r>
              <a:rPr lang="en-US" sz="2400" dirty="0" smtClean="0"/>
              <a:t>grains.</a:t>
            </a:r>
            <a:endParaRPr lang="en-US" sz="2400" dirty="0" smtClean="0"/>
          </a:p>
          <a:p>
            <a:pPr>
              <a:buFont typeface="Wingdings" pitchFamily="2" charset="2"/>
              <a:buChar char="Ø"/>
            </a:pPr>
            <a:r>
              <a:rPr lang="en-US" sz="2400" b="1" dirty="0" smtClean="0"/>
              <a:t>Dry </a:t>
            </a:r>
            <a:r>
              <a:rPr lang="en-US" sz="2400" b="1" dirty="0" smtClean="0"/>
              <a:t>milling method</a:t>
            </a:r>
            <a:endParaRPr lang="en-US" sz="2400" dirty="0" smtClean="0"/>
          </a:p>
          <a:p>
            <a:pPr algn="just"/>
            <a:r>
              <a:rPr lang="en-US" sz="2400" dirty="0" smtClean="0"/>
              <a:t>This method of milling of pulses is mostly </a:t>
            </a:r>
            <a:r>
              <a:rPr lang="en-US" sz="2400" dirty="0" smtClean="0"/>
              <a:t>adopted </a:t>
            </a:r>
            <a:r>
              <a:rPr lang="en-US" sz="2400" dirty="0" smtClean="0"/>
              <a:t>in the </a:t>
            </a:r>
            <a:r>
              <a:rPr lang="en-US" sz="2400" dirty="0" smtClean="0"/>
              <a:t>Northern </a:t>
            </a:r>
            <a:r>
              <a:rPr lang="en-US" sz="2400" dirty="0" smtClean="0"/>
              <a:t>and </a:t>
            </a:r>
            <a:r>
              <a:rPr lang="en-US" sz="2400" dirty="0" smtClean="0"/>
              <a:t>Central </a:t>
            </a:r>
            <a:r>
              <a:rPr lang="en-US" sz="2400" dirty="0" smtClean="0"/>
              <a:t>India. </a:t>
            </a:r>
            <a:endParaRPr lang="en-US" sz="2400" dirty="0" smtClean="0"/>
          </a:p>
          <a:p>
            <a:pPr algn="just"/>
            <a:r>
              <a:rPr lang="en-US" sz="2400" dirty="0" smtClean="0"/>
              <a:t>It </a:t>
            </a:r>
            <a:r>
              <a:rPr lang="en-US" sz="2400" dirty="0" smtClean="0"/>
              <a:t>varies widely from region to region. </a:t>
            </a:r>
            <a:endParaRPr lang="en-US" sz="2400" dirty="0" smtClean="0"/>
          </a:p>
          <a:p>
            <a:pPr algn="just"/>
            <a:r>
              <a:rPr lang="en-US" sz="2400" dirty="0" smtClean="0"/>
              <a:t>Dhal </a:t>
            </a:r>
            <a:r>
              <a:rPr lang="en-US" sz="2400" dirty="0" smtClean="0"/>
              <a:t>from dry milling method is said to have better cooking quality </a:t>
            </a:r>
            <a:r>
              <a:rPr lang="en-US" sz="2400" dirty="0" smtClean="0"/>
              <a:t>than that of  </a:t>
            </a:r>
            <a:r>
              <a:rPr lang="en-US" sz="2400" dirty="0" smtClean="0"/>
              <a:t>wet milling.</a:t>
            </a:r>
          </a:p>
          <a:p>
            <a:endParaRPr lang="en-IN"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638"/>
            <a:ext cx="7498080" cy="582594"/>
          </a:xfrm>
        </p:spPr>
        <p:txBody>
          <a:bodyPr>
            <a:normAutofit fontScale="90000"/>
          </a:bodyPr>
          <a:lstStyle/>
          <a:p>
            <a:r>
              <a:rPr lang="en-US" sz="3200" b="1" dirty="0" smtClean="0"/>
              <a:t>Selection of a Huller</a:t>
            </a:r>
            <a:r>
              <a:rPr lang="en-US" sz="3200" dirty="0" smtClean="0"/>
              <a:t/>
            </a:r>
            <a:br>
              <a:rPr lang="en-US" sz="3200" dirty="0" smtClean="0"/>
            </a:br>
            <a:endParaRPr lang="en-US" sz="3200" dirty="0"/>
          </a:p>
        </p:txBody>
      </p:sp>
      <p:sp>
        <p:nvSpPr>
          <p:cNvPr id="5" name="Content Placeholder 4"/>
          <p:cNvSpPr>
            <a:spLocks noGrp="1"/>
          </p:cNvSpPr>
          <p:nvPr>
            <p:ph idx="1"/>
          </p:nvPr>
        </p:nvSpPr>
        <p:spPr>
          <a:xfrm>
            <a:off x="1435608" y="1071546"/>
            <a:ext cx="7498080" cy="5176854"/>
          </a:xfrm>
        </p:spPr>
        <p:txBody>
          <a:bodyPr>
            <a:normAutofit/>
          </a:bodyPr>
          <a:lstStyle/>
          <a:p>
            <a:r>
              <a:rPr lang="en-US" sz="2400" dirty="0" smtClean="0"/>
              <a:t>Factors </a:t>
            </a:r>
            <a:r>
              <a:rPr lang="en-US" sz="2400" dirty="0" smtClean="0"/>
              <a:t>to be considered in the selection of a huller are</a:t>
            </a:r>
          </a:p>
          <a:p>
            <a:pPr marL="859536" lvl="1" indent="-457200">
              <a:buFont typeface="+mj-lt"/>
              <a:buAutoNum type="alphaLcPeriod"/>
            </a:pPr>
            <a:r>
              <a:rPr lang="en-US" sz="2400" dirty="0" smtClean="0"/>
              <a:t>Capacity</a:t>
            </a:r>
            <a:endParaRPr lang="en-US" sz="2400" dirty="0" smtClean="0"/>
          </a:p>
          <a:p>
            <a:pPr marL="859536" lvl="1" indent="-457200">
              <a:buFont typeface="+mj-lt"/>
              <a:buAutoNum type="alphaLcPeriod"/>
            </a:pPr>
            <a:r>
              <a:rPr lang="en-US" sz="2400" dirty="0" smtClean="0"/>
              <a:t>Energy </a:t>
            </a:r>
            <a:r>
              <a:rPr lang="en-US" sz="2400" dirty="0" smtClean="0"/>
              <a:t>requirement</a:t>
            </a:r>
          </a:p>
          <a:p>
            <a:pPr marL="859536" lvl="1" indent="-457200">
              <a:buFont typeface="+mj-lt"/>
              <a:buAutoNum type="alphaLcPeriod"/>
            </a:pPr>
            <a:r>
              <a:rPr lang="en-US" sz="2400" dirty="0" smtClean="0"/>
              <a:t>Efficiency </a:t>
            </a:r>
            <a:r>
              <a:rPr lang="en-US" sz="2400" dirty="0" smtClean="0"/>
              <a:t>of husk removal</a:t>
            </a:r>
          </a:p>
          <a:p>
            <a:pPr marL="859536" lvl="1" indent="-457200">
              <a:buFont typeface="+mj-lt"/>
              <a:buAutoNum type="alphaLcPeriod"/>
            </a:pPr>
            <a:r>
              <a:rPr lang="en-US" sz="2400" dirty="0" smtClean="0"/>
              <a:t>Extent </a:t>
            </a:r>
            <a:r>
              <a:rPr lang="en-US" sz="2400" dirty="0" smtClean="0"/>
              <a:t>of physical damage to beans</a:t>
            </a:r>
          </a:p>
          <a:p>
            <a:pPr marL="859536" lvl="1" indent="-457200">
              <a:buFont typeface="+mj-lt"/>
              <a:buAutoNum type="alphaLcPeriod"/>
            </a:pPr>
            <a:r>
              <a:rPr lang="en-US" sz="2400" dirty="0" smtClean="0"/>
              <a:t>Separation </a:t>
            </a:r>
            <a:r>
              <a:rPr lang="en-US" sz="2400" dirty="0" smtClean="0"/>
              <a:t>of loose husk</a:t>
            </a:r>
          </a:p>
          <a:p>
            <a:pPr marL="859536" lvl="1" indent="-457200">
              <a:buFont typeface="+mj-lt"/>
              <a:buAutoNum type="alphaLcPeriod"/>
            </a:pPr>
            <a:r>
              <a:rPr lang="en-US" sz="2400" dirty="0" smtClean="0"/>
              <a:t>Durability</a:t>
            </a:r>
            <a:endParaRPr lang="en-US" sz="2400" dirty="0" smtClean="0"/>
          </a:p>
          <a:p>
            <a:pPr marL="859536" lvl="1" indent="-457200">
              <a:buFont typeface="+mj-lt"/>
              <a:buAutoNum type="alphaLcPeriod"/>
            </a:pPr>
            <a:r>
              <a:rPr lang="en-US" sz="2400" dirty="0" smtClean="0"/>
              <a:t>Ease </a:t>
            </a:r>
            <a:r>
              <a:rPr lang="en-US" sz="2400" dirty="0" smtClean="0"/>
              <a:t>of maintenance</a:t>
            </a:r>
          </a:p>
          <a:p>
            <a:endParaRPr lang="en-US" sz="2400" dirty="0" smtClean="0"/>
          </a:p>
          <a:p>
            <a:endParaRPr lang="en-US"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35608" y="274320"/>
            <a:ext cx="7498080" cy="5655010"/>
          </a:xfrm>
        </p:spPr>
        <p:txBody>
          <a:bodyPr/>
          <a:lstStyle/>
          <a:p>
            <a:pPr algn="ctr"/>
            <a:r>
              <a:rPr lang="en-US" dirty="0" smtClean="0">
                <a:solidFill>
                  <a:srgbClr val="FF0000"/>
                </a:solidFill>
              </a:rPr>
              <a:t>THANK  YOU</a:t>
            </a:r>
            <a:r>
              <a:rPr lang="en-US" dirty="0" smtClean="0">
                <a:solidFill>
                  <a:srgbClr val="FF0000"/>
                </a:solidFill>
              </a:rPr>
              <a:t/>
            </a:r>
            <a:br>
              <a:rPr lang="en-US" dirty="0" smtClean="0">
                <a:solidFill>
                  <a:srgbClr val="FF0000"/>
                </a:solidFill>
              </a:rPr>
            </a:br>
            <a:r>
              <a:rPr lang="en-US" dirty="0" smtClean="0">
                <a:solidFill>
                  <a:srgbClr val="00B050"/>
                </a:solidFill>
              </a:rPr>
              <a:t>ejazbadshah@gmail.com</a:t>
            </a:r>
            <a:endParaRPr lang="en-US"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638"/>
            <a:ext cx="7498080" cy="725470"/>
          </a:xfrm>
        </p:spPr>
        <p:txBody>
          <a:bodyPr>
            <a:normAutofit/>
          </a:bodyPr>
          <a:lstStyle/>
          <a:p>
            <a:r>
              <a:rPr lang="en-IN" sz="3200" b="1" dirty="0" smtClean="0"/>
              <a:t>Purpose of </a:t>
            </a:r>
            <a:r>
              <a:rPr lang="en-IN" sz="3200" b="1" dirty="0" err="1" smtClean="0"/>
              <a:t>Dehulling</a:t>
            </a:r>
            <a:r>
              <a:rPr lang="en-IN" sz="3200" b="1" dirty="0" smtClean="0"/>
              <a:t> </a:t>
            </a:r>
            <a:endParaRPr lang="en-IN" sz="3200" b="1" dirty="0"/>
          </a:p>
        </p:txBody>
      </p:sp>
      <p:sp>
        <p:nvSpPr>
          <p:cNvPr id="3" name="Content Placeholder 2"/>
          <p:cNvSpPr>
            <a:spLocks noGrp="1"/>
          </p:cNvSpPr>
          <p:nvPr>
            <p:ph idx="1"/>
          </p:nvPr>
        </p:nvSpPr>
        <p:spPr>
          <a:xfrm>
            <a:off x="928662" y="1142984"/>
            <a:ext cx="8005026" cy="5105416"/>
          </a:xfrm>
        </p:spPr>
        <p:txBody>
          <a:bodyPr>
            <a:normAutofit lnSpcReduction="10000"/>
          </a:bodyPr>
          <a:lstStyle/>
          <a:p>
            <a:pPr algn="just">
              <a:buFont typeface="Wingdings" pitchFamily="2" charset="2"/>
              <a:buChar char="Ø"/>
            </a:pPr>
            <a:r>
              <a:rPr lang="en-US" sz="2400" dirty="0" smtClean="0"/>
              <a:t>The purpose of hulling machine is to remove husk from any grain or seeds with minimum damage to the bran layer and as far as possible not to break the grains. </a:t>
            </a:r>
            <a:endParaRPr lang="en-US" sz="2400" dirty="0" smtClean="0"/>
          </a:p>
          <a:p>
            <a:pPr algn="just">
              <a:buNone/>
            </a:pPr>
            <a:endParaRPr lang="en-US" sz="2400" dirty="0" smtClean="0"/>
          </a:p>
          <a:p>
            <a:pPr algn="just">
              <a:buFont typeface="Wingdings" pitchFamily="2" charset="2"/>
              <a:buChar char="Ø"/>
            </a:pPr>
            <a:r>
              <a:rPr lang="en-US" sz="2400" dirty="0" smtClean="0"/>
              <a:t>Due </a:t>
            </a:r>
            <a:r>
              <a:rPr lang="en-US" sz="2400" dirty="0" smtClean="0"/>
              <a:t>to surface characteristics of different types of grains it is necessary to apply friction to the grain to remove the husk. </a:t>
            </a:r>
            <a:endParaRPr lang="en-US" sz="2400" dirty="0" smtClean="0"/>
          </a:p>
          <a:p>
            <a:pPr algn="just">
              <a:buNone/>
            </a:pPr>
            <a:endParaRPr lang="en-US" sz="2400" dirty="0" smtClean="0"/>
          </a:p>
          <a:p>
            <a:pPr algn="just">
              <a:buFont typeface="Wingdings" pitchFamily="2" charset="2"/>
              <a:buChar char="Ø"/>
            </a:pPr>
            <a:r>
              <a:rPr lang="en-US" sz="2400" dirty="0" smtClean="0"/>
              <a:t>Therefore</a:t>
            </a:r>
            <a:r>
              <a:rPr lang="en-US" sz="2400" dirty="0" smtClean="0"/>
              <a:t>, during hulling, certain percentage of broken cannot be avoided. In this respect the construction of machine, it’s precision adjustment and the operation govern the optimum performance and the efficiency of the machine and best quality of grain production.</a:t>
            </a:r>
            <a:endParaRPr lang="en-IN"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7186634" cy="500066"/>
          </a:xfrm>
        </p:spPr>
        <p:txBody>
          <a:bodyPr>
            <a:normAutofit fontScale="90000"/>
          </a:bodyPr>
          <a:lstStyle/>
          <a:p>
            <a:r>
              <a:rPr lang="en-US" sz="3200" b="1" dirty="0" smtClean="0"/>
              <a:t> </a:t>
            </a:r>
            <a:br>
              <a:rPr lang="en-US" sz="3200" b="1" dirty="0" smtClean="0"/>
            </a:br>
            <a:r>
              <a:rPr lang="en-US" sz="3200" b="1" dirty="0" err="1" smtClean="0"/>
              <a:t>Dehulling</a:t>
            </a:r>
            <a:r>
              <a:rPr lang="en-US" sz="3200" b="1" dirty="0" smtClean="0"/>
              <a:t> System : </a:t>
            </a:r>
            <a:r>
              <a:rPr lang="en-US" sz="3200" b="1" dirty="0" smtClean="0"/>
              <a:t>Hot </a:t>
            </a:r>
            <a:r>
              <a:rPr lang="en-US" sz="3200" b="1" dirty="0" err="1" smtClean="0"/>
              <a:t>Dehulling</a:t>
            </a:r>
            <a:r>
              <a:rPr lang="en-US" sz="3200" dirty="0" smtClean="0"/>
              <a:t/>
            </a:r>
            <a:br>
              <a:rPr lang="en-US" sz="3200" dirty="0" smtClean="0"/>
            </a:br>
            <a:endParaRPr lang="en-US" sz="3200" dirty="0" smtClean="0"/>
          </a:p>
        </p:txBody>
      </p:sp>
      <p:sp>
        <p:nvSpPr>
          <p:cNvPr id="3" name="Content Placeholder 2"/>
          <p:cNvSpPr>
            <a:spLocks noGrp="1"/>
          </p:cNvSpPr>
          <p:nvPr>
            <p:ph idx="1"/>
          </p:nvPr>
        </p:nvSpPr>
        <p:spPr>
          <a:xfrm>
            <a:off x="457200" y="1071546"/>
            <a:ext cx="8229600" cy="5572140"/>
          </a:xfrm>
        </p:spPr>
        <p:txBody>
          <a:bodyPr>
            <a:normAutofit fontScale="92500" lnSpcReduction="20000"/>
          </a:bodyPr>
          <a:lstStyle/>
          <a:p>
            <a:pPr algn="just">
              <a:buFont typeface="Wingdings" pitchFamily="2" charset="2"/>
              <a:buChar char="Ø"/>
            </a:pPr>
            <a:r>
              <a:rPr lang="en-US" sz="2600" dirty="0" smtClean="0"/>
              <a:t>The </a:t>
            </a:r>
            <a:r>
              <a:rPr lang="en-US" sz="2600" dirty="0" smtClean="0"/>
              <a:t>most popular </a:t>
            </a:r>
            <a:r>
              <a:rPr lang="en-US" sz="2600" dirty="0" err="1" smtClean="0"/>
              <a:t>dehulling</a:t>
            </a:r>
            <a:r>
              <a:rPr lang="en-US" sz="2600" dirty="0" smtClean="0"/>
              <a:t> system to meet today’s high protein/low fiber meal market is </a:t>
            </a:r>
            <a:r>
              <a:rPr lang="en-US" sz="2600" dirty="0" smtClean="0"/>
              <a:t> </a:t>
            </a:r>
            <a:r>
              <a:rPr lang="en-US" sz="2600" dirty="0" smtClean="0"/>
              <a:t>Hot </a:t>
            </a:r>
            <a:r>
              <a:rPr lang="en-US" sz="2600" dirty="0" err="1" smtClean="0"/>
              <a:t>Dehulling</a:t>
            </a:r>
            <a:r>
              <a:rPr lang="en-US" sz="2600" dirty="0" smtClean="0"/>
              <a:t> System. </a:t>
            </a:r>
            <a:endParaRPr lang="en-US" sz="2600" dirty="0" smtClean="0"/>
          </a:p>
          <a:p>
            <a:pPr algn="just">
              <a:buFont typeface="Wingdings" pitchFamily="2" charset="2"/>
              <a:buChar char="Ø"/>
            </a:pPr>
            <a:r>
              <a:rPr lang="en-US" sz="2600" dirty="0" smtClean="0"/>
              <a:t>This </a:t>
            </a:r>
            <a:r>
              <a:rPr lang="en-US" sz="2600" dirty="0" smtClean="0"/>
              <a:t>system will produce the meal quality for 12 months of the year, even with hard to </a:t>
            </a:r>
            <a:r>
              <a:rPr lang="en-US" sz="2600" dirty="0" err="1" smtClean="0"/>
              <a:t>dehull</a:t>
            </a:r>
            <a:r>
              <a:rPr lang="en-US" sz="2600" dirty="0" smtClean="0"/>
              <a:t> new crop beans while maintaining hull fats of less than </a:t>
            </a:r>
            <a:r>
              <a:rPr lang="en-US" sz="2600" dirty="0" smtClean="0"/>
              <a:t>1 %. </a:t>
            </a:r>
          </a:p>
          <a:p>
            <a:pPr algn="just">
              <a:buFont typeface="Wingdings" pitchFamily="2" charset="2"/>
              <a:buChar char="Ø"/>
            </a:pPr>
            <a:r>
              <a:rPr lang="en-US" sz="2600" dirty="0" smtClean="0"/>
              <a:t>With </a:t>
            </a:r>
            <a:r>
              <a:rPr lang="en-US" sz="2600" dirty="0" smtClean="0"/>
              <a:t>the Hot </a:t>
            </a:r>
            <a:r>
              <a:rPr lang="en-US" sz="2600" dirty="0" err="1" smtClean="0"/>
              <a:t>Dehulling</a:t>
            </a:r>
            <a:r>
              <a:rPr lang="en-US" sz="2600" dirty="0" smtClean="0"/>
              <a:t> system there is no need to install expensive, high maintenance Grain Dryers, </a:t>
            </a:r>
            <a:r>
              <a:rPr lang="en-US" sz="2600" dirty="0" smtClean="0"/>
              <a:t>tempering </a:t>
            </a:r>
            <a:r>
              <a:rPr lang="en-US" sz="2600" dirty="0" smtClean="0"/>
              <a:t>Silo’s, or Rotary Conditioners. </a:t>
            </a:r>
            <a:endParaRPr lang="en-US" sz="2600" dirty="0" smtClean="0"/>
          </a:p>
          <a:p>
            <a:pPr algn="just">
              <a:buFont typeface="Wingdings" pitchFamily="2" charset="2"/>
              <a:buChar char="Ø"/>
            </a:pPr>
            <a:r>
              <a:rPr lang="en-US" sz="2600" dirty="0" smtClean="0"/>
              <a:t>In </a:t>
            </a:r>
            <a:r>
              <a:rPr lang="en-US" sz="2600" dirty="0" smtClean="0"/>
              <a:t>a standard conventional </a:t>
            </a:r>
            <a:r>
              <a:rPr lang="en-US" sz="2600" dirty="0" err="1" smtClean="0"/>
              <a:t>dehulling</a:t>
            </a:r>
            <a:r>
              <a:rPr lang="en-US" sz="2600" dirty="0" smtClean="0"/>
              <a:t> system the beans </a:t>
            </a:r>
            <a:r>
              <a:rPr lang="en-US" sz="2600" dirty="0" err="1" smtClean="0"/>
              <a:t>upto</a:t>
            </a:r>
            <a:r>
              <a:rPr lang="en-US" sz="2600" dirty="0" smtClean="0"/>
              <a:t> 13.5 % moisture are </a:t>
            </a:r>
            <a:r>
              <a:rPr lang="en-US" sz="2600" dirty="0" smtClean="0"/>
              <a:t>heated twice, but in the Hot </a:t>
            </a:r>
            <a:r>
              <a:rPr lang="en-US" sz="2600" dirty="0" err="1" smtClean="0"/>
              <a:t>Dehulling</a:t>
            </a:r>
            <a:r>
              <a:rPr lang="en-US" sz="2600" dirty="0" smtClean="0"/>
              <a:t> system the beans are heated only once. </a:t>
            </a:r>
            <a:endParaRPr lang="en-US" sz="2600" dirty="0" smtClean="0"/>
          </a:p>
          <a:p>
            <a:pPr algn="just">
              <a:buFont typeface="Wingdings" pitchFamily="2" charset="2"/>
              <a:buChar char="Ø"/>
            </a:pPr>
            <a:r>
              <a:rPr lang="en-US" sz="2600" dirty="0" smtClean="0"/>
              <a:t>A </a:t>
            </a:r>
            <a:r>
              <a:rPr lang="en-US" sz="2600" dirty="0" smtClean="0"/>
              <a:t>Vertical Seed Conditioner - ‘VSC’ is used to slowly heat the beans </a:t>
            </a:r>
            <a:r>
              <a:rPr lang="en-US" sz="2600" dirty="0" err="1" smtClean="0"/>
              <a:t>upto</a:t>
            </a:r>
            <a:r>
              <a:rPr lang="en-US" sz="2600" dirty="0" smtClean="0"/>
              <a:t> </a:t>
            </a:r>
            <a:r>
              <a:rPr lang="en-US" sz="2600" dirty="0" smtClean="0"/>
              <a:t>140°F [60°C] and dry the beans </a:t>
            </a:r>
            <a:r>
              <a:rPr lang="en-US" sz="2600" dirty="0" err="1" smtClean="0"/>
              <a:t>upto</a:t>
            </a:r>
            <a:r>
              <a:rPr lang="en-US" sz="2600" dirty="0" smtClean="0"/>
              <a:t> </a:t>
            </a:r>
            <a:r>
              <a:rPr lang="en-US" sz="2600" dirty="0" smtClean="0"/>
              <a:t>approximately 2</a:t>
            </a:r>
            <a:r>
              <a:rPr lang="en-US" sz="2600" dirty="0" smtClean="0"/>
              <a:t>% moisture level. </a:t>
            </a:r>
            <a:endParaRPr lang="en-US" sz="2600" dirty="0" smtClean="0"/>
          </a:p>
          <a:p>
            <a:pPr algn="just">
              <a:buFont typeface="Wingdings" pitchFamily="2" charset="2"/>
              <a:buChar char="Ø"/>
            </a:pPr>
            <a:r>
              <a:rPr lang="en-US" sz="2600" dirty="0" smtClean="0"/>
              <a:t>This </a:t>
            </a:r>
            <a:r>
              <a:rPr lang="en-US" sz="2600" dirty="0" smtClean="0"/>
              <a:t>heating and drying process results in very consistent conditioned beans in only 30 minutes. The patented Jet Dryer is then used for the final heating and drying.</a:t>
            </a:r>
          </a:p>
          <a:p>
            <a:endParaRPr lang="en-IN" sz="2400" dirty="0"/>
          </a:p>
          <a:p>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7290" y="274638"/>
            <a:ext cx="6143668" cy="654032"/>
          </a:xfrm>
        </p:spPr>
        <p:txBody>
          <a:bodyPr>
            <a:noAutofit/>
          </a:bodyPr>
          <a:lstStyle/>
          <a:p>
            <a:r>
              <a:rPr lang="en-US" sz="3200" b="1" dirty="0" smtClean="0"/>
              <a:t>Warm </a:t>
            </a:r>
            <a:r>
              <a:rPr lang="en-US" sz="3200" b="1" dirty="0" err="1" smtClean="0"/>
              <a:t>Dehulling</a:t>
            </a:r>
            <a:endParaRPr lang="en-US" sz="3200" dirty="0" smtClean="0"/>
          </a:p>
        </p:txBody>
      </p:sp>
      <p:sp>
        <p:nvSpPr>
          <p:cNvPr id="3" name="Content Placeholder 2"/>
          <p:cNvSpPr>
            <a:spLocks noGrp="1"/>
          </p:cNvSpPr>
          <p:nvPr>
            <p:ph idx="1"/>
          </p:nvPr>
        </p:nvSpPr>
        <p:spPr>
          <a:xfrm>
            <a:off x="457200" y="1142984"/>
            <a:ext cx="8229600" cy="5286412"/>
          </a:xfrm>
        </p:spPr>
        <p:txBody>
          <a:bodyPr>
            <a:normAutofit lnSpcReduction="10000"/>
          </a:bodyPr>
          <a:lstStyle/>
          <a:p>
            <a:pPr algn="just">
              <a:buFont typeface="Wingdings" pitchFamily="2" charset="2"/>
              <a:buChar char="Ø"/>
            </a:pPr>
            <a:r>
              <a:rPr lang="en-US" sz="2400" dirty="0" smtClean="0"/>
              <a:t>The </a:t>
            </a:r>
            <a:r>
              <a:rPr lang="en-US" sz="2400" dirty="0" smtClean="0"/>
              <a:t>Warm </a:t>
            </a:r>
            <a:r>
              <a:rPr lang="en-US" sz="2400" dirty="0" err="1" smtClean="0"/>
              <a:t>Dehulling</a:t>
            </a:r>
            <a:r>
              <a:rPr lang="en-US" sz="2400" dirty="0" smtClean="0"/>
              <a:t> System is designed for areas of the world where imported beans are processed. With imported beans, the beans are harvested two to three months prior to processing and are naturally conditioned during the shipping process. </a:t>
            </a:r>
            <a:endParaRPr lang="en-US" sz="2400" dirty="0" smtClean="0"/>
          </a:p>
          <a:p>
            <a:pPr algn="just">
              <a:buFont typeface="Wingdings" pitchFamily="2" charset="2"/>
              <a:buChar char="Ø"/>
            </a:pPr>
            <a:r>
              <a:rPr lang="en-US" sz="2400" dirty="0" smtClean="0"/>
              <a:t>There </a:t>
            </a:r>
            <a:r>
              <a:rPr lang="en-US" sz="2400" dirty="0" smtClean="0"/>
              <a:t>are only two changes from Hot </a:t>
            </a:r>
            <a:r>
              <a:rPr lang="en-US" sz="2400" dirty="0" err="1" smtClean="0"/>
              <a:t>Dehulling</a:t>
            </a:r>
            <a:r>
              <a:rPr lang="en-US" sz="2400" dirty="0" smtClean="0"/>
              <a:t> system to Crown’s Warm </a:t>
            </a:r>
            <a:r>
              <a:rPr lang="en-US" sz="2400" dirty="0" err="1" smtClean="0"/>
              <a:t>Dehulling</a:t>
            </a:r>
            <a:r>
              <a:rPr lang="en-US" sz="2400" dirty="0" smtClean="0"/>
              <a:t> System. One is a slightly larger Crown VSC installed to heat the beans to proper flaking temperatures, 155°F [70°C] along with drying more than 2%.  </a:t>
            </a:r>
            <a:r>
              <a:rPr lang="en-US" sz="2400" dirty="0" smtClean="0"/>
              <a:t>The </a:t>
            </a:r>
            <a:r>
              <a:rPr lang="en-US" sz="2400" dirty="0" smtClean="0"/>
              <a:t>other change is the Jet Dryer is no longer required, reducing installation costs. </a:t>
            </a:r>
            <a:endParaRPr lang="en-US" sz="2400" dirty="0" smtClean="0"/>
          </a:p>
          <a:p>
            <a:pPr algn="just">
              <a:buFont typeface="Wingdings" pitchFamily="2" charset="2"/>
              <a:buChar char="Ø"/>
            </a:pPr>
            <a:r>
              <a:rPr lang="en-US" sz="2400" dirty="0" smtClean="0"/>
              <a:t>The </a:t>
            </a:r>
            <a:r>
              <a:rPr lang="en-US" sz="2400" dirty="0" smtClean="0"/>
              <a:t>remainder of the </a:t>
            </a:r>
            <a:r>
              <a:rPr lang="en-US" sz="2400" dirty="0" err="1" smtClean="0"/>
              <a:t>dehulling</a:t>
            </a:r>
            <a:r>
              <a:rPr lang="en-US" sz="2400" dirty="0" smtClean="0"/>
              <a:t> system is very similar to the Hot </a:t>
            </a:r>
            <a:r>
              <a:rPr lang="en-US" sz="2400" dirty="0" err="1" smtClean="0"/>
              <a:t>Dehulling</a:t>
            </a:r>
            <a:r>
              <a:rPr lang="en-US" sz="2400" dirty="0" smtClean="0"/>
              <a:t> system. The low fiber/high protein meal is still accomplished while maintaining hull fats close to 1%. </a:t>
            </a:r>
            <a:endParaRPr lang="en-US" sz="2400" dirty="0" smtClean="0"/>
          </a:p>
          <a:p>
            <a:pPr>
              <a:buNone/>
            </a:pPr>
            <a:endParaRPr lang="en-IN"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357166"/>
            <a:ext cx="6929486" cy="500066"/>
          </a:xfrm>
        </p:spPr>
        <p:txBody>
          <a:bodyPr>
            <a:normAutofit fontScale="90000"/>
          </a:bodyPr>
          <a:lstStyle/>
          <a:p>
            <a:r>
              <a:rPr lang="en-US" sz="3600" b="1" dirty="0" smtClean="0"/>
              <a:t>Cold </a:t>
            </a:r>
            <a:r>
              <a:rPr lang="en-US" sz="3600" b="1" dirty="0" err="1" smtClean="0"/>
              <a:t>Dehulling</a:t>
            </a:r>
            <a:endParaRPr lang="en-IN" sz="3600" dirty="0"/>
          </a:p>
        </p:txBody>
      </p:sp>
      <p:sp>
        <p:nvSpPr>
          <p:cNvPr id="3" name="Content Placeholder 2"/>
          <p:cNvSpPr>
            <a:spLocks noGrp="1"/>
          </p:cNvSpPr>
          <p:nvPr>
            <p:ph idx="1"/>
          </p:nvPr>
        </p:nvSpPr>
        <p:spPr>
          <a:xfrm>
            <a:off x="457200" y="1000108"/>
            <a:ext cx="8472518" cy="4214842"/>
          </a:xfrm>
        </p:spPr>
        <p:txBody>
          <a:bodyPr>
            <a:normAutofit/>
          </a:bodyPr>
          <a:lstStyle/>
          <a:p>
            <a:pPr algn="just">
              <a:buFont typeface="Wingdings" pitchFamily="2" charset="2"/>
              <a:buChar char="Ø"/>
            </a:pPr>
            <a:r>
              <a:rPr lang="en-US" sz="2400" dirty="0" smtClean="0"/>
              <a:t>The </a:t>
            </a:r>
            <a:r>
              <a:rPr lang="en-US" sz="2400" dirty="0" smtClean="0"/>
              <a:t>cold </a:t>
            </a:r>
            <a:r>
              <a:rPr lang="en-US" sz="2400" dirty="0" err="1" smtClean="0"/>
              <a:t>dehulling</a:t>
            </a:r>
            <a:r>
              <a:rPr lang="en-US" sz="2400" dirty="0" smtClean="0"/>
              <a:t> system </a:t>
            </a:r>
            <a:r>
              <a:rPr lang="en-US" sz="2400" dirty="0" smtClean="0"/>
              <a:t>utilizes existing drying and conditioning equipment and </a:t>
            </a:r>
            <a:r>
              <a:rPr lang="en-US" sz="2400" dirty="0" smtClean="0"/>
              <a:t>also a </a:t>
            </a:r>
            <a:r>
              <a:rPr lang="en-US" sz="2400" dirty="0" smtClean="0"/>
              <a:t>very </a:t>
            </a:r>
            <a:r>
              <a:rPr lang="en-US" sz="2400" dirty="0" smtClean="0"/>
              <a:t>efficient and patented </a:t>
            </a:r>
            <a:r>
              <a:rPr lang="en-US" sz="2400" dirty="0" smtClean="0"/>
              <a:t>Aspirators to separate the free hulls and meats after the cracker and conditioner. </a:t>
            </a:r>
            <a:endParaRPr lang="en-US" sz="2400" dirty="0" smtClean="0"/>
          </a:p>
          <a:p>
            <a:pPr algn="just">
              <a:buNone/>
            </a:pPr>
            <a:endParaRPr lang="en-US" sz="2400" dirty="0" smtClean="0"/>
          </a:p>
          <a:p>
            <a:pPr algn="just">
              <a:buFont typeface="Wingdings" pitchFamily="2" charset="2"/>
              <a:buChar char="Ø"/>
            </a:pPr>
            <a:r>
              <a:rPr lang="en-US" sz="2400" dirty="0" smtClean="0"/>
              <a:t>Again</a:t>
            </a:r>
            <a:r>
              <a:rPr lang="en-US" sz="2400" dirty="0" smtClean="0"/>
              <a:t>, we design this system so it can easily be upgraded to a complete Hot </a:t>
            </a:r>
            <a:r>
              <a:rPr lang="en-US" sz="2400" dirty="0" err="1" smtClean="0"/>
              <a:t>Dehulling</a:t>
            </a:r>
            <a:r>
              <a:rPr lang="en-US" sz="2400" dirty="0" smtClean="0"/>
              <a:t> system in the future. </a:t>
            </a:r>
            <a:endParaRPr lang="en-US" sz="2400" dirty="0" smtClean="0"/>
          </a:p>
          <a:p>
            <a:pPr>
              <a:buFont typeface="Wingdings" pitchFamily="2" charset="2"/>
              <a:buChar char="Ø"/>
            </a:pPr>
            <a:endParaRPr lang="en-IN"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3200"/>
            <a:ext cx="8229600" cy="511156"/>
          </a:xfrm>
        </p:spPr>
        <p:txBody>
          <a:bodyPr>
            <a:noAutofit/>
          </a:bodyPr>
          <a:lstStyle/>
          <a:p>
            <a:r>
              <a:rPr lang="en-US" sz="3200" b="1" dirty="0" smtClean="0"/>
              <a:t/>
            </a:r>
            <a:br>
              <a:rPr lang="en-US" sz="3200" b="1" dirty="0" smtClean="0"/>
            </a:br>
            <a:r>
              <a:rPr lang="en-US" sz="2800" b="1" dirty="0" smtClean="0"/>
              <a:t>Equipment </a:t>
            </a:r>
            <a:r>
              <a:rPr lang="en-US" sz="2800" b="1" dirty="0" smtClean="0"/>
              <a:t>for </a:t>
            </a:r>
            <a:r>
              <a:rPr lang="en-US" sz="2800" b="1" dirty="0" err="1" smtClean="0"/>
              <a:t>Dehulling</a:t>
            </a:r>
            <a:r>
              <a:rPr lang="en-US" sz="2800" b="1" dirty="0" smtClean="0"/>
              <a:t>:</a:t>
            </a:r>
            <a:r>
              <a:rPr lang="en-US" sz="2800" b="1" dirty="0" smtClean="0"/>
              <a:t> Engle berg Huller </a:t>
            </a:r>
            <a:r>
              <a:rPr lang="en-US" sz="3200" dirty="0" smtClean="0"/>
              <a:t/>
            </a:r>
            <a:br>
              <a:rPr lang="en-US" sz="3200" dirty="0" smtClean="0"/>
            </a:br>
            <a:endParaRPr lang="en-IN" sz="3200" b="1" dirty="0"/>
          </a:p>
        </p:txBody>
      </p:sp>
      <p:sp>
        <p:nvSpPr>
          <p:cNvPr id="3" name="Content Placeholder 2"/>
          <p:cNvSpPr>
            <a:spLocks noGrp="1"/>
          </p:cNvSpPr>
          <p:nvPr>
            <p:ph idx="1"/>
          </p:nvPr>
        </p:nvSpPr>
        <p:spPr>
          <a:xfrm>
            <a:off x="285720" y="857232"/>
            <a:ext cx="8643998" cy="5929354"/>
          </a:xfrm>
        </p:spPr>
        <p:txBody>
          <a:bodyPr>
            <a:noAutofit/>
          </a:bodyPr>
          <a:lstStyle/>
          <a:p>
            <a:pPr algn="just">
              <a:buFont typeface="Wingdings" pitchFamily="2" charset="2"/>
              <a:buChar char="Ø"/>
            </a:pPr>
            <a:r>
              <a:rPr lang="en-US" sz="2200" dirty="0" smtClean="0"/>
              <a:t>The </a:t>
            </a:r>
            <a:r>
              <a:rPr lang="en-US" sz="2200" dirty="0" smtClean="0"/>
              <a:t>most common machine used for paddy hulling in India is “Engle berg” huller. </a:t>
            </a:r>
            <a:endParaRPr lang="en-US" sz="2200" dirty="0" smtClean="0"/>
          </a:p>
          <a:p>
            <a:pPr algn="just">
              <a:buFont typeface="Wingdings" pitchFamily="2" charset="2"/>
              <a:buChar char="Ø"/>
            </a:pPr>
            <a:r>
              <a:rPr lang="en-US" sz="2200" dirty="0" smtClean="0"/>
              <a:t>The </a:t>
            </a:r>
            <a:r>
              <a:rPr lang="en-US" sz="2200" dirty="0" smtClean="0"/>
              <a:t>working element of this machine is ribbed cast iron roller. </a:t>
            </a:r>
            <a:endParaRPr lang="en-US" sz="2200" dirty="0" smtClean="0"/>
          </a:p>
          <a:p>
            <a:pPr algn="just">
              <a:buFont typeface="Wingdings" pitchFamily="2" charset="2"/>
              <a:buChar char="Ø"/>
            </a:pPr>
            <a:r>
              <a:rPr lang="en-US" sz="2200" dirty="0" smtClean="0"/>
              <a:t>The </a:t>
            </a:r>
            <a:r>
              <a:rPr lang="en-US" sz="2200" dirty="0" smtClean="0"/>
              <a:t>roller rotates on axis inside a large concentric cylinder. </a:t>
            </a:r>
            <a:endParaRPr lang="en-US" sz="2200" dirty="0" smtClean="0"/>
          </a:p>
          <a:p>
            <a:pPr algn="just">
              <a:buFont typeface="Wingdings" pitchFamily="2" charset="2"/>
              <a:buChar char="Ø"/>
            </a:pPr>
            <a:r>
              <a:rPr lang="en-US" sz="2200" dirty="0" smtClean="0"/>
              <a:t>On </a:t>
            </a:r>
            <a:r>
              <a:rPr lang="en-US" sz="2200" dirty="0" smtClean="0"/>
              <a:t>the inner cast iron roller, spiral ribbed strip are mounted to ¼ part of the length and on remaining ¾ part 4 to 6 straight ribbed strips are mounted. </a:t>
            </a:r>
            <a:endParaRPr lang="en-US" sz="2200" dirty="0" smtClean="0"/>
          </a:p>
          <a:p>
            <a:pPr algn="just">
              <a:buFont typeface="Wingdings" pitchFamily="2" charset="2"/>
              <a:buChar char="Ø"/>
            </a:pPr>
            <a:r>
              <a:rPr lang="en-US" sz="2200" dirty="0" smtClean="0"/>
              <a:t>The </a:t>
            </a:r>
            <a:r>
              <a:rPr lang="en-US" sz="2200" dirty="0" smtClean="0"/>
              <a:t>roller is rotated at 600 to 900 rpm. </a:t>
            </a:r>
            <a:endParaRPr lang="en-US" sz="2200" dirty="0" smtClean="0"/>
          </a:p>
          <a:p>
            <a:pPr algn="just">
              <a:buFont typeface="Wingdings" pitchFamily="2" charset="2"/>
              <a:buChar char="Ø"/>
            </a:pPr>
            <a:r>
              <a:rPr lang="en-US" sz="2200" dirty="0" smtClean="0"/>
              <a:t>Paddy </a:t>
            </a:r>
            <a:r>
              <a:rPr lang="en-US" sz="2200" dirty="0" smtClean="0"/>
              <a:t>is fed into the hopper and due to rotational direction of flutes, it is moved around the cylinder and finally towards the outlet. </a:t>
            </a:r>
            <a:endParaRPr lang="en-US" sz="2200" dirty="0" smtClean="0"/>
          </a:p>
          <a:p>
            <a:pPr algn="just">
              <a:buFont typeface="Wingdings" pitchFamily="2" charset="2"/>
              <a:buChar char="Ø"/>
            </a:pPr>
            <a:r>
              <a:rPr lang="en-US" sz="2200" dirty="0" smtClean="0"/>
              <a:t>Friction </a:t>
            </a:r>
            <a:r>
              <a:rPr lang="en-US" sz="2200" dirty="0" smtClean="0"/>
              <a:t>between the grain and the steel parts of the huller causes the husk and bran to be scraped off. </a:t>
            </a:r>
            <a:endParaRPr lang="en-US" sz="2200" dirty="0" smtClean="0"/>
          </a:p>
          <a:p>
            <a:pPr algn="just">
              <a:buFont typeface="Wingdings" pitchFamily="2" charset="2"/>
              <a:buChar char="Ø"/>
            </a:pPr>
            <a:r>
              <a:rPr lang="en-US" sz="2200" dirty="0" smtClean="0"/>
              <a:t>The </a:t>
            </a:r>
            <a:r>
              <a:rPr lang="en-US" sz="2200" dirty="0" smtClean="0"/>
              <a:t>huller does the job of husking and bran removal simultaneously</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62" y="285728"/>
            <a:ext cx="6643734" cy="642942"/>
          </a:xfrm>
        </p:spPr>
        <p:txBody>
          <a:bodyPr>
            <a:noAutofit/>
          </a:bodyPr>
          <a:lstStyle/>
          <a:p>
            <a:r>
              <a:rPr lang="en-US" sz="3200" b="1" dirty="0" smtClean="0"/>
              <a:t/>
            </a:r>
            <a:br>
              <a:rPr lang="en-US" sz="3200" b="1" dirty="0" smtClean="0"/>
            </a:br>
            <a:r>
              <a:rPr lang="en-US" sz="3200" b="1" dirty="0" smtClean="0"/>
              <a:t>Under </a:t>
            </a:r>
            <a:r>
              <a:rPr lang="en-US" sz="3200" b="1" dirty="0" smtClean="0"/>
              <a:t>Runner Disc </a:t>
            </a:r>
            <a:r>
              <a:rPr lang="en-US" sz="3200" b="1" dirty="0" smtClean="0"/>
              <a:t>Hullers</a:t>
            </a:r>
            <a:r>
              <a:rPr lang="en-US" sz="3200" dirty="0" smtClean="0"/>
              <a:t/>
            </a:r>
            <a:br>
              <a:rPr lang="en-US" sz="3200" dirty="0" smtClean="0"/>
            </a:br>
            <a:endParaRPr lang="en-IN" sz="3200" b="1" dirty="0"/>
          </a:p>
        </p:txBody>
      </p:sp>
      <p:sp>
        <p:nvSpPr>
          <p:cNvPr id="3" name="Content Placeholder 2"/>
          <p:cNvSpPr>
            <a:spLocks noGrp="1"/>
          </p:cNvSpPr>
          <p:nvPr>
            <p:ph idx="1"/>
          </p:nvPr>
        </p:nvSpPr>
        <p:spPr>
          <a:xfrm>
            <a:off x="214282" y="1000108"/>
            <a:ext cx="8715436" cy="5857892"/>
          </a:xfrm>
        </p:spPr>
        <p:txBody>
          <a:bodyPr>
            <a:noAutofit/>
          </a:bodyPr>
          <a:lstStyle/>
          <a:p>
            <a:pPr algn="just">
              <a:buFont typeface="Wingdings" pitchFamily="2" charset="2"/>
              <a:buChar char="Ø"/>
            </a:pPr>
            <a:r>
              <a:rPr lang="en-US" sz="2400" dirty="0" smtClean="0"/>
              <a:t>The </a:t>
            </a:r>
            <a:r>
              <a:rPr lang="en-US" sz="2400" dirty="0" smtClean="0"/>
              <a:t>Under Runner disk </a:t>
            </a:r>
            <a:r>
              <a:rPr lang="en-US" sz="2400" dirty="0" smtClean="0"/>
              <a:t>hullers </a:t>
            </a:r>
            <a:r>
              <a:rPr lang="en-US" sz="2400" dirty="0" smtClean="0"/>
              <a:t>consist of two horizontal cast iron disks partly covered with an abrasive layer preferably of </a:t>
            </a:r>
            <a:r>
              <a:rPr lang="en-US" sz="2400" dirty="0" smtClean="0"/>
              <a:t>emery</a:t>
            </a:r>
            <a:r>
              <a:rPr lang="en-US" sz="2400" dirty="0" smtClean="0"/>
              <a:t>. </a:t>
            </a:r>
            <a:endParaRPr lang="en-US" sz="2400" dirty="0" smtClean="0"/>
          </a:p>
          <a:p>
            <a:pPr algn="just">
              <a:buFont typeface="Wingdings" pitchFamily="2" charset="2"/>
              <a:buChar char="Ø"/>
            </a:pPr>
            <a:r>
              <a:rPr lang="en-US" sz="2400" dirty="0" smtClean="0"/>
              <a:t>The </a:t>
            </a:r>
            <a:r>
              <a:rPr lang="en-US" sz="2400" dirty="0" smtClean="0"/>
              <a:t>top disk is fixed with the body of machines, while the bottom disk rotates. </a:t>
            </a:r>
            <a:endParaRPr lang="en-US" sz="2400" dirty="0" smtClean="0"/>
          </a:p>
          <a:p>
            <a:pPr algn="just">
              <a:buFont typeface="Wingdings" pitchFamily="2" charset="2"/>
              <a:buChar char="Ø"/>
            </a:pPr>
            <a:r>
              <a:rPr lang="en-US" sz="2400" dirty="0" smtClean="0"/>
              <a:t>The </a:t>
            </a:r>
            <a:r>
              <a:rPr lang="en-US" sz="2400" dirty="0" smtClean="0"/>
              <a:t>rotating disk is vertically adjustable by which clearance between the two disks is adjusted. </a:t>
            </a:r>
            <a:endParaRPr lang="en-US" sz="2400" dirty="0" smtClean="0"/>
          </a:p>
          <a:p>
            <a:pPr algn="just">
              <a:buFont typeface="Wingdings" pitchFamily="2" charset="2"/>
              <a:buChar char="Ø"/>
            </a:pPr>
            <a:r>
              <a:rPr lang="en-US" sz="2400" dirty="0" smtClean="0"/>
              <a:t>As </a:t>
            </a:r>
            <a:r>
              <a:rPr lang="en-US" sz="2400" dirty="0" smtClean="0"/>
              <a:t>per the variety and the condition of grains, the clearance is decided. </a:t>
            </a:r>
            <a:endParaRPr lang="en-US" sz="2400" dirty="0" smtClean="0"/>
          </a:p>
          <a:p>
            <a:pPr algn="just">
              <a:buFont typeface="Wingdings" pitchFamily="2" charset="2"/>
              <a:buChar char="Ø"/>
            </a:pPr>
            <a:r>
              <a:rPr lang="en-US" sz="2400" dirty="0" smtClean="0"/>
              <a:t>The </a:t>
            </a:r>
            <a:r>
              <a:rPr lang="en-US" sz="2400" dirty="0" smtClean="0"/>
              <a:t>condition of abrasive coating on the disks also affect the clearance. </a:t>
            </a:r>
            <a:endParaRPr lang="en-US" sz="2400" dirty="0" smtClean="0"/>
          </a:p>
          <a:p>
            <a:pPr algn="just">
              <a:buFont typeface="Wingdings" pitchFamily="2" charset="2"/>
              <a:buChar char="Ø"/>
            </a:pPr>
            <a:r>
              <a:rPr lang="en-US" sz="2400" dirty="0" smtClean="0"/>
              <a:t>During </a:t>
            </a:r>
            <a:r>
              <a:rPr lang="en-US" sz="2400" dirty="0" smtClean="0"/>
              <a:t>hulling there is wear of abrasive coating and is not uniform over the entire surface of coating. </a:t>
            </a:r>
            <a:endParaRPr lang="en-US" sz="2400" dirty="0" smtClean="0"/>
          </a:p>
          <a:p>
            <a:pPr algn="just">
              <a:buFont typeface="Wingdings" pitchFamily="2" charset="2"/>
              <a:buChar char="Ø"/>
            </a:pPr>
            <a:r>
              <a:rPr lang="en-US" sz="2400" dirty="0" smtClean="0"/>
              <a:t>Hulling </a:t>
            </a:r>
            <a:r>
              <a:rPr lang="en-US" sz="2400" dirty="0" smtClean="0"/>
              <a:t>is mainly concentrated at the center, therefore, after some time a ridge is formed at the outer ring of coating.</a:t>
            </a:r>
          </a:p>
          <a:p>
            <a:endParaRPr lang="en-IN"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5786" y="60324"/>
            <a:ext cx="6429420" cy="511156"/>
          </a:xfrm>
        </p:spPr>
        <p:txBody>
          <a:bodyPr>
            <a:noAutofit/>
          </a:bodyPr>
          <a:lstStyle/>
          <a:p>
            <a:r>
              <a:rPr lang="en-US" sz="3200" b="1" dirty="0" smtClean="0"/>
              <a:t> </a:t>
            </a:r>
            <a:r>
              <a:rPr lang="en-US" sz="3200" b="1" dirty="0" smtClean="0"/>
              <a:t>  Rubber–Roller </a:t>
            </a:r>
            <a:r>
              <a:rPr lang="en-US" sz="3200" b="1" dirty="0" err="1" smtClean="0"/>
              <a:t>Shellers</a:t>
            </a:r>
            <a:endParaRPr lang="en-US" sz="3200" dirty="0" smtClean="0"/>
          </a:p>
        </p:txBody>
      </p:sp>
      <p:sp>
        <p:nvSpPr>
          <p:cNvPr id="3" name="Content Placeholder 2"/>
          <p:cNvSpPr>
            <a:spLocks noGrp="1"/>
          </p:cNvSpPr>
          <p:nvPr>
            <p:ph idx="1"/>
          </p:nvPr>
        </p:nvSpPr>
        <p:spPr>
          <a:xfrm>
            <a:off x="214282" y="785794"/>
            <a:ext cx="8715436" cy="6000792"/>
          </a:xfrm>
        </p:spPr>
        <p:txBody>
          <a:bodyPr>
            <a:noAutofit/>
          </a:bodyPr>
          <a:lstStyle/>
          <a:p>
            <a:pPr algn="just"/>
            <a:r>
              <a:rPr lang="en-US" sz="2400" dirty="0" smtClean="0"/>
              <a:t>Rubber-roller </a:t>
            </a:r>
            <a:r>
              <a:rPr lang="en-US" sz="2400" dirty="0" err="1" smtClean="0"/>
              <a:t>shellers</a:t>
            </a:r>
            <a:r>
              <a:rPr lang="en-US" sz="2400" dirty="0" smtClean="0"/>
              <a:t> consist </a:t>
            </a:r>
            <a:r>
              <a:rPr lang="en-US" sz="2400" dirty="0" smtClean="0"/>
              <a:t>of two rubber rolls rotating in opposite direction at different speed. </a:t>
            </a:r>
            <a:endParaRPr lang="en-US" sz="2400" dirty="0" smtClean="0"/>
          </a:p>
          <a:p>
            <a:pPr algn="just">
              <a:buNone/>
            </a:pPr>
            <a:endParaRPr lang="en-US" sz="2400" dirty="0" smtClean="0"/>
          </a:p>
          <a:p>
            <a:pPr algn="just"/>
            <a:r>
              <a:rPr lang="en-US" sz="2400" dirty="0" smtClean="0"/>
              <a:t>A </a:t>
            </a:r>
            <a:r>
              <a:rPr lang="en-US" sz="2400" dirty="0" smtClean="0"/>
              <a:t>feeder feeds </a:t>
            </a:r>
            <a:r>
              <a:rPr lang="en-US" sz="2400" dirty="0" smtClean="0"/>
              <a:t>uniformly </a:t>
            </a:r>
            <a:r>
              <a:rPr lang="en-US" sz="2400" dirty="0" smtClean="0"/>
              <a:t>to the machine. Feed is fed in thin layer between the rotating roll by the feeder. </a:t>
            </a:r>
            <a:endParaRPr lang="en-US" sz="2400" dirty="0" smtClean="0"/>
          </a:p>
          <a:p>
            <a:pPr algn="just">
              <a:buNone/>
            </a:pPr>
            <a:endParaRPr lang="en-US" sz="2400" dirty="0" smtClean="0"/>
          </a:p>
          <a:p>
            <a:pPr algn="just"/>
            <a:r>
              <a:rPr lang="en-US" sz="2400" dirty="0" smtClean="0"/>
              <a:t>One </a:t>
            </a:r>
            <a:r>
              <a:rPr lang="en-US" sz="2400" dirty="0" smtClean="0"/>
              <a:t>of the roll is fixed while the other is adjustable to obtain desirable clearance between them. </a:t>
            </a:r>
            <a:endParaRPr lang="en-US" sz="2400" dirty="0" smtClean="0"/>
          </a:p>
          <a:p>
            <a:pPr algn="just">
              <a:buNone/>
            </a:pPr>
            <a:endParaRPr lang="en-US" sz="2400" dirty="0" smtClean="0"/>
          </a:p>
          <a:p>
            <a:pPr algn="just"/>
            <a:r>
              <a:rPr lang="en-US" sz="2400" dirty="0" smtClean="0"/>
              <a:t>Speed </a:t>
            </a:r>
            <a:r>
              <a:rPr lang="en-US" sz="2400" dirty="0" smtClean="0"/>
              <a:t>of the rolls develop a shearing force on grain surface resulting in the opening and breaking of husk.</a:t>
            </a:r>
          </a:p>
          <a:p>
            <a:endParaRPr lang="en-IN" sz="2400" dirty="0" smtClean="0"/>
          </a:p>
          <a:p>
            <a:endParaRPr lang="en-IN"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972320" cy="654032"/>
          </a:xfrm>
        </p:spPr>
        <p:txBody>
          <a:bodyPr>
            <a:noAutofit/>
          </a:bodyPr>
          <a:lstStyle/>
          <a:p>
            <a:r>
              <a:rPr lang="en-US" sz="3200" b="1" dirty="0" smtClean="0"/>
              <a:t/>
            </a:r>
            <a:br>
              <a:rPr lang="en-US" sz="3200" b="1" dirty="0" smtClean="0"/>
            </a:br>
            <a:r>
              <a:rPr lang="en-US" sz="3200" b="1" dirty="0" smtClean="0"/>
              <a:t>Husk </a:t>
            </a:r>
            <a:r>
              <a:rPr lang="en-US" sz="3200" b="1" dirty="0" smtClean="0"/>
              <a:t>Separator</a:t>
            </a:r>
            <a:r>
              <a:rPr lang="en-US" sz="3200" dirty="0" smtClean="0"/>
              <a:t/>
            </a:r>
            <a:br>
              <a:rPr lang="en-US" sz="3200" dirty="0" smtClean="0"/>
            </a:br>
            <a:r>
              <a:rPr lang="en-IN" sz="3200" dirty="0"/>
              <a:t/>
            </a:r>
            <a:br>
              <a:rPr lang="en-IN" sz="3200" dirty="0"/>
            </a:br>
            <a:endParaRPr lang="en-IN" sz="3200" dirty="0"/>
          </a:p>
        </p:txBody>
      </p:sp>
      <p:sp>
        <p:nvSpPr>
          <p:cNvPr id="3" name="Content Placeholder 2"/>
          <p:cNvSpPr>
            <a:spLocks noGrp="1"/>
          </p:cNvSpPr>
          <p:nvPr>
            <p:ph idx="1"/>
          </p:nvPr>
        </p:nvSpPr>
        <p:spPr>
          <a:xfrm>
            <a:off x="457200" y="928670"/>
            <a:ext cx="8229600" cy="5429288"/>
          </a:xfrm>
        </p:spPr>
        <p:txBody>
          <a:bodyPr>
            <a:normAutofit fontScale="92500" lnSpcReduction="10000"/>
          </a:bodyPr>
          <a:lstStyle/>
          <a:p>
            <a:pPr algn="just"/>
            <a:r>
              <a:rPr lang="en-US" sz="2800" dirty="0" smtClean="0"/>
              <a:t>This </a:t>
            </a:r>
            <a:r>
              <a:rPr lang="en-US" sz="2800" dirty="0" smtClean="0"/>
              <a:t>machine is required to blow away husk from the mixture of shelled grains, husk and unshelled grain obtained from huller/</a:t>
            </a:r>
            <a:r>
              <a:rPr lang="en-US" sz="2800" dirty="0" err="1" smtClean="0"/>
              <a:t>sheller</a:t>
            </a:r>
            <a:r>
              <a:rPr lang="en-US" sz="2800" dirty="0" smtClean="0"/>
              <a:t>. </a:t>
            </a:r>
            <a:endParaRPr lang="en-US" sz="2800" dirty="0" smtClean="0"/>
          </a:p>
          <a:p>
            <a:pPr algn="just"/>
            <a:r>
              <a:rPr lang="en-US" sz="2800" dirty="0" smtClean="0"/>
              <a:t>It is a simple machine having a fan and an arrangement to distribute the product of </a:t>
            </a:r>
            <a:r>
              <a:rPr lang="en-US" sz="2800" dirty="0" err="1" smtClean="0"/>
              <a:t>sheller</a:t>
            </a:r>
            <a:r>
              <a:rPr lang="en-US" sz="2800" dirty="0" smtClean="0"/>
              <a:t> uniformly on an oscillating sieve with fine perforation. </a:t>
            </a:r>
          </a:p>
          <a:p>
            <a:pPr algn="just">
              <a:buNone/>
            </a:pPr>
            <a:endParaRPr lang="en-US" sz="2800" dirty="0" smtClean="0"/>
          </a:p>
          <a:p>
            <a:pPr algn="just"/>
            <a:r>
              <a:rPr lang="en-US" sz="2800" dirty="0" smtClean="0"/>
              <a:t>In </a:t>
            </a:r>
            <a:r>
              <a:rPr lang="en-US" sz="2800" dirty="0" smtClean="0"/>
              <a:t>the first stage the husk, </a:t>
            </a:r>
            <a:r>
              <a:rPr lang="en-US" sz="2800" dirty="0" err="1" smtClean="0"/>
              <a:t>brokens</a:t>
            </a:r>
            <a:r>
              <a:rPr lang="en-US" sz="2800" dirty="0" smtClean="0"/>
              <a:t>, germ and bran must be separated which is accomplished by the husk separator. </a:t>
            </a:r>
            <a:endParaRPr lang="en-US" sz="2800" dirty="0" smtClean="0"/>
          </a:p>
          <a:p>
            <a:pPr algn="just"/>
            <a:r>
              <a:rPr lang="en-US" sz="2800" dirty="0" smtClean="0"/>
              <a:t>This </a:t>
            </a:r>
            <a:r>
              <a:rPr lang="en-US" sz="2800" dirty="0" smtClean="0"/>
              <a:t>is done to ensure that air flows across uniformly and blow away the husk, the broken, germs and bran are separated through perforation while the immature grains are also blown away by fan.</a:t>
            </a:r>
          </a:p>
          <a:p>
            <a:pPr lvl="1"/>
            <a:endParaRPr lang="en-IN"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266</TotalTime>
  <Words>1070</Words>
  <Application>Microsoft Office PowerPoint</Application>
  <PresentationFormat>On-screen Show (4:3)</PresentationFormat>
  <Paragraphs>76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Solstice</vt:lpstr>
      <vt:lpstr>DEHULLING PROCESSES AND SYSTEMS</vt:lpstr>
      <vt:lpstr>Purpose of Dehulling </vt:lpstr>
      <vt:lpstr>  Dehulling System : Hot Dehulling </vt:lpstr>
      <vt:lpstr>Warm Dehulling</vt:lpstr>
      <vt:lpstr>Cold Dehulling</vt:lpstr>
      <vt:lpstr> Equipment for Dehulling: Engle berg Huller  </vt:lpstr>
      <vt:lpstr> Under Runner Disc Hullers </vt:lpstr>
      <vt:lpstr>   Rubber–Roller Shellers</vt:lpstr>
      <vt:lpstr> Husk Separator  </vt:lpstr>
      <vt:lpstr>Method of Milling/ Dehusking </vt:lpstr>
      <vt:lpstr>Selection of a Huller </vt:lpstr>
      <vt:lpstr>THANK  YOU ejazbadshah@gmail.com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OVERALL BUSINESS ENVIRONMENT IN INDIAN ECONOMY</dc:title>
  <dc:creator>My</dc:creator>
  <cp:lastModifiedBy>jhangir</cp:lastModifiedBy>
  <cp:revision>41</cp:revision>
  <dcterms:created xsi:type="dcterms:W3CDTF">2020-03-28T11:52:41Z</dcterms:created>
  <dcterms:modified xsi:type="dcterms:W3CDTF">2020-06-07T19:02:58Z</dcterms:modified>
</cp:coreProperties>
</file>