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7" r:id="rId4"/>
    <p:sldId id="260" r:id="rId5"/>
    <p:sldId id="261" r:id="rId6"/>
    <p:sldId id="262" r:id="rId7"/>
    <p:sldId id="263" r:id="rId8"/>
    <p:sldId id="264" r:id="rId9"/>
    <p:sldId id="266" r:id="rId10"/>
    <p:sldId id="270" r:id="rId11"/>
    <p:sldId id="271" r:id="rId12"/>
    <p:sldId id="273" r:id="rId13"/>
    <p:sldId id="274" r:id="rId14"/>
    <p:sldId id="278" r:id="rId15"/>
    <p:sldId id="279" r:id="rId16"/>
    <p:sldId id="280" r:id="rId17"/>
    <p:sldId id="282" r:id="rId18"/>
    <p:sldId id="283" r:id="rId19"/>
    <p:sldId id="28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A577-DC72-418E-8FAC-D54F9731763A}" type="datetimeFigureOut">
              <a:rPr lang="en-IN" smtClean="0"/>
              <a:pPr/>
              <a:t>08-06-2020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FDCF-9C9C-4ADF-9F79-B6C07DD314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948615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A577-DC72-418E-8FAC-D54F9731763A}" type="datetimeFigureOut">
              <a:rPr lang="en-IN" smtClean="0"/>
              <a:pPr/>
              <a:t>08-06-2020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FDCF-9C9C-4ADF-9F79-B6C07DD314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096069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A577-DC72-418E-8FAC-D54F9731763A}" type="datetimeFigureOut">
              <a:rPr lang="en-IN" smtClean="0"/>
              <a:pPr/>
              <a:t>08-06-2020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FDCF-9C9C-4ADF-9F79-B6C07DD314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85381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A577-DC72-418E-8FAC-D54F9731763A}" type="datetimeFigureOut">
              <a:rPr lang="en-IN" smtClean="0"/>
              <a:pPr/>
              <a:t>08-06-2020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FDCF-9C9C-4ADF-9F79-B6C07DD314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79634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A577-DC72-418E-8FAC-D54F9731763A}" type="datetimeFigureOut">
              <a:rPr lang="en-IN" smtClean="0"/>
              <a:pPr/>
              <a:t>08-06-2020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FDCF-9C9C-4ADF-9F79-B6C07DD314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006260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A577-DC72-418E-8FAC-D54F9731763A}" type="datetimeFigureOut">
              <a:rPr lang="en-IN" smtClean="0"/>
              <a:pPr/>
              <a:t>08-06-2020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FDCF-9C9C-4ADF-9F79-B6C07DD314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8216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A577-DC72-418E-8FAC-D54F9731763A}" type="datetimeFigureOut">
              <a:rPr lang="en-IN" smtClean="0"/>
              <a:pPr/>
              <a:t>08-06-2020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FDCF-9C9C-4ADF-9F79-B6C07DD314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58748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A577-DC72-418E-8FAC-D54F9731763A}" type="datetimeFigureOut">
              <a:rPr lang="en-IN" smtClean="0"/>
              <a:pPr/>
              <a:t>08-06-2020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FDCF-9C9C-4ADF-9F79-B6C07DD314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649673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A577-DC72-418E-8FAC-D54F9731763A}" type="datetimeFigureOut">
              <a:rPr lang="en-IN" smtClean="0"/>
              <a:pPr/>
              <a:t>08-06-2020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FDCF-9C9C-4ADF-9F79-B6C07DD314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577307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A577-DC72-418E-8FAC-D54F9731763A}" type="datetimeFigureOut">
              <a:rPr lang="en-IN" smtClean="0"/>
              <a:pPr/>
              <a:t>08-06-2020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FDCF-9C9C-4ADF-9F79-B6C07DD314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037644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A577-DC72-418E-8FAC-D54F9731763A}" type="datetimeFigureOut">
              <a:rPr lang="en-IN" smtClean="0"/>
              <a:pPr/>
              <a:t>08-06-2020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FDCF-9C9C-4ADF-9F79-B6C07DD314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7178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AA577-DC72-418E-8FAC-D54F9731763A}" type="datetimeFigureOut">
              <a:rPr lang="en-IN" smtClean="0"/>
              <a:pPr/>
              <a:t>08-06-2020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AFDCF-9C9C-4ADF-9F79-B6C07DD314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30378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5496" y="332656"/>
            <a:ext cx="9095928" cy="1631216"/>
          </a:xfrm>
          <a:prstGeom prst="rect">
            <a:avLst/>
          </a:prstGeom>
          <a:solidFill>
            <a:srgbClr val="BACEE4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en-US" sz="36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Functional Foods </a:t>
            </a:r>
            <a:endParaRPr lang="en-US" sz="2400" dirty="0">
              <a:latin typeface="+mn-lt"/>
            </a:endParaRPr>
          </a:p>
          <a:p>
            <a:pPr lvl="4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b="1" dirty="0"/>
              <a:t>			</a:t>
            </a:r>
            <a:endParaRPr lang="en-US" sz="2800" b="1" dirty="0">
              <a:latin typeface="Bradley Hand ITC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818AF23-D53A-4082-BBDD-82D40E03385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3" y="1952978"/>
            <a:ext cx="5000628" cy="38946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5720" y="4214818"/>
            <a:ext cx="3857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Department : Dairy Technology</a:t>
            </a:r>
            <a:br>
              <a:rPr lang="en-US" dirty="0" smtClean="0"/>
            </a:br>
            <a:r>
              <a:rPr lang="en-US" dirty="0" smtClean="0"/>
              <a:t>Course Title : Food Technology I</a:t>
            </a:r>
            <a:br>
              <a:rPr lang="en-US" dirty="0" smtClean="0"/>
            </a:br>
            <a:r>
              <a:rPr lang="en-US" dirty="0" smtClean="0"/>
              <a:t>Course No. : DTT -322</a:t>
            </a:r>
            <a:br>
              <a:rPr lang="en-US" dirty="0" smtClean="0"/>
            </a:br>
            <a:r>
              <a:rPr lang="en-US" dirty="0" smtClean="0"/>
              <a:t>Course Teacher:  </a:t>
            </a:r>
            <a:r>
              <a:rPr lang="en-US" dirty="0" err="1" smtClean="0"/>
              <a:t>Bipin</a:t>
            </a:r>
            <a:r>
              <a:rPr lang="en-US" dirty="0" smtClean="0"/>
              <a:t> Kumar Singh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31531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080" y="764704"/>
            <a:ext cx="8534400" cy="557075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Key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Issues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 Designing foods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7030A0"/>
                </a:solidFill>
                <a:latin typeface="Arial" charset="0"/>
              </a:rPr>
              <a:t>Bioactive </a:t>
            </a:r>
            <a:r>
              <a:rPr lang="en-US" sz="2800" b="1" dirty="0">
                <a:solidFill>
                  <a:srgbClr val="7030A0"/>
                </a:solidFill>
                <a:latin typeface="Arial" charset="0"/>
              </a:rPr>
              <a:t>components in functional </a:t>
            </a:r>
            <a:r>
              <a:rPr lang="en-US" sz="2800" b="1" dirty="0" smtClean="0">
                <a:solidFill>
                  <a:srgbClr val="7030A0"/>
                </a:solidFill>
                <a:latin typeface="Arial" charset="0"/>
              </a:rPr>
              <a:t>foods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7030A0"/>
              </a:solidFill>
              <a:latin typeface="Arial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b="1" dirty="0">
                <a:latin typeface="Arial" charset="0"/>
              </a:rPr>
              <a:t>P</a:t>
            </a:r>
            <a:r>
              <a:rPr lang="en-US" sz="2600" b="1" dirty="0" smtClean="0">
                <a:latin typeface="Arial" charset="0"/>
              </a:rPr>
              <a:t>oor solubility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600" b="1" dirty="0">
              <a:latin typeface="Arial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b="1" dirty="0">
                <a:latin typeface="Arial" charset="0"/>
              </a:rPr>
              <a:t>S</a:t>
            </a:r>
            <a:r>
              <a:rPr lang="en-US" sz="2600" b="1" dirty="0" smtClean="0">
                <a:latin typeface="Arial" charset="0"/>
              </a:rPr>
              <a:t>ensitive </a:t>
            </a:r>
            <a:r>
              <a:rPr lang="en-US" sz="2600" b="1" dirty="0">
                <a:latin typeface="Arial" charset="0"/>
              </a:rPr>
              <a:t>to oxygen, light, </a:t>
            </a:r>
            <a:r>
              <a:rPr lang="en-US" sz="2600" b="1" dirty="0" smtClean="0">
                <a:latin typeface="Arial" charset="0"/>
              </a:rPr>
              <a:t>temperature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600" b="1" dirty="0">
              <a:latin typeface="Arial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b="1" dirty="0">
                <a:latin typeface="Arial" charset="0"/>
              </a:rPr>
              <a:t>A</a:t>
            </a:r>
            <a:r>
              <a:rPr lang="en-US" sz="2600" b="1" dirty="0" smtClean="0">
                <a:latin typeface="Arial" charset="0"/>
              </a:rPr>
              <a:t>dversely </a:t>
            </a:r>
            <a:r>
              <a:rPr lang="en-US" sz="2600" b="1" dirty="0">
                <a:latin typeface="Arial" charset="0"/>
              </a:rPr>
              <a:t>affect the sensory attributes these </a:t>
            </a:r>
            <a:r>
              <a:rPr lang="en-US" sz="2600" b="1" dirty="0" smtClean="0">
                <a:latin typeface="Arial" charset="0"/>
              </a:rPr>
              <a:t>foods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600" b="1" dirty="0">
              <a:latin typeface="Arial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b="1" dirty="0">
                <a:latin typeface="Arial" charset="0"/>
              </a:rPr>
              <a:t>N</a:t>
            </a:r>
            <a:r>
              <a:rPr lang="en-US" sz="2600" b="1" dirty="0" smtClean="0">
                <a:latin typeface="Arial" charset="0"/>
              </a:rPr>
              <a:t>utrients </a:t>
            </a:r>
            <a:r>
              <a:rPr lang="en-US" sz="2600" b="1" dirty="0">
                <a:latin typeface="Arial" charset="0"/>
              </a:rPr>
              <a:t>binds to the food matrix - unavailable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60844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0"/>
            <a:ext cx="8991600" cy="990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/>
            <a:r>
              <a:rPr lang="en-US" sz="2600" b="1" dirty="0" smtClean="0">
                <a:solidFill>
                  <a:srgbClr val="C00000"/>
                </a:solidFill>
                <a:cs typeface="Arial" charset="0"/>
              </a:rPr>
              <a:t>Novel delivery systems for bioactive components in functional foods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3505200"/>
            <a:ext cx="8077200" cy="1600200"/>
          </a:xfrm>
          <a:prstGeom prst="rect">
            <a:avLst/>
          </a:prstGeom>
        </p:spPr>
        <p:txBody>
          <a:bodyPr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buFontTx/>
              <a:buNone/>
              <a:defRPr/>
            </a:pPr>
            <a:r>
              <a:rPr lang="en-US" sz="20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Nanoencapsulation</a:t>
            </a:r>
            <a:r>
              <a:rPr lang="en-US" sz="2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is currently the second largest area of nanotechnology application in the food sector.</a:t>
            </a:r>
          </a:p>
          <a:p>
            <a:pPr lvl="1" algn="just">
              <a:buFontTx/>
              <a:buNone/>
              <a:defRPr/>
            </a:pPr>
            <a:endParaRPr lang="en-US" sz="2000" b="1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Font typeface="Arial" pitchFamily="34" charset="0"/>
              <a:buNone/>
              <a:defRPr/>
            </a:pPr>
            <a:r>
              <a:rPr lang="en-IN" sz="2000" b="1" smtClean="0">
                <a:solidFill>
                  <a:srgbClr val="B30D64"/>
                </a:solidFill>
                <a:latin typeface="Arial" pitchFamily="34" charset="0"/>
                <a:cs typeface="Arial" pitchFamily="34" charset="0"/>
              </a:rPr>
              <a:t>The food encapsulation market size is projected to reach USD 41.74 Billion by 2021, at a CAGR of around 6.0% from 2016.</a:t>
            </a:r>
            <a:endParaRPr lang="en-US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356350"/>
            <a:ext cx="2133600" cy="365125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735089-3B9D-4857-B6FF-BFA076F991B2}" type="datetime1">
              <a:rPr 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6/8/2020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9600" y="1066800"/>
            <a:ext cx="7696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b="1" dirty="0">
                <a:solidFill>
                  <a:srgbClr val="7030A0"/>
                </a:solidFill>
                <a:latin typeface="Arial" charset="0"/>
              </a:rPr>
              <a:t>Need to design and </a:t>
            </a:r>
            <a:r>
              <a:rPr lang="en-US" sz="2000" b="1" dirty="0" smtClean="0">
                <a:solidFill>
                  <a:srgbClr val="7030A0"/>
                </a:solidFill>
                <a:latin typeface="Arial" charset="0"/>
              </a:rPr>
              <a:t>develop </a:t>
            </a:r>
            <a:r>
              <a:rPr lang="en-US" sz="2000" b="1" dirty="0">
                <a:solidFill>
                  <a:srgbClr val="7030A0"/>
                </a:solidFill>
                <a:latin typeface="Arial" charset="0"/>
              </a:rPr>
              <a:t>food ingredients with improved</a:t>
            </a:r>
          </a:p>
          <a:p>
            <a:pPr lvl="1" algn="just">
              <a:buFont typeface="Arial" charset="0"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Arial" charset="0"/>
              </a:rPr>
              <a:t>water solubility </a:t>
            </a:r>
          </a:p>
          <a:p>
            <a:pPr lvl="1" algn="just">
              <a:buFont typeface="Arial" charset="0"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Arial" charset="0"/>
              </a:rPr>
              <a:t>thermal stability</a:t>
            </a:r>
          </a:p>
          <a:p>
            <a:pPr lvl="1" algn="just">
              <a:buFont typeface="Arial" charset="0"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Arial" charset="0"/>
              </a:rPr>
              <a:t>oral bioavailability</a:t>
            </a:r>
          </a:p>
          <a:p>
            <a:pPr lvl="1" algn="just">
              <a:buFont typeface="Arial" charset="0"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Arial" charset="0"/>
              </a:rPr>
              <a:t>sensory attributes</a:t>
            </a:r>
          </a:p>
          <a:p>
            <a:pPr lvl="1" algn="just">
              <a:buFont typeface="Arial" charset="0"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Arial" charset="0"/>
              </a:rPr>
              <a:t> shelf life</a:t>
            </a:r>
          </a:p>
          <a:p>
            <a:pPr lvl="1" algn="just">
              <a:buFont typeface="Arial" charset="0"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Arial" charset="0"/>
              </a:rPr>
              <a:t>Physiological performance/biological activities</a:t>
            </a:r>
            <a:endParaRPr lang="en-US" sz="2000" b="1" dirty="0">
              <a:latin typeface="Arial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95850"/>
            <a:ext cx="22098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71800" y="5181600"/>
            <a:ext cx="5943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Rapid progress is being witnessed in the </a:t>
            </a:r>
            <a:r>
              <a:rPr lang="en-IN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nanoparticles</a:t>
            </a:r>
            <a:r>
              <a:rPr lang="en-IN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and nanoencapsulation industry of food ingredients and bioactive compounds</a:t>
            </a:r>
            <a:endParaRPr lang="en-IN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80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Challenges in Development of Functional Foods 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382216"/>
            <a:ext cx="8229600" cy="5791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cost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bringing a new product to the market can be significant</a:t>
            </a:r>
          </a:p>
          <a:p>
            <a:pPr lvl="0" algn="just">
              <a:lnSpc>
                <a:spcPct val="150000"/>
              </a:lnSpc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Most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countries </a:t>
            </a: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lack a suitable regulatory category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 these ‘hybrid’ functional food products, which makes market development much more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complicated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many cases, development of </a:t>
            </a: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institutional capacity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is necessary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88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01960"/>
            <a:ext cx="8229600" cy="1066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Indian Condition</a:t>
            </a:r>
            <a:endParaRPr lang="en-US"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412776"/>
            <a:ext cx="1201480" cy="799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066800"/>
            <a:ext cx="8229600" cy="5170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In India, we have </a:t>
            </a: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traditional products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touted as functional but have little scientific validation </a:t>
            </a:r>
          </a:p>
          <a:p>
            <a:pPr algn="just">
              <a:lnSpc>
                <a:spcPct val="150000"/>
              </a:lnSpc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Companies will also have to be </a:t>
            </a: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sincere and honest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in their claims while marketing and communicating with consumers till appropriate regulations for scientific validation are evolved</a:t>
            </a:r>
          </a:p>
          <a:p>
            <a:pPr algn="just">
              <a:lnSpc>
                <a:spcPct val="150000"/>
              </a:lnSpc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Processors will need to provide an optimal merger between </a:t>
            </a: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taste, convenience and health attributes</a:t>
            </a:r>
          </a:p>
          <a:p>
            <a:pPr algn="just">
              <a:lnSpc>
                <a:spcPct val="15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184912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FF00FF"/>
                </a:solidFill>
              </a:rPr>
              <a:t>Proteins and Peptides</a:t>
            </a:r>
          </a:p>
          <a:p>
            <a:r>
              <a:rPr lang="en-US" sz="2800" b="1" dirty="0" smtClean="0">
                <a:solidFill>
                  <a:srgbClr val="FF00FF"/>
                </a:solidFill>
              </a:rPr>
              <a:t>(Role in functional foods)</a:t>
            </a:r>
            <a:endParaRPr lang="en-US" sz="2800" dirty="0" smtClean="0">
              <a:solidFill>
                <a:srgbClr val="FF00FF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-684584" y="1711349"/>
            <a:ext cx="9828584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>
              <a:buClr>
                <a:srgbClr val="660033"/>
              </a:buCl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hlink"/>
                </a:solidFill>
              </a:rPr>
              <a:t>Nutritional Role- Energy &amp; </a:t>
            </a:r>
            <a:r>
              <a:rPr lang="en-US" sz="2400" b="1" dirty="0">
                <a:solidFill>
                  <a:schemeClr val="hlink"/>
                </a:solidFill>
              </a:rPr>
              <a:t>A</a:t>
            </a:r>
            <a:r>
              <a:rPr lang="en-US" sz="2400" b="1" dirty="0" smtClean="0">
                <a:solidFill>
                  <a:schemeClr val="hlink"/>
                </a:solidFill>
              </a:rPr>
              <a:t>mino acids</a:t>
            </a:r>
          </a:p>
          <a:p>
            <a:pPr lvl="3">
              <a:buClr>
                <a:srgbClr val="660033"/>
              </a:buClr>
              <a:buFont typeface="Wingdings" pitchFamily="2" charset="2"/>
              <a:buNone/>
            </a:pPr>
            <a:endParaRPr lang="en-US" sz="2400" b="1" dirty="0" smtClean="0">
              <a:solidFill>
                <a:schemeClr val="hlink"/>
              </a:solidFill>
            </a:endParaRPr>
          </a:p>
          <a:p>
            <a:pPr lvl="3">
              <a:buClr>
                <a:srgbClr val="660033"/>
              </a:buCl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accent2"/>
                </a:solidFill>
              </a:rPr>
              <a:t>Functional Role- Physicochemical and Sensory</a:t>
            </a:r>
          </a:p>
          <a:p>
            <a:pPr lvl="3">
              <a:buClr>
                <a:srgbClr val="660033"/>
              </a:buClr>
              <a:buFont typeface="Wingdings" pitchFamily="2" charset="2"/>
              <a:buNone/>
            </a:pPr>
            <a:endParaRPr lang="en-US" sz="2400" b="1" dirty="0" smtClean="0">
              <a:solidFill>
                <a:schemeClr val="accent2"/>
              </a:solidFill>
            </a:endParaRPr>
          </a:p>
          <a:p>
            <a:pPr lvl="3">
              <a:buClr>
                <a:srgbClr val="660033"/>
              </a:buCl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FF"/>
                </a:solidFill>
              </a:rPr>
              <a:t>Biological Role- bioactive ingredients for functional or health promoting foods</a:t>
            </a:r>
          </a:p>
        </p:txBody>
      </p:sp>
    </p:spTree>
    <p:extLst>
      <p:ext uri="{BB962C8B-B14F-4D97-AF65-F5344CB8AC3E}">
        <p14:creationId xmlns="" xmlns:p14="http://schemas.microsoft.com/office/powerpoint/2010/main" val="98345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76200"/>
            <a:ext cx="8229600" cy="990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B050"/>
                </a:solidFill>
              </a:rPr>
              <a:t>Evaluation of Biological Activity of Glycomacropeptide derived from milk of different species </a:t>
            </a:r>
            <a:endParaRPr lang="en-US" sz="2800" b="1" dirty="0">
              <a:solidFill>
                <a:srgbClr val="00B05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47012535"/>
              </p:ext>
            </p:extLst>
          </p:nvPr>
        </p:nvGraphicFramePr>
        <p:xfrm>
          <a:off x="152400" y="1600200"/>
          <a:ext cx="5105399" cy="403636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76168"/>
                <a:gridCol w="1343077"/>
                <a:gridCol w="1343077"/>
                <a:gridCol w="1343077"/>
              </a:tblGrid>
              <a:tr h="11176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Source</a:t>
                      </a:r>
                      <a:r>
                        <a:rPr lang="en-US" baseline="0" dirty="0" smtClean="0"/>
                        <a:t> of GMP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Ctx</a:t>
                      </a:r>
                      <a:r>
                        <a:rPr lang="en-US" dirty="0" smtClean="0"/>
                        <a:t>  1 </a:t>
                      </a:r>
                      <a:r>
                        <a:rPr lang="en-US" dirty="0" err="1" smtClean="0"/>
                        <a:t>ng</a:t>
                      </a:r>
                      <a:r>
                        <a:rPr lang="en-US" dirty="0" smtClean="0"/>
                        <a:t> binding</a:t>
                      </a:r>
                      <a:r>
                        <a:rPr lang="en-US" baseline="0" dirty="0" smtClean="0"/>
                        <a:t> efficiency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ECEtx</a:t>
                      </a:r>
                      <a:r>
                        <a:rPr lang="en-US" dirty="0" smtClean="0"/>
                        <a:t>  1 </a:t>
                      </a:r>
                      <a:r>
                        <a:rPr lang="en-US" dirty="0" err="1" smtClean="0"/>
                        <a:t>ng</a:t>
                      </a:r>
                      <a:r>
                        <a:rPr lang="en-US" dirty="0" smtClean="0"/>
                        <a:t> binding</a:t>
                      </a:r>
                      <a:r>
                        <a:rPr lang="en-US" baseline="0" dirty="0" smtClean="0"/>
                        <a:t> efficiency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Sialic</a:t>
                      </a:r>
                      <a:r>
                        <a:rPr lang="en-US" dirty="0" smtClean="0"/>
                        <a:t> acid (%)</a:t>
                      </a:r>
                      <a:endParaRPr lang="en-US" dirty="0"/>
                    </a:p>
                  </a:txBody>
                  <a:tcPr/>
                </a:tc>
              </a:tr>
              <a:tr h="9729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Cow milk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34.38± 0.88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36.30± 1.56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2200" u="none" strike="noStrike" dirty="0"/>
                        <a:t>7.05±0.49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9729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Goat milk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83.61± </a:t>
                      </a:r>
                      <a:r>
                        <a:rPr lang="en-US" sz="2200" baseline="0" dirty="0" smtClean="0"/>
                        <a:t>2.3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73.75± </a:t>
                      </a:r>
                      <a:r>
                        <a:rPr lang="en-US" sz="2200" baseline="0" dirty="0" smtClean="0"/>
                        <a:t>2.8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2200" u="none" strike="noStrike" dirty="0"/>
                        <a:t>5.70±0.51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9729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Buffalo milk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114.67± 1.7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146.45± 2.1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2200" u="none" strike="noStrike" dirty="0"/>
                        <a:t>2.48±0.44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1143000"/>
            <a:ext cx="91440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248400"/>
            <a:ext cx="91440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0" y="796171"/>
            <a:ext cx="1447800" cy="1453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2590800"/>
            <a:ext cx="3063202" cy="3505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57800" y="1505634"/>
            <a:ext cx="3176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E.Coli</a:t>
            </a:r>
            <a:r>
              <a:rPr lang="en-US" dirty="0" smtClean="0"/>
              <a:t> toxin  binding capacity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Cholra</a:t>
            </a:r>
            <a:r>
              <a:rPr lang="en-US" dirty="0" smtClean="0"/>
              <a:t> toxin binding capacity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5569945" y="5634335"/>
            <a:ext cx="3574055" cy="4616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Competitive Binding Assay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9105" y="5865167"/>
            <a:ext cx="1814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= 6;  mean ± SD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225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52600" y="304800"/>
            <a:ext cx="3636807" cy="369322"/>
          </a:xfrm>
          <a:prstGeom prst="rect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29" tIns="45715" rIns="91429" bIns="45715" rtlCol="0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chemeClr val="lt1"/>
                </a:solidFill>
              </a:rPr>
              <a:t>Bioactive Properties of </a:t>
            </a:r>
            <a:r>
              <a:rPr lang="en-US" b="1" dirty="0" err="1" smtClean="0">
                <a:solidFill>
                  <a:schemeClr val="lt1"/>
                </a:solidFill>
              </a:rPr>
              <a:t>Hydrolysates</a:t>
            </a:r>
            <a:endParaRPr lang="en-US" b="1" dirty="0" smtClean="0">
              <a:solidFill>
                <a:schemeClr val="lt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90800" y="3810000"/>
            <a:ext cx="2438400" cy="369322"/>
          </a:xfrm>
          <a:prstGeom prst="rect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29" tIns="45715" rIns="91429" bIns="45715" rtlCol="0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chemeClr val="lt1"/>
                </a:solidFill>
              </a:rPr>
              <a:t>Application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71800" y="4343400"/>
            <a:ext cx="2109530" cy="338544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1429" tIns="45715" rIns="91429" bIns="45715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solidFill>
                  <a:srgbClr val="C00000"/>
                </a:solidFill>
              </a:rPr>
              <a:t>Model Whey Beverage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600" y="914400"/>
            <a:ext cx="7086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Blip>
                <a:blip r:embed="rId2"/>
              </a:buBlip>
            </a:pP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Enriched in antioxidant peptides</a:t>
            </a:r>
          </a:p>
          <a:p>
            <a:pPr marL="273050" indent="-273050"/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(VLPVPQK and its derivative)</a:t>
            </a:r>
          </a:p>
          <a:p>
            <a:pPr marL="273050" indent="-273050">
              <a:buBlip>
                <a:blip r:embed="rId2"/>
              </a:buBlip>
            </a:pP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 </a:t>
            </a:r>
            <a:r>
              <a:rPr 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cytotoxic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effect</a:t>
            </a:r>
          </a:p>
          <a:p>
            <a:pPr marL="273050" indent="-273050">
              <a:buBlip>
                <a:blip r:embed="rId2"/>
              </a:buBlip>
            </a:pP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Provides </a:t>
            </a:r>
            <a:r>
              <a:rPr 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cytoprotective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effect against H</a:t>
            </a:r>
            <a:r>
              <a:rPr lang="en-US" sz="20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0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-induced oxidative stress in Caco-2 cells</a:t>
            </a:r>
          </a:p>
          <a:p>
            <a:pPr marL="273050" indent="-273050">
              <a:buBlip>
                <a:blip r:embed="rId2"/>
              </a:buBlip>
            </a:pP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Exhibits immunomodulatory effect </a:t>
            </a:r>
          </a:p>
          <a:p>
            <a:pPr marL="273050" indent="-273050"/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(</a:t>
            </a:r>
            <a:r>
              <a:rPr 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Phagocytosis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&amp; Lymphocyte proliferation</a:t>
            </a:r>
            <a:r>
              <a:rPr lang="en-US" sz="2000" b="1" dirty="0" smtClean="0">
                <a:solidFill>
                  <a:srgbClr val="1108C2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6" name="Picture 3" descr="C:\Users\Priyanka Rao\Desktop\Untitled 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4724400"/>
            <a:ext cx="3149599" cy="108585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905000" y="5715000"/>
            <a:ext cx="4038600" cy="830987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29" tIns="45715" rIns="91429" bIns="45715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solidFill>
                  <a:sysClr val="windowText" lastClr="000000"/>
                </a:solidFill>
              </a:rPr>
              <a:t>1 serving (100 ml) of Model Whey Beverage = 3 serving (100ml) of Orange Juice</a:t>
            </a:r>
          </a:p>
          <a:p>
            <a: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1" dirty="0" smtClean="0">
                <a:solidFill>
                  <a:sysClr val="windowText" lastClr="000000"/>
                </a:solidFill>
              </a:rPr>
              <a:t>(In terms of Antioxidant Capacity)</a:t>
            </a:r>
          </a:p>
        </p:txBody>
      </p:sp>
      <p:sp>
        <p:nvSpPr>
          <p:cNvPr id="8" name="Rectangle 7"/>
          <p:cNvSpPr/>
          <p:nvPr/>
        </p:nvSpPr>
        <p:spPr>
          <a:xfrm>
            <a:off x="5715000" y="3429000"/>
            <a:ext cx="342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 technology demonstrated to M/s ITC Ltd., </a:t>
            </a:r>
            <a:r>
              <a:rPr lang="en-US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Bangluru</a:t>
            </a:r>
            <a:endParaRPr lang="en-IN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68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"/>
            <a:ext cx="9144000" cy="59574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Caseinophosphopeptide- Mineral (Iron/Zinc) Nanocomplexes</a:t>
            </a:r>
            <a:endParaRPr lang="en-US" sz="2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787319"/>
            <a:ext cx="4003964" cy="2080571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3800" b="1" smtClean="0">
                <a:latin typeface="Arial" pitchFamily="34" charset="0"/>
                <a:cs typeface="Arial" pitchFamily="34" charset="0"/>
              </a:rPr>
              <a:t>LC-MS/MS analysis of cpp- mineral complex confirmed- presence of phosphorylated serine molecule, possible binding site of mineral.</a:t>
            </a:r>
          </a:p>
          <a:p>
            <a:pPr algn="just">
              <a:lnSpc>
                <a:spcPct val="150000"/>
              </a:lnSpc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Dell\Desktop\SEM RESULT\Prabin Sarkar DC SEM result\Zinc spray dried zo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7091" y="643042"/>
            <a:ext cx="2530604" cy="216943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713018" y="2964874"/>
            <a:ext cx="52370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Spray Dried Zinc Peptide and Iron Peptide Complex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Dell\Desktop\SEM RESULT\Prabin Sarkar DC SEM result\Fe spray dried zo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2472" y="643998"/>
            <a:ext cx="2340223" cy="215462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04800" y="3276600"/>
            <a:ext cx="847898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Membrane filtration technique was used for separating </a:t>
            </a:r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Caseinophosphopeptide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-divalent metal complex aggregates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The method can be scaled up to the commercial level.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CPP-metal complexes showed higher bioavailability in vivo &amp; in vitro assay as compare to their inorganic metal salt.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en-US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nano</a:t>
            </a:r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size CPP-metal complexes remain dispersed and stable at different processing conditions (wide range of pH, temperature &amp; ionic strength).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59436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Patent presentation approved by ITMU, NDRI on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Caseinophosphopeptides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-divalent metal (Iron/Zinc)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nanocomplexes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and method of preparation thereof” on 9</a:t>
            </a:r>
            <a:r>
              <a:rPr lang="en-US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Sept,2016.</a:t>
            </a:r>
            <a:r>
              <a:rPr lang="en-IN" dirty="0" smtClean="0"/>
              <a:t> 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96539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657600"/>
            <a:ext cx="5486400" cy="1447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54" t="13086" r="4115" b="5242"/>
          <a:stretch/>
        </p:blipFill>
        <p:spPr>
          <a:xfrm>
            <a:off x="3429000" y="5105400"/>
            <a:ext cx="5486400" cy="1752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4419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Iron fortified pasteurized milk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19200" y="6096000"/>
            <a:ext cx="2037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Iron fortified yogurt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286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sensory properties of milk and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0"/>
            <a:ext cx="8534400" cy="95410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Casein </a:t>
            </a:r>
            <a:r>
              <a:rPr lang="en-US" sz="2800" b="1" dirty="0">
                <a:solidFill>
                  <a:schemeClr val="bg1"/>
                </a:solidFill>
              </a:rPr>
              <a:t>hydrolysates-iron complex fortified milk and yogurt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4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066800"/>
            <a:ext cx="2286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133600"/>
            <a:ext cx="3429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val 9"/>
          <p:cNvSpPr/>
          <p:nvPr/>
        </p:nvSpPr>
        <p:spPr>
          <a:xfrm>
            <a:off x="3124200" y="838200"/>
            <a:ext cx="6019800" cy="2590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86200" y="1219200"/>
            <a:ext cx="457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</a:rPr>
              <a:t>Iron </a:t>
            </a:r>
            <a:r>
              <a:rPr lang="en-US" dirty="0">
                <a:solidFill>
                  <a:schemeClr val="bg1"/>
                </a:solidFill>
              </a:rPr>
              <a:t>fortification using </a:t>
            </a:r>
            <a:r>
              <a:rPr lang="en-US" dirty="0" smtClean="0">
                <a:solidFill>
                  <a:schemeClr val="bg1"/>
                </a:solidFill>
              </a:rPr>
              <a:t>casein hydrolysates-Iron </a:t>
            </a:r>
            <a:r>
              <a:rPr lang="en-US" dirty="0">
                <a:solidFill>
                  <a:schemeClr val="bg1"/>
                </a:solidFill>
              </a:rPr>
              <a:t>complex in milk and yogurt </a:t>
            </a:r>
            <a:r>
              <a:rPr lang="en-US" dirty="0" smtClean="0">
                <a:solidFill>
                  <a:schemeClr val="bg1"/>
                </a:solidFill>
              </a:rPr>
              <a:t>observed to be an </a:t>
            </a:r>
            <a:r>
              <a:rPr lang="en-US" dirty="0">
                <a:solidFill>
                  <a:schemeClr val="bg1"/>
                </a:solidFill>
              </a:rPr>
              <a:t>effective strategy to increase the iron, its bioavailability and reduction in fat oxidation without sacrificing the sensory attributes and affecting shelf life of the product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054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905000" y="1981200"/>
            <a:ext cx="5486400" cy="22526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I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 Black"/>
              </a:rPr>
              <a:t>THANK YOU</a:t>
            </a:r>
          </a:p>
        </p:txBody>
      </p:sp>
    </p:spTree>
    <p:extLst>
      <p:ext uri="{BB962C8B-B14F-4D97-AF65-F5344CB8AC3E}">
        <p14:creationId xmlns="" xmlns:p14="http://schemas.microsoft.com/office/powerpoint/2010/main" val="160278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20688"/>
            <a:ext cx="3166942" cy="237626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 descr="Image result for functional foo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59574"/>
            <a:ext cx="3471937" cy="231041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Image result for functional foo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11" y="4015558"/>
            <a:ext cx="3598576" cy="1827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Image result for research opportuniti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178" y="4015558"/>
            <a:ext cx="3456384" cy="1875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4211960" y="1484784"/>
            <a:ext cx="108012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3995936" y="99176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Development</a:t>
            </a:r>
            <a:endParaRPr lang="en-IN" b="1" dirty="0"/>
          </a:p>
        </p:txBody>
      </p:sp>
      <p:sp>
        <p:nvSpPr>
          <p:cNvPr id="9" name="Right Arrow 8"/>
          <p:cNvSpPr/>
          <p:nvPr/>
        </p:nvSpPr>
        <p:spPr>
          <a:xfrm>
            <a:off x="4139952" y="4653136"/>
            <a:ext cx="108012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5796136" y="548680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latin typeface="Harrington" pitchFamily="82" charset="0"/>
              </a:rPr>
              <a:t>Let Functional foods be thy medicine</a:t>
            </a:r>
            <a:endParaRPr lang="en-IN" b="1" dirty="0">
              <a:latin typeface="Harrington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06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28600" y="1143000"/>
            <a:ext cx="8305800" cy="5330952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Change in the understanding of the role of foods in human health promotion</a:t>
            </a:r>
          </a:p>
          <a:p>
            <a:r>
              <a:rPr lang="en-US" sz="2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Consumer interest in active food</a:t>
            </a:r>
          </a:p>
          <a:p>
            <a:pPr lvl="1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Well being</a:t>
            </a:r>
          </a:p>
          <a:p>
            <a:pPr lvl="1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Life prolongation</a:t>
            </a:r>
          </a:p>
          <a:p>
            <a:pPr lvl="1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Prevention of initiation, promotion and development of cancer</a:t>
            </a:r>
          </a:p>
          <a:p>
            <a:pPr lvl="1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Cardiovascular diseases</a:t>
            </a:r>
          </a:p>
          <a:p>
            <a:pPr lvl="1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Osteoporosis</a:t>
            </a:r>
          </a:p>
          <a:p>
            <a:pPr lvl="1">
              <a:buFont typeface="Arial" pitchFamily="34" charset="0"/>
              <a:buNone/>
            </a:pPr>
            <a:endParaRPr lang="en-US" sz="24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04800"/>
            <a:ext cx="8458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Why Functional Foods?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657572"/>
            <a:ext cx="2268813" cy="169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021552" y="2987660"/>
            <a:ext cx="869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err="1" smtClean="0"/>
              <a:t>Quinoa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05702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Potential targets for functional food development</a:t>
            </a:r>
            <a:br>
              <a:rPr lang="en-US" sz="24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solidFill>
                  <a:srgbClr val="373799"/>
                </a:solidFill>
                <a:latin typeface="Arial" pitchFamily="34" charset="0"/>
                <a:cs typeface="Arial" pitchFamily="34" charset="0"/>
              </a:rPr>
              <a:t>Correlation between diet and disease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4267200" cy="487375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b="1" smtClean="0"/>
              <a:t>Principal Causes of</a:t>
            </a:r>
          </a:p>
          <a:p>
            <a:pPr>
              <a:buFont typeface="Arial" pitchFamily="34" charset="0"/>
              <a:buNone/>
            </a:pPr>
            <a:r>
              <a:rPr lang="en-US" b="1" smtClean="0"/>
              <a:t>Death</a:t>
            </a:r>
            <a:endParaRPr lang="en-US" smtClean="0">
              <a:latin typeface="Arial"/>
            </a:endParaRPr>
          </a:p>
          <a:p>
            <a:r>
              <a:rPr lang="en-US" smtClean="0">
                <a:latin typeface="Arial"/>
              </a:rPr>
              <a:t>Cancer</a:t>
            </a:r>
          </a:p>
          <a:p>
            <a:r>
              <a:rPr lang="en-US" smtClean="0">
                <a:latin typeface="Arial"/>
              </a:rPr>
              <a:t>Heart Disease</a:t>
            </a:r>
          </a:p>
          <a:p>
            <a:r>
              <a:rPr lang="en-US" smtClean="0">
                <a:latin typeface="Arial"/>
              </a:rPr>
              <a:t>Pneumonia</a:t>
            </a:r>
          </a:p>
          <a:p>
            <a:r>
              <a:rPr lang="en-US" smtClean="0">
                <a:latin typeface="Arial"/>
              </a:rPr>
              <a:t>Cerebrovascular Diseases (Stroke)</a:t>
            </a:r>
          </a:p>
          <a:p>
            <a:r>
              <a:rPr lang="en-US" smtClean="0">
                <a:latin typeface="Arial"/>
              </a:rPr>
              <a:t> Accidents, Poisoning &amp; Violence</a:t>
            </a:r>
          </a:p>
          <a:p>
            <a:r>
              <a:rPr lang="en-US" smtClean="0">
                <a:latin typeface="Arial"/>
              </a:rPr>
              <a:t>Chronic Obstructive Lung Disease</a:t>
            </a:r>
          </a:p>
          <a:p>
            <a:r>
              <a:rPr lang="en-US" smtClean="0">
                <a:latin typeface="Arial"/>
              </a:rPr>
              <a:t>Diabetes</a:t>
            </a:r>
          </a:p>
          <a:p>
            <a:r>
              <a:rPr lang="en-US" smtClean="0">
                <a:latin typeface="Arial"/>
              </a:rPr>
              <a:t>Urinary Tract Infections</a:t>
            </a:r>
          </a:p>
          <a:p>
            <a:r>
              <a:rPr lang="en-US" smtClean="0">
                <a:latin typeface="Arial"/>
              </a:rPr>
              <a:t>Nephritis, Nephrotic Syndrome &amp; Nephrosis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2133600"/>
            <a:ext cx="3276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Diseases Most Affected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by Diet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.Cancer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High Cholesterol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Coronary Heart Diseases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Atherosclerosis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Stroke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Hypertension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Diabetes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Gastrointestinal Disorders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. Osteoporosis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450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Driving Force for the</a:t>
            </a:r>
            <a:br>
              <a:rPr lang="en-US" sz="2400" b="1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smtClean="0">
                <a:solidFill>
                  <a:srgbClr val="373799"/>
                </a:solidFill>
                <a:latin typeface="Arial" pitchFamily="34" charset="0"/>
                <a:cs typeface="Arial" pitchFamily="34" charset="0"/>
              </a:rPr>
              <a:t>Nutraceutical/Functional Food Market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7704" y="1772816"/>
            <a:ext cx="553402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40708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Definition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itchFamily="34" charset="0"/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b="1" dirty="0" smtClean="0">
                <a:latin typeface="Arial" pitchFamily="34" charset="0"/>
                <a:cs typeface="Arial" pitchFamily="34" charset="0"/>
              </a:rPr>
              <a:t>The term functional foods became popular in Japan in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mids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1980s. This type of foods is known on the Japanese market as “Foods for specified health use (FOSHU)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835696" y="4797152"/>
            <a:ext cx="1440160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3451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228600"/>
            <a:ext cx="8229600" cy="632460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Institute of Medicine’s Food and Nutrition Board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defined functional foods as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“Any food or food ingredients that  may provide a health benefit beyond the traditional nutrients it contains “</a:t>
            </a:r>
          </a:p>
          <a:p>
            <a:pPr>
              <a:buFont typeface="Arial" pitchFamily="34" charset="0"/>
              <a:buNone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To qualify as functional food : </a:t>
            </a:r>
          </a:p>
          <a:p>
            <a:pPr>
              <a:buFont typeface="Arial" pitchFamily="34" charset="0"/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Three conditions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Food (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not capsule, tablet or powder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derived from naturally occurring ingredients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Should be consumed as part of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daily diet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Regulate a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particular body process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Improve biological defense mechanisms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Prevention and recovery of specific disease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Control of mental  and physical conditions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Retarding the aging process</a:t>
            </a:r>
          </a:p>
          <a:p>
            <a:pPr>
              <a:buFont typeface="Arial" pitchFamily="34" charset="0"/>
              <a:buNone/>
            </a:pPr>
            <a:endParaRPr lang="en-US" sz="2400" dirty="0" smtClean="0"/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9025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b="1" dirty="0" smtClean="0">
                <a:latin typeface="Arial" pitchFamily="34" charset="0"/>
                <a:cs typeface="Arial" pitchFamily="34" charset="0"/>
              </a:rPr>
              <a:t>New Definition</a:t>
            </a:r>
            <a:endParaRPr lang="en-IN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The Functional Food Center (FFC),Texas defines</a:t>
            </a:r>
          </a:p>
          <a:p>
            <a:pPr algn="just">
              <a:buFont typeface="Arial" pitchFamily="34" charset="0"/>
              <a:buNone/>
            </a:pPr>
            <a:r>
              <a:rPr lang="en-US" sz="2000" b="1" smtClean="0">
                <a:latin typeface="Arial" pitchFamily="34" charset="0"/>
                <a:cs typeface="Arial" pitchFamily="34" charset="0"/>
              </a:rPr>
              <a:t> “functional food” as natural or processed foods that contains known or unknown biologically-active compounds; which, in defined, effective non-toxic amounts, provide a clinically proven and documented health benefit for the prevention, management, or treatment of chronic disease. </a:t>
            </a:r>
          </a:p>
          <a:p>
            <a:pPr algn="just">
              <a:buFont typeface="Arial" pitchFamily="34" charset="0"/>
              <a:buNone/>
            </a:pPr>
            <a:endParaRPr lang="en-US" sz="2000" b="1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None/>
            </a:pPr>
            <a:r>
              <a:rPr lang="en-US" sz="2000" b="1" smtClean="0">
                <a:latin typeface="Arial" pitchFamily="34" charset="0"/>
                <a:cs typeface="Arial" pitchFamily="34" charset="0"/>
              </a:rPr>
              <a:t>This definition is unique because of its acknowledgement of “</a:t>
            </a:r>
            <a:r>
              <a:rPr lang="en-US" sz="20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bioactive compounds</a:t>
            </a:r>
            <a:r>
              <a:rPr lang="en-US" sz="2000" b="1" smtClean="0">
                <a:latin typeface="Arial" pitchFamily="34" charset="0"/>
                <a:cs typeface="Arial" pitchFamily="34" charset="0"/>
              </a:rPr>
              <a:t>”; or </a:t>
            </a:r>
            <a:r>
              <a:rPr lang="en-US" sz="20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biochemical molecules </a:t>
            </a:r>
            <a:r>
              <a:rPr lang="en-US" sz="2000" b="1" smtClean="0">
                <a:latin typeface="Arial" pitchFamily="34" charset="0"/>
                <a:cs typeface="Arial" pitchFamily="34" charset="0"/>
              </a:rPr>
              <a:t>that improve health through </a:t>
            </a:r>
            <a:r>
              <a:rPr lang="en-US" sz="2000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physiological mechanisms</a:t>
            </a:r>
            <a:r>
              <a:rPr lang="en-US" sz="2000" b="1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buFont typeface="Arial" pitchFamily="34" charset="0"/>
              <a:buNone/>
            </a:pPr>
            <a:r>
              <a:rPr lang="en-US" sz="2000" b="1" smtClean="0">
                <a:latin typeface="Arial" pitchFamily="34" charset="0"/>
                <a:cs typeface="Arial" pitchFamily="34" charset="0"/>
              </a:rPr>
              <a:t>Also, this definition notes that bioactive compounds must be taken in </a:t>
            </a:r>
            <a:r>
              <a:rPr lang="en-US" sz="2000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non-toxic amounts</a:t>
            </a:r>
            <a:r>
              <a:rPr lang="en-US" sz="2000" b="1" smtClean="0">
                <a:latin typeface="Arial" pitchFamily="34" charset="0"/>
                <a:cs typeface="Arial" pitchFamily="34" charset="0"/>
              </a:rPr>
              <a:t>, because bioactive compounds have upper limits before they become dangerous.</a:t>
            </a:r>
            <a:endParaRPr lang="en-IN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934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456" y="764704"/>
            <a:ext cx="8382000" cy="533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45" y="1916832"/>
            <a:ext cx="1667272" cy="1129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4" descr="Image result for wheat grass jui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530753"/>
            <a:ext cx="1656184" cy="1244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7" descr="Image result for chia seed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530753"/>
            <a:ext cx="1660913" cy="124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672266"/>
            <a:ext cx="1487066" cy="1618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2423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942</Words>
  <Application>Microsoft Office PowerPoint</Application>
  <PresentationFormat>On-screen Show (4:3)</PresentationFormat>
  <Paragraphs>150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SGAU</cp:lastModifiedBy>
  <cp:revision>51</cp:revision>
  <dcterms:created xsi:type="dcterms:W3CDTF">2018-12-05T07:02:47Z</dcterms:created>
  <dcterms:modified xsi:type="dcterms:W3CDTF">2020-06-08T06:42:50Z</dcterms:modified>
</cp:coreProperties>
</file>