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70" r:id="rId4"/>
    <p:sldId id="258" r:id="rId5"/>
    <p:sldId id="267" r:id="rId6"/>
    <p:sldId id="263" r:id="rId7"/>
    <p:sldId id="259" r:id="rId8"/>
    <p:sldId id="268" r:id="rId9"/>
    <p:sldId id="271" r:id="rId10"/>
    <p:sldId id="272" r:id="rId11"/>
    <p:sldId id="264" r:id="rId12"/>
    <p:sldId id="260" r:id="rId13"/>
    <p:sldId id="261" r:id="rId14"/>
    <p:sldId id="265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A0C-C5E7-47C3-92A6-6F3E3073D3E3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161F-A33A-4195-9B42-114BD8F9A2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A0C-C5E7-47C3-92A6-6F3E3073D3E3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161F-A33A-4195-9B42-114BD8F9A2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A0C-C5E7-47C3-92A6-6F3E3073D3E3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161F-A33A-4195-9B42-114BD8F9A2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A0C-C5E7-47C3-92A6-6F3E3073D3E3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161F-A33A-4195-9B42-114BD8F9A2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A0C-C5E7-47C3-92A6-6F3E3073D3E3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161F-A33A-4195-9B42-114BD8F9A2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A0C-C5E7-47C3-92A6-6F3E3073D3E3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161F-A33A-4195-9B42-114BD8F9A2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A0C-C5E7-47C3-92A6-6F3E3073D3E3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161F-A33A-4195-9B42-114BD8F9A2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A0C-C5E7-47C3-92A6-6F3E3073D3E3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161F-A33A-4195-9B42-114BD8F9A2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A0C-C5E7-47C3-92A6-6F3E3073D3E3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161F-A33A-4195-9B42-114BD8F9A2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A0C-C5E7-47C3-92A6-6F3E3073D3E3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161F-A33A-4195-9B42-114BD8F9A2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A0C-C5E7-47C3-92A6-6F3E3073D3E3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161F-A33A-4195-9B42-114BD8F9A2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A1A0C-C5E7-47C3-92A6-6F3E3073D3E3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0161F-A33A-4195-9B42-114BD8F9A29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3645024"/>
            <a:ext cx="777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UNIT-2(SYSTEMIC DISEASES)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260649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DISEASES OF THE </a:t>
            </a:r>
            <a:r>
              <a:rPr lang="en-IN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EYE-1</a:t>
            </a:r>
          </a:p>
          <a:p>
            <a:pPr algn="ctr"/>
            <a:r>
              <a:rPr lang="en-IN" sz="4000" dirty="0" smtClean="0">
                <a:solidFill>
                  <a:srgbClr val="FF0000"/>
                </a:solidFill>
              </a:rPr>
              <a:t>(CONJUNCTIVITIS)</a:t>
            </a:r>
            <a:endParaRPr lang="en-IN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ommon Eye Problems In Dogs- List of 10 with Pictures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8640"/>
            <a:ext cx="5715000" cy="5715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47664" y="630932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rgbClr val="FF0000"/>
                </a:solidFill>
              </a:rPr>
              <a:t>Animal suffered with Epiphora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CLINICAL FINDING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Foreign body or parasite in the </a:t>
            </a:r>
            <a:r>
              <a:rPr lang="en-IN" dirty="0" smtClean="0"/>
              <a:t>eye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In acute cases systemic reaction </a:t>
            </a:r>
            <a:r>
              <a:rPr lang="en-IN" dirty="0" err="1" smtClean="0"/>
              <a:t>eg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 Increase </a:t>
            </a:r>
            <a:r>
              <a:rPr lang="en-IN" dirty="0" smtClean="0"/>
              <a:t>in </a:t>
            </a:r>
            <a:r>
              <a:rPr lang="en-IN" dirty="0" smtClean="0"/>
              <a:t>Tem</a:t>
            </a:r>
            <a:r>
              <a:rPr lang="en-IN" dirty="0" smtClean="0"/>
              <a:t>. Pulse &amp; </a:t>
            </a:r>
            <a:r>
              <a:rPr lang="en-IN" dirty="0" smtClean="0"/>
              <a:t>respiration</a:t>
            </a:r>
          </a:p>
          <a:p>
            <a:r>
              <a:rPr lang="en-IN" dirty="0" smtClean="0"/>
              <a:t>  Sneezing </a:t>
            </a:r>
          </a:p>
          <a:p>
            <a:r>
              <a:rPr lang="en-IN" dirty="0" smtClean="0"/>
              <a:t>  Profuse </a:t>
            </a:r>
            <a:r>
              <a:rPr lang="en-IN" dirty="0" smtClean="0"/>
              <a:t>serous discharge from both eyes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DIAGNOSIS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445624" cy="532859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Clinical </a:t>
            </a:r>
            <a:r>
              <a:rPr lang="en-IN" dirty="0" smtClean="0"/>
              <a:t>examination.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Ophthalmological </a:t>
            </a:r>
            <a:r>
              <a:rPr lang="en-IN" dirty="0" smtClean="0"/>
              <a:t>exam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USG </a:t>
            </a:r>
            <a:r>
              <a:rPr lang="en-IN" dirty="0" smtClean="0"/>
              <a:t>exam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Culture exam for organism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C/S test for selection of antibiotics.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LINE OF TREATMENT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472608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Remove the primary </a:t>
            </a:r>
            <a:r>
              <a:rPr lang="en-IN" dirty="0" smtClean="0"/>
              <a:t>cause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Animal kept away from light &amp; kept in dark place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NS irrigation for 3-4 times a day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Antibiotic (solution or </a:t>
            </a:r>
            <a:r>
              <a:rPr lang="en-IN" dirty="0" smtClean="0"/>
              <a:t>ointment)e.g</a:t>
            </a:r>
            <a:r>
              <a:rPr lang="en-IN" dirty="0" smtClean="0"/>
              <a:t>. </a:t>
            </a:r>
            <a:r>
              <a:rPr lang="en-IN" dirty="0" err="1" smtClean="0"/>
              <a:t>Chloramphenicol</a:t>
            </a:r>
            <a:r>
              <a:rPr lang="en-IN" dirty="0" smtClean="0"/>
              <a:t>, </a:t>
            </a:r>
            <a:r>
              <a:rPr lang="en-IN" dirty="0" err="1" smtClean="0"/>
              <a:t>G</a:t>
            </a:r>
            <a:r>
              <a:rPr lang="en-IN" dirty="0" err="1" smtClean="0"/>
              <a:t>entamycin</a:t>
            </a:r>
            <a:r>
              <a:rPr lang="en-IN" dirty="0" smtClean="0"/>
              <a:t>, Ciprofloxacin</a:t>
            </a:r>
            <a:r>
              <a:rPr lang="en-IN" dirty="0" smtClean="0"/>
              <a:t>, </a:t>
            </a:r>
            <a:r>
              <a:rPr lang="en-IN" dirty="0" err="1" smtClean="0"/>
              <a:t>G</a:t>
            </a:r>
            <a:r>
              <a:rPr lang="en-IN" dirty="0" err="1" smtClean="0"/>
              <a:t>atifloxacin</a:t>
            </a:r>
            <a:r>
              <a:rPr lang="en-IN" dirty="0" smtClean="0"/>
              <a:t>, </a:t>
            </a:r>
            <a:r>
              <a:rPr lang="en-IN" dirty="0" err="1" smtClean="0"/>
              <a:t>O</a:t>
            </a:r>
            <a:r>
              <a:rPr lang="en-IN" dirty="0" err="1" smtClean="0"/>
              <a:t>floxacin</a:t>
            </a:r>
            <a:r>
              <a:rPr lang="en-IN" dirty="0" smtClean="0"/>
              <a:t> </a:t>
            </a:r>
            <a:r>
              <a:rPr lang="en-IN" dirty="0" smtClean="0"/>
              <a:t>etc. locally 2-3 times a day for 7-10 </a:t>
            </a:r>
            <a:r>
              <a:rPr lang="en-IN" dirty="0" smtClean="0"/>
              <a:t>days</a:t>
            </a:r>
            <a:endParaRPr lang="en-IN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LINE OF 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472608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Antibiotic combination with corticosteroid </a:t>
            </a:r>
            <a:r>
              <a:rPr lang="en-IN" dirty="0" smtClean="0"/>
              <a:t>e.g</a:t>
            </a:r>
            <a:r>
              <a:rPr lang="en-IN" dirty="0" smtClean="0"/>
              <a:t>. </a:t>
            </a:r>
            <a:r>
              <a:rPr lang="en-IN" dirty="0" err="1" smtClean="0"/>
              <a:t>Chloramsone</a:t>
            </a:r>
            <a:r>
              <a:rPr lang="en-IN" dirty="0" smtClean="0"/>
              <a:t>(</a:t>
            </a:r>
            <a:r>
              <a:rPr lang="en-IN" dirty="0" err="1" smtClean="0"/>
              <a:t>Chloramphenicol+Prednisolone</a:t>
            </a:r>
            <a:r>
              <a:rPr lang="en-IN" dirty="0" smtClean="0"/>
              <a:t>),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</a:t>
            </a:r>
            <a:r>
              <a:rPr lang="en-IN" dirty="0" err="1" smtClean="0"/>
              <a:t>Cyprin</a:t>
            </a:r>
            <a:r>
              <a:rPr lang="en-IN" dirty="0" smtClean="0"/>
              <a:t> </a:t>
            </a:r>
            <a:r>
              <a:rPr lang="en-IN" dirty="0" smtClean="0"/>
              <a:t>–</a:t>
            </a:r>
            <a:r>
              <a:rPr lang="en-IN" dirty="0" smtClean="0"/>
              <a:t>D(Ciprofloxacin </a:t>
            </a:r>
            <a:r>
              <a:rPr lang="en-IN" dirty="0" smtClean="0"/>
              <a:t>+ Dexamethasone), </a:t>
            </a:r>
            <a:r>
              <a:rPr lang="en-IN" dirty="0" err="1" smtClean="0"/>
              <a:t>Betnesol</a:t>
            </a:r>
            <a:r>
              <a:rPr lang="en-IN" dirty="0" smtClean="0"/>
              <a:t>-N(</a:t>
            </a:r>
            <a:r>
              <a:rPr lang="en-IN" dirty="0" err="1" smtClean="0"/>
              <a:t>B</a:t>
            </a:r>
            <a:r>
              <a:rPr lang="en-IN" dirty="0" err="1" smtClean="0"/>
              <a:t>etamethasone</a:t>
            </a:r>
            <a:r>
              <a:rPr lang="en-IN" dirty="0" smtClean="0"/>
              <a:t> </a:t>
            </a:r>
            <a:r>
              <a:rPr lang="en-IN" dirty="0" smtClean="0"/>
              <a:t>+ </a:t>
            </a:r>
            <a:r>
              <a:rPr lang="en-IN" dirty="0" smtClean="0"/>
              <a:t>Neomycin</a:t>
            </a:r>
            <a:r>
              <a:rPr lang="en-IN" dirty="0" smtClean="0"/>
              <a:t>), </a:t>
            </a:r>
            <a:r>
              <a:rPr lang="en-IN" dirty="0" err="1" smtClean="0"/>
              <a:t>Pyricort</a:t>
            </a:r>
            <a:r>
              <a:rPr lang="en-IN" dirty="0" smtClean="0"/>
              <a:t>(</a:t>
            </a:r>
            <a:r>
              <a:rPr lang="en-IN" dirty="0" err="1" smtClean="0"/>
              <a:t>Gentamicin</a:t>
            </a:r>
            <a:r>
              <a:rPr lang="en-IN" dirty="0" smtClean="0"/>
              <a:t> </a:t>
            </a:r>
            <a:r>
              <a:rPr lang="en-IN" dirty="0" smtClean="0"/>
              <a:t>+ </a:t>
            </a:r>
            <a:r>
              <a:rPr lang="en-IN" dirty="0" smtClean="0"/>
              <a:t>Dexamethasone</a:t>
            </a:r>
            <a:r>
              <a:rPr lang="en-IN" dirty="0" smtClean="0"/>
              <a:t>)</a:t>
            </a:r>
          </a:p>
          <a:p>
            <a:r>
              <a:rPr lang="en-IN" dirty="0" smtClean="0"/>
              <a:t>In allergic conjunctivitis steroid &amp; antihistaminic preparation</a:t>
            </a:r>
          </a:p>
          <a:p>
            <a:r>
              <a:rPr lang="en-IN" dirty="0" smtClean="0"/>
              <a:t>In parasitic conjunctivitis  </a:t>
            </a:r>
            <a:r>
              <a:rPr lang="en-IN" dirty="0" err="1" smtClean="0"/>
              <a:t>anthelmintic</a:t>
            </a:r>
            <a:r>
              <a:rPr lang="en-IN" dirty="0" smtClean="0"/>
              <a:t>. </a:t>
            </a:r>
            <a:r>
              <a:rPr lang="en-IN" dirty="0" smtClean="0"/>
              <a:t>Mechanical removal of worm using local anaesthetic with fine forcep</a:t>
            </a:r>
          </a:p>
          <a:p>
            <a:r>
              <a:rPr lang="en-IN" dirty="0" smtClean="0"/>
              <a:t>Systemic antibiotic in acute cases &amp; according to clinical condition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743200"/>
            <a:ext cx="5257800" cy="255454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r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THANKS YOU !</a:t>
            </a:r>
            <a:endParaRPr lang="en-US" sz="8000" dirty="0"/>
          </a:p>
        </p:txBody>
      </p:sp>
    </p:spTree>
    <p:extLst>
      <p:ext uri="{BB962C8B-B14F-4D97-AF65-F5344CB8AC3E}">
        <p14:creationId xmlns="" xmlns:p14="http://schemas.microsoft.com/office/powerpoint/2010/main" val="12048210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onjunctivitis in Dogs | VCA Animal Hospi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00808"/>
            <a:ext cx="5715000" cy="3067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Questions and Answers, CBSE, ICSE Solutions CBSE, ICSE Stud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16832"/>
            <a:ext cx="3810000" cy="2962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r>
              <a:rPr lang="en-IN" dirty="0" smtClean="0">
                <a:solidFill>
                  <a:srgbClr val="FF0000"/>
                </a:solidFill>
              </a:rPr>
              <a:t>CONJUNCTIVITIS</a:t>
            </a: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1052736"/>
            <a:ext cx="8475785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Definition:-</a:t>
            </a:r>
          </a:p>
          <a:p>
            <a:pPr>
              <a:buNone/>
            </a:pPr>
            <a:r>
              <a:rPr lang="en-IN" dirty="0" smtClean="0"/>
              <a:t> Inflammation </a:t>
            </a:r>
            <a:r>
              <a:rPr lang="en-IN" dirty="0" smtClean="0"/>
              <a:t>of the conjunctival mucous membrane.</a:t>
            </a:r>
          </a:p>
          <a:p>
            <a:pPr>
              <a:buNone/>
            </a:pPr>
            <a:r>
              <a:rPr lang="en-IN" b="1" dirty="0" smtClean="0"/>
              <a:t>Classification </a:t>
            </a:r>
            <a:r>
              <a:rPr lang="en-IN" b="1" dirty="0" smtClean="0"/>
              <a:t>according </a:t>
            </a:r>
            <a:r>
              <a:rPr lang="en-IN" b="1" dirty="0" smtClean="0"/>
              <a:t>to aetiological </a:t>
            </a:r>
            <a:r>
              <a:rPr lang="en-IN" b="1" dirty="0" smtClean="0"/>
              <a:t>factors:-</a:t>
            </a:r>
            <a:endParaRPr lang="en-IN" b="1" dirty="0" smtClean="0"/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V</a:t>
            </a:r>
            <a:r>
              <a:rPr lang="en-IN" dirty="0" smtClean="0"/>
              <a:t>iral conjunctivitis - ICH, CD, IBR</a:t>
            </a:r>
            <a:endParaRPr lang="en-IN" dirty="0" smtClean="0"/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Bacterial conjunctivitis - </a:t>
            </a:r>
            <a:r>
              <a:rPr lang="en-IN" i="1" dirty="0" smtClean="0"/>
              <a:t>Staphylococcus</a:t>
            </a:r>
            <a:r>
              <a:rPr lang="en-IN" i="1" dirty="0" smtClean="0"/>
              <a:t>, </a:t>
            </a:r>
            <a:r>
              <a:rPr lang="en-IN" i="1" dirty="0" smtClean="0"/>
              <a:t>Streptococcus</a:t>
            </a:r>
            <a:r>
              <a:rPr lang="en-IN" i="1" dirty="0" smtClean="0"/>
              <a:t>, Mycoplasma</a:t>
            </a:r>
            <a:r>
              <a:rPr lang="en-IN" i="1" dirty="0" smtClean="0"/>
              <a:t>, </a:t>
            </a:r>
            <a:r>
              <a:rPr lang="en-IN" i="1" dirty="0" smtClean="0"/>
              <a:t>L</a:t>
            </a:r>
            <a:r>
              <a:rPr lang="en-IN" i="1" dirty="0" smtClean="0"/>
              <a:t>eptospira  bovis</a:t>
            </a:r>
            <a:r>
              <a:rPr lang="en-IN" i="1" dirty="0" smtClean="0"/>
              <a:t>, L. </a:t>
            </a:r>
            <a:r>
              <a:rPr lang="en-IN" i="1" dirty="0" smtClean="0"/>
              <a:t>pomona </a:t>
            </a:r>
            <a:r>
              <a:rPr lang="en-IN" dirty="0" smtClean="0"/>
              <a:t>etc.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Mycotic conjunctivitis - </a:t>
            </a:r>
            <a:r>
              <a:rPr lang="en-IN" dirty="0" smtClean="0"/>
              <a:t>A</a:t>
            </a:r>
            <a:r>
              <a:rPr lang="en-IN" dirty="0" smtClean="0"/>
              <a:t>spergillus</a:t>
            </a:r>
            <a:r>
              <a:rPr lang="en-IN" dirty="0" smtClean="0"/>
              <a:t>, </a:t>
            </a:r>
            <a:r>
              <a:rPr lang="en-IN" dirty="0" smtClean="0"/>
              <a:t>C</a:t>
            </a:r>
            <a:r>
              <a:rPr lang="en-IN" dirty="0" smtClean="0"/>
              <a:t>andida  etc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uestion and Answer - Eye problems 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3238500" cy="22479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55776" y="5373216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solidFill>
                  <a:srgbClr val="FF0000"/>
                </a:solidFill>
              </a:rPr>
              <a:t>Animal suffered with Conjunctivitis</a:t>
            </a:r>
            <a:endParaRPr lang="en-IN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19654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r>
              <a:rPr lang="en-IN" dirty="0" smtClean="0">
                <a:solidFill>
                  <a:srgbClr val="FF0000"/>
                </a:solidFill>
              </a:rPr>
              <a:t>CONJUNCTIVITIS</a:t>
            </a: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4006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IN" dirty="0" smtClean="0"/>
              <a:t>Parasitic conjunctivitis - Eye worm like </a:t>
            </a:r>
            <a:r>
              <a:rPr lang="en-IN" i="1" dirty="0" err="1" smtClean="0"/>
              <a:t>Thelazia</a:t>
            </a:r>
            <a:r>
              <a:rPr lang="en-IN" dirty="0" smtClean="0"/>
              <a:t> spp., </a:t>
            </a:r>
            <a:r>
              <a:rPr lang="en-IN" dirty="0" err="1" smtClean="0"/>
              <a:t>Filarid</a:t>
            </a:r>
            <a:r>
              <a:rPr lang="en-IN" dirty="0" smtClean="0"/>
              <a:t> worm, </a:t>
            </a:r>
            <a:r>
              <a:rPr lang="en-IN" i="1" dirty="0" err="1" smtClean="0"/>
              <a:t>Setaria</a:t>
            </a:r>
            <a:r>
              <a:rPr lang="en-IN" dirty="0" smtClean="0"/>
              <a:t> spp. etc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Traumatic conjunctivitis - Foreign body  </a:t>
            </a:r>
            <a:r>
              <a:rPr lang="en-IN" dirty="0" err="1" smtClean="0"/>
              <a:t>eg</a:t>
            </a:r>
            <a:r>
              <a:rPr lang="en-IN" dirty="0" smtClean="0"/>
              <a:t>. Awn, </a:t>
            </a:r>
            <a:r>
              <a:rPr lang="en-IN" dirty="0" err="1" smtClean="0"/>
              <a:t>Grassblade</a:t>
            </a:r>
            <a:r>
              <a:rPr lang="en-IN" dirty="0" smtClean="0"/>
              <a:t>, Thorn etc.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Chemical conjunctivitis - Tick dips  &amp;  Corrosive agents etc.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Allergic conjunctivitis - Allergen like pollen, Drugs etc.</a:t>
            </a:r>
            <a:endParaRPr lang="en-IN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CLINICAL FINDING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6166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Hyperaemia of the blood vessel &amp; </a:t>
            </a:r>
            <a:r>
              <a:rPr lang="en-IN" dirty="0" smtClean="0"/>
              <a:t>pain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Ocular </a:t>
            </a:r>
            <a:r>
              <a:rPr lang="en-IN" dirty="0" smtClean="0"/>
              <a:t>discharge:- 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</a:t>
            </a:r>
            <a:r>
              <a:rPr lang="en-IN" dirty="0" smtClean="0"/>
              <a:t>serous-</a:t>
            </a:r>
            <a:r>
              <a:rPr lang="en-IN" dirty="0" err="1" smtClean="0"/>
              <a:t>mucoid</a:t>
            </a:r>
            <a:r>
              <a:rPr lang="en-IN" dirty="0" smtClean="0"/>
              <a:t>-</a:t>
            </a:r>
            <a:r>
              <a:rPr lang="en-IN" dirty="0" err="1" smtClean="0"/>
              <a:t>mucopurulent</a:t>
            </a:r>
            <a:r>
              <a:rPr lang="en-IN" dirty="0" smtClean="0"/>
              <a:t>-purulent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Redness &amp; swelling of </a:t>
            </a:r>
            <a:r>
              <a:rPr lang="en-IN" dirty="0" smtClean="0"/>
              <a:t>mucosa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Epiphora(tear mark) in chronic cases.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The Eyes Have it: Conjunctivitis as a Window to the Body – Vet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204864"/>
            <a:ext cx="3048000" cy="20288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15816" y="5085184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rgbClr val="FF0000"/>
                </a:solidFill>
              </a:rPr>
              <a:t>Animal suffered with Conjunctivitis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onjunctivit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2590800" cy="17621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83768" y="4941168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rgbClr val="FF0000"/>
                </a:solidFill>
              </a:rPr>
              <a:t>Animal suffered with Conjunctivitis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327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Department of Veterinary  Medicine  Bihar Veterinary College, Patna – 800 014 (BASU, Patna)</vt:lpstr>
      <vt:lpstr>Slide 2</vt:lpstr>
      <vt:lpstr>Slide 3</vt:lpstr>
      <vt:lpstr> CONJUNCTIVITIS </vt:lpstr>
      <vt:lpstr>Slide 5</vt:lpstr>
      <vt:lpstr> CONJUNCTIVITIS </vt:lpstr>
      <vt:lpstr>CLINICAL FINDING</vt:lpstr>
      <vt:lpstr>Slide 8</vt:lpstr>
      <vt:lpstr>Slide 9</vt:lpstr>
      <vt:lpstr>Slide 10</vt:lpstr>
      <vt:lpstr>CLINICAL FINDING</vt:lpstr>
      <vt:lpstr>DIAGNOSIS</vt:lpstr>
      <vt:lpstr>LINE OF TREATMENT</vt:lpstr>
      <vt:lpstr>LINE OF TREATMENT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(BASU, Patna)</dc:title>
  <dc:creator>HP</dc:creator>
  <cp:lastModifiedBy>HP</cp:lastModifiedBy>
  <cp:revision>19</cp:revision>
  <dcterms:created xsi:type="dcterms:W3CDTF">2020-06-09T00:57:36Z</dcterms:created>
  <dcterms:modified xsi:type="dcterms:W3CDTF">2020-06-09T05:27:21Z</dcterms:modified>
</cp:coreProperties>
</file>