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4"/>
  </p:notesMasterIdLst>
  <p:sldIdLst>
    <p:sldId id="27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76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6128-EC04-419A-8D0D-904FF50F57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C75A7-0DB8-42B2-A165-544F7A50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8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C75A7-0DB8-42B2-A165-544F7A50C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3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07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19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8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0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5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7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E3B9-7DB3-4A1F-9CA7-C9D26D55ED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FF5BF6-B821-4390-B1F8-C61A1E2D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7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482" y="2352907"/>
            <a:ext cx="7405687" cy="2977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UNIT-IV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Environmental Hygiene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(Credit Hours-3+1)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4" descr="Our Clients | Jivesna 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93" y="668338"/>
            <a:ext cx="137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6" descr="Bihar Veterinary Colleg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62" y="795338"/>
            <a:ext cx="11382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2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214" y="1260089"/>
            <a:ext cx="6713035" cy="54083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Surface burning: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seful for the large number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animals to be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cremated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trench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dug: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cm x 30 cm with a depth of 40-50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cm)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length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varies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 the number of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carcasses</a:t>
            </a:r>
            <a:endParaRPr lang="en-US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Carcasses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are arranged in a way that head of a carcass is next to the hind quarter of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other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Small animals (if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any,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can): used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fillers of spaces in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between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carcasses are covered with kerosene, paraffin, wood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straw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burnt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260" y="4293221"/>
            <a:ext cx="3898999" cy="23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260" y="1260089"/>
            <a:ext cx="3898999" cy="28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0314" y="498939"/>
            <a:ext cx="2964366" cy="683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Cremation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459" y="1538867"/>
            <a:ext cx="7025268" cy="49065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Bostock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method: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An oval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pit (2m x 1.2 m with a depth of 1.2m) is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dug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crossed trench (22 cm x 22 cm ) is then dug in its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floor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ventilation trench  (1.2 m x 45 cm ) with a depth of 30 cm deeper than the main pits dug at right angle to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trench is then connected with a drain pipe with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pit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pit is filled with straw wood and coal for about 3 quarters of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pit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carcass is then put after soaking it with kerosene/paraffin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lighted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40" y="1538867"/>
            <a:ext cx="3840941" cy="476157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95914" y="599300"/>
            <a:ext cx="2964366" cy="683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Cremation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6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947" y="1429427"/>
            <a:ext cx="7242718" cy="51386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Surface suitable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for burial of a large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carcass: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2.4-2.7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deep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horse: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-2.5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000" b="1" baseline="30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cattle: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1.25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-2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000" b="1" baseline="30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0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sheep/pig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0.84 m</a:t>
            </a:r>
            <a:r>
              <a:rPr lang="en-US" sz="2000" b="1" baseline="30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0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carcass is lowered on to a thick layer (about 5 cm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thick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may be sufficient under ordinary circumstances) of quicklime and then covered with sufficient (as required) amount of quicklime and soil.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soil cover over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carcass: about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1.8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- 2.0 m thick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20" y="3064056"/>
            <a:ext cx="3511221" cy="1842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21" y="4906537"/>
            <a:ext cx="3511221" cy="1661531"/>
          </a:xfrm>
          <a:prstGeom prst="rect">
            <a:avLst/>
          </a:prstGeom>
        </p:spPr>
      </p:pic>
      <p:pic>
        <p:nvPicPr>
          <p:cNvPr id="8194" name="Picture 2" descr="Image result for ventilation trench  for carcass dispos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20" y="1293541"/>
            <a:ext cx="3511221" cy="18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18577" y="568713"/>
            <a:ext cx="2786877" cy="7248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Burial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4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112" y="1547995"/>
            <a:ext cx="5486400" cy="495224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is an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economic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safe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carcass is kept on the surface of the earth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urnt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with the help of about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flameguns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within few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hours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Image result for flame gun burning carc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38" y="1547995"/>
            <a:ext cx="4977161" cy="48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8577" y="568713"/>
            <a:ext cx="3768184" cy="7248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Flamegun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5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190" y="1828800"/>
            <a:ext cx="6307318" cy="464924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carcass is incinerated in a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destructor/incinerator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By using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very high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temperature: 1300</a:t>
            </a:r>
            <a:r>
              <a:rPr lang="en-US" sz="2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carcass can be dismembered into pieces before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destruction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93" y="1940312"/>
            <a:ext cx="4440024" cy="4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8577" y="568713"/>
            <a:ext cx="3768184" cy="7248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Incineration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35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938" y="1672682"/>
            <a:ext cx="7036418" cy="50700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materials/carcasses: from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slaughterhouses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other sources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Samples are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collected in knackeries for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processing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organs of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dead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emergency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slaughtered  animals are sent to rendering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plants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sed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 separate fat from the offal/tissues of dead animals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Tallow: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fat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sheep/cattle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Lard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fat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pig</a:t>
            </a:r>
          </a:p>
          <a:p>
            <a:pPr algn="just"/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Two process: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(autoclaving/steam) 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(heat)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3074" name="Picture 2" descr="Image result for rendering of carc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22" y="1795347"/>
            <a:ext cx="3378819" cy="4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8577" y="568713"/>
            <a:ext cx="3768184" cy="7248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Rendering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80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505415"/>
            <a:ext cx="7225990" cy="50849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Remaining material used as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meat meal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bone meal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Meat meal: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rich source of protein, vitamin B &amp; minerals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Bone meal: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an important source of calcium &amp; phosphorus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Mixed with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animal rations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or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pet foods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endering of raw materials common in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France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Germany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Italy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 proves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cheaper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than burning the carcasses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18577" y="568713"/>
            <a:ext cx="3768184" cy="7248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Rendering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2" descr="Image result for rendering of carc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103" y="1505414"/>
            <a:ext cx="3378819" cy="47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8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063" y="1375634"/>
            <a:ext cx="7147932" cy="52248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is well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known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environment friendly practice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procedure has been described by Casper</a:t>
            </a:r>
          </a:p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Used for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disposal of manure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other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animal house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wastes</a:t>
            </a:r>
          </a:p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decomposition process includes </a:t>
            </a:r>
          </a:p>
          <a:p>
            <a:pPr lvl="1" algn="just" hangingPunct="0">
              <a:buFont typeface="Wingdings" panose="05000000000000000000" pitchFamily="2" charset="2"/>
              <a:buChar char="ü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erobic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bacterial action </a:t>
            </a: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 hangingPunct="0">
              <a:buFont typeface="Wingdings" panose="05000000000000000000" pitchFamily="2" charset="2"/>
              <a:buChar char="ü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old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warm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hot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decomposition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processes</a:t>
            </a:r>
          </a:p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process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used for dead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pigs in roofed non insulated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silos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silos: horizontal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 tower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form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carcasses are lifted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dumped into the silos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overed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with straw-horse manure mixture as bulking agents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carbon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</a:p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Composting: achieved in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6-12 months</a:t>
            </a:r>
          </a:p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final product is used as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fertilizer</a:t>
            </a:r>
          </a:p>
          <a:p>
            <a:pPr algn="just" hangingPunct="0">
              <a:buFont typeface="Arial" panose="020B0604020202020204" pitchFamily="34" charset="0"/>
              <a:buChar char="•"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hangingPunct="0">
              <a:buNone/>
            </a:pP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7" y="1642748"/>
            <a:ext cx="3784401" cy="484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8577" y="490655"/>
            <a:ext cx="3768184" cy="71367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Composting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5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8937"/>
            <a:ext cx="6880302" cy="54529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United States: successfully used to dispose of the carcasses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Layering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One part volume of carcass +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part volume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of litter +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part volume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straw in a boxed area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Layering is repeated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large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animals litter can be replaced by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manure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Large carcasses: dismembered into pieces before being layered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Birds/small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carcasses are used as fillers within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layers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Urea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10-15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pounds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per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1000 pounds of 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carcass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Bacteria involve is: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Bacillus  sp.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thermogenic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at 60-68</a:t>
            </a:r>
            <a:r>
              <a:rPr lang="en-US" sz="2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days</a:t>
            </a: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14" y="1528067"/>
            <a:ext cx="4081348" cy="48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7787" y="434899"/>
            <a:ext cx="3768184" cy="71367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Composting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6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741" y="1728441"/>
            <a:ext cx="9355873" cy="42597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bacterial action is carried by </a:t>
            </a:r>
            <a:r>
              <a:rPr lang="en-US" sz="2000" b="1" i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Lactobacillus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spp.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under anaerobic conditions at </a:t>
            </a:r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32-40</a:t>
            </a:r>
            <a:r>
              <a:rPr lang="en-US" sz="2000" b="1" baseline="30000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process is completed within 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</a:t>
            </a:r>
            <a:r>
              <a:rPr lang="en-US" sz="20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hr</a:t>
            </a:r>
            <a:endParaRPr lang="en-US" sz="2000" b="1" dirty="0" smtClean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fermented material can be used as  livestock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feed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Rumen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contents, blood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hydrolyzed feathers can be fermented (ensiled) in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6 weeks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under rural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conditions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Offal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scrap are ensiled efficiently with the help of 3% formic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acid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fermented product can be used as animal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feed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26518" y="602168"/>
            <a:ext cx="3768184" cy="71367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Fermentation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5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927" y="609406"/>
            <a:ext cx="6917473" cy="13309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Disposal of carcasses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09" y="2922094"/>
            <a:ext cx="4694662" cy="24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833" y="706674"/>
            <a:ext cx="8274205" cy="77551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Handling of stray and fallen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64" y="1806498"/>
            <a:ext cx="9891134" cy="48284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Stray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animals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roam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freely 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reate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nuisance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for the community in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number of ways including damage to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crops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can be a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serious hazard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for vehicular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traffic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especially in congested urban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areas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These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animals are more likely to be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exposed to diseases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environmental toxicities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When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old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weak their movements become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restricted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dung &amp; urine excreted: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become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serious threats to environmental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safety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filth created by such animals helps in the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propagation of a variety of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insects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Fly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breeding (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maggots):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real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threat to community health &amp;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environment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59" y="810705"/>
            <a:ext cx="10147609" cy="59577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menace of stray animals can be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minimized by collecting these animals in what are called cattle pounds which are managed by pound </a:t>
            </a:r>
            <a:r>
              <a:rPr lang="en-US" sz="2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keepers</a:t>
            </a: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activity is regulated by the Cattle Trespass (Amendment) Act,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1921</a:t>
            </a:r>
          </a:p>
          <a:p>
            <a:pPr algn="just"/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U.P., the act was enacted as the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Cattle </a:t>
            </a:r>
            <a:r>
              <a:rPr lang="en-US" sz="2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Traspass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(Uttar Pradesh Amendment) Act,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1954</a:t>
            </a:r>
          </a:p>
          <a:p>
            <a:pPr algn="just"/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There are a number of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private organizations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that deal with the problem of old and decrepit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animals</a:t>
            </a: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recent times, however, some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goshalas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have begun keeping even healthy cattle for breeding purpose and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production</a:t>
            </a: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goshalas are supported by charitable organizations and occasional grants from the Government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sources</a:t>
            </a:r>
          </a:p>
          <a:p>
            <a:pPr algn="just"/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activities of the goshalas are regulated by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Goshala Acts (Bihar,1950 and U.P.,1964</a:t>
            </a:r>
            <a:r>
              <a:rPr lang="en-US" sz="2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en-US" sz="2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7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867" y="775757"/>
            <a:ext cx="10533419" cy="5601928"/>
          </a:xfrm>
        </p:spPr>
        <p:txBody>
          <a:bodyPr>
            <a:normAutofit lnSpcReduction="10000"/>
          </a:bodyPr>
          <a:lstStyle/>
          <a:p>
            <a:pPr algn="just" hangingPunct="0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There has been a  growing awareness about the welfare 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animals</a:t>
            </a:r>
          </a:p>
          <a:p>
            <a:pPr algn="just" hangingPunct="0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activities concerning animal welfare in India are regulated by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Animal Welfare Board of India through the provisions of Prevention of Cruelty to Animals Act,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1960</a:t>
            </a:r>
          </a:p>
          <a:p>
            <a:pPr algn="just" hangingPunct="0"/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Board has its units spread all over the country and is engaged in providing protection to the animals from cruelty, disease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infirmity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/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Stray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animals dying in open areas cause enormous damage to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</a:p>
          <a:p>
            <a:pPr algn="just" hangingPunct="0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not only pollute the atmosphere with foul gases/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odours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but also invite vultures and wild animals to create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nuisance </a:t>
            </a:r>
          </a:p>
          <a:p>
            <a:pPr algn="just" hangingPunct="0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hangingPunct="0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These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animals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need to be collected immediately and disposed off in an economic and efficient manner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described in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carcass disposal methods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0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628" y="342825"/>
            <a:ext cx="6056971" cy="68308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Disposal of carcasses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2890" y="1181085"/>
            <a:ext cx="10504449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Hygienic disposal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dead/fallen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animals: social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well as legal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obligation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ost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important responsibilities of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veterinarians: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domain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environmental hygiene. </a:t>
            </a: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Unsafe disposal 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carcasses: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serious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threat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 the health of animals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human communities. </a:t>
            </a: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tissues of dead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animals: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conducive conditions for the breeding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flies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insects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Favors the growth of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maggots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within a day or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two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Many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other welfare agencies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along with environmental 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health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organization: safe &amp; quick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management/disposal of fallen/dead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animals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Some of the agencies relate to transport, tourism, natural resources, zoos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parks, &amp;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defense (air)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services</a:t>
            </a: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v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7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218" y="1215484"/>
            <a:ext cx="10013794" cy="534143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Regulations framed by Governmental/local authorities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from time to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time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western countries, the implementation of the regulations is rather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strict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ex: In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Scotland the service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provided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free of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charge, In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fact, the service paid for the 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carcasses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dead,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injured/old animals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 number of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approaches: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TO ensure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efficient, environmentally safe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bio-secure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disposal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carcasses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fallen animals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of disposal:</a:t>
            </a:r>
          </a:p>
          <a:p>
            <a:pPr marL="0" indent="0" algn="just">
              <a:buNone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20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Traditional method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burial/burning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commonly used in developing countries</a:t>
            </a:r>
          </a:p>
          <a:p>
            <a:pPr marL="0" indent="0" algn="just"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New technology: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developed countries, economic disposal of carcasses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74688" y="309370"/>
            <a:ext cx="5900854" cy="68308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Disposal of carcasses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3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362" y="330240"/>
            <a:ext cx="8597592" cy="671938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smtClean="0"/>
              <a:t>Preparation of carcass for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265" y="1282390"/>
            <a:ext cx="10381786" cy="54417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Cover the dead/ fallen body with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cloth or insect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repellent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of kerosene oil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Prevent spread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disease through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flies/insects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Covering of all natural orifices: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Plugged with cotton plugs  soaked with a suitable  disinfectant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Commonly used disinfectant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Carbolic acid  or formalin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skin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carcasses  should be slashed with a sharp knife 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Except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cases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anthrax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it cannot be used by unscrupulous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traders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of personnel protective measures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by wearing secure clothing, boots, gloves, goggles &amp; face masks: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prevent the handlers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t="32520" r="3604" b="15610"/>
          <a:stretch/>
        </p:blipFill>
        <p:spPr>
          <a:xfrm>
            <a:off x="9097771" y="1393903"/>
            <a:ext cx="2365683" cy="1750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8" t="41324" b="21037"/>
          <a:stretch/>
        </p:blipFill>
        <p:spPr>
          <a:xfrm>
            <a:off x="9097771" y="3423426"/>
            <a:ext cx="2365684" cy="1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717" y="1271240"/>
            <a:ext cx="10415238" cy="5252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Transport of dead animals: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Desirable to use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closed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vehicle </a:t>
            </a:r>
            <a:endParaRPr lang="en-US" sz="2000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Animal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should not be dragged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under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</a:t>
            </a:r>
            <a:endParaRPr lang="en-US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Imp. part of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sanitary practice 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Site of 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disposal: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Should be away from:  </a:t>
            </a:r>
            <a:endParaRPr lang="en-US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ource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public water supply (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pond, lake, well and river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rom animal/human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habitation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elephone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electric cables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lines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Fencing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site: 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To prevent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access of wild animals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stray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dogs to the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site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9817" y="250321"/>
            <a:ext cx="8352261" cy="683089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smtClean="0"/>
              <a:t>Preparation of carcass for disposal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1" b="5150"/>
          <a:stretch/>
        </p:blipFill>
        <p:spPr>
          <a:xfrm>
            <a:off x="8954428" y="1278668"/>
            <a:ext cx="2677841" cy="1774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29" y="4907314"/>
            <a:ext cx="2677842" cy="1749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b="10253"/>
          <a:stretch/>
        </p:blipFill>
        <p:spPr>
          <a:xfrm>
            <a:off x="8954429" y="3080687"/>
            <a:ext cx="2677841" cy="18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7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64" y="387428"/>
            <a:ext cx="5765180" cy="77229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Methods of disposal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95" y="1338146"/>
            <a:ext cx="10437542" cy="498459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 hangingPunct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Following methods are used for the disposal of carcasses:</a:t>
            </a:r>
          </a:p>
          <a:p>
            <a:pPr marL="0" indent="0" algn="just" hangingPunc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857250" lvl="1" indent="-457200" algn="just" hangingPunct="0"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Cremation</a:t>
            </a:r>
          </a:p>
          <a:p>
            <a:pPr marL="857250" lvl="1" indent="-457200" algn="just" hangingPunct="0"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Burial</a:t>
            </a:r>
          </a:p>
          <a:p>
            <a:pPr marL="857250" lvl="1" indent="-457200" algn="just" hangingPunct="0">
              <a:buFont typeface="+mj-lt"/>
              <a:buAutoNum type="arabicPeriod"/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Flamegun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lvl="1" indent="-457200" algn="just" hangingPunct="0"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Incineration</a:t>
            </a:r>
          </a:p>
          <a:p>
            <a:pPr marL="857250" lvl="1" indent="-457200" algn="just" hangingPunct="0"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Rendering</a:t>
            </a:r>
          </a:p>
          <a:p>
            <a:pPr marL="857250" lvl="1" indent="-457200" algn="just" hangingPunct="0"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Composting</a:t>
            </a:r>
          </a:p>
          <a:p>
            <a:pPr marL="857250" lvl="1" indent="-457200" algn="just" hangingPunct="0"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Fermentation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24" y="1991918"/>
            <a:ext cx="4248165" cy="36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5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229" y="465488"/>
            <a:ext cx="2964366" cy="683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Cremation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10" y="1293541"/>
            <a:ext cx="7159083" cy="51449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required: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 animals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1.7 - 2.5 m</a:t>
            </a:r>
            <a:r>
              <a:rPr lang="en-US" sz="20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space/head</a:t>
            </a:r>
            <a:r>
              <a:rPr lang="en-US" sz="20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 animals: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1.25 m2 space/head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arious ways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cremation: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Depends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on the number 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animals: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Routine cremation: 1 or 2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mergency/disaster conditions: large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number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animals to be disposed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pic>
        <p:nvPicPr>
          <p:cNvPr id="6148" name="Picture 4" descr="Image result for ventilation trench  for carcass dispos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4" t="23794" r="3867" b="22872"/>
          <a:stretch/>
        </p:blipFill>
        <p:spPr bwMode="auto">
          <a:xfrm>
            <a:off x="7949593" y="1410629"/>
            <a:ext cx="4242407" cy="49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6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68" y="1360449"/>
            <a:ext cx="7237142" cy="52856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ethods of </a:t>
            </a: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cremation </a:t>
            </a:r>
            <a:r>
              <a:rPr lang="en-US" sz="2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animals: 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methods</a:t>
            </a:r>
          </a:p>
          <a:p>
            <a:pPr marL="857250" lvl="1" indent="-457200" algn="just">
              <a:buAutoNum type="arabicPeriod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Cross-trench (pit)</a:t>
            </a:r>
          </a:p>
          <a:p>
            <a:pPr marL="857250" lvl="1" indent="-457200" algn="just">
              <a:buAutoNum type="arabicPeriod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Surface burning</a:t>
            </a:r>
          </a:p>
          <a:p>
            <a:pPr marL="857250" lvl="1" indent="-457200" algn="just">
              <a:buAutoNum type="arabicPeriod"/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Bostock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pit method</a:t>
            </a:r>
          </a:p>
          <a:p>
            <a:pPr marL="0" indent="0" algn="just">
              <a:buNone/>
            </a:pPr>
            <a:endParaRPr lang="en-US" sz="20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Cross-trench (pit):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wo trenches (2m x 40 cm with 40-45 cm depth) are dug at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right angle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dug soil is heaped at the four right angles so created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Wood, coal, straw, grass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tree branches are used to develop a pyre over the heaps of soil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carcass soaked in kerosene &amp; paraffin is placed over the pyre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burnt</a:t>
            </a:r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22" y="1360449"/>
            <a:ext cx="3355580" cy="52856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0229" y="465488"/>
            <a:ext cx="2964366" cy="683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Cremation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6988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469</TotalTime>
  <Words>1584</Words>
  <Application>Microsoft Office PowerPoint</Application>
  <PresentationFormat>Widescreen</PresentationFormat>
  <Paragraphs>205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Times New Roman</vt:lpstr>
      <vt:lpstr>Wingdings</vt:lpstr>
      <vt:lpstr>Wingdings 3</vt:lpstr>
      <vt:lpstr>Wisp</vt:lpstr>
      <vt:lpstr>PowerPoint Presentation</vt:lpstr>
      <vt:lpstr>Disposal of carcasses</vt:lpstr>
      <vt:lpstr>Disposal of carcasses</vt:lpstr>
      <vt:lpstr>Disposal of carcasses</vt:lpstr>
      <vt:lpstr>Preparation of carcass for disposal</vt:lpstr>
      <vt:lpstr>Preparation of carcass for disposal</vt:lpstr>
      <vt:lpstr>Methods of disposal</vt:lpstr>
      <vt:lpstr>Cremation</vt:lpstr>
      <vt:lpstr>Cremation</vt:lpstr>
      <vt:lpstr>Cremation</vt:lpstr>
      <vt:lpstr>Cremation</vt:lpstr>
      <vt:lpstr>Burial</vt:lpstr>
      <vt:lpstr>Flamegun</vt:lpstr>
      <vt:lpstr>Incineration</vt:lpstr>
      <vt:lpstr>Rendering</vt:lpstr>
      <vt:lpstr>Rendering</vt:lpstr>
      <vt:lpstr>Composting</vt:lpstr>
      <vt:lpstr>Composting</vt:lpstr>
      <vt:lpstr>Fermentation</vt:lpstr>
      <vt:lpstr>Handling of stray and fallen animals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dranjayvet@gmail.com</dc:creator>
  <cp:lastModifiedBy>Epidemiology lab 1</cp:lastModifiedBy>
  <cp:revision>49</cp:revision>
  <dcterms:created xsi:type="dcterms:W3CDTF">2019-10-09T04:15:03Z</dcterms:created>
  <dcterms:modified xsi:type="dcterms:W3CDTF">2020-06-01T12:54:09Z</dcterms:modified>
</cp:coreProperties>
</file>