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68" r:id="rId15"/>
    <p:sldId id="270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B90D8-D096-4AAD-8F87-5D39F515F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12378-B490-4DF3-87F6-DF8ED83D8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A6F51-646D-42CF-8104-91636356F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3DE6B-AB6A-4E6E-A87B-DC5F4A1C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98FA8-49C6-42DC-A5D0-F373EF7C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071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F513-A823-4695-B8EA-3F9D9D0C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2D644-CF41-44E6-BD25-AC950EFBE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7B18-46C9-4C65-8B7B-280E8002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E50E2-170C-43E8-B313-AA9F0CFD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53B91-7C32-48EC-952C-FA78535E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98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08BB9-A595-4395-BD60-515C834EA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865C7-3775-4BED-A923-2B7C3F8BC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AB9EC-A0F5-4CB6-9285-081BD3AA1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F243D-92D1-49B7-9A32-0316C76C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5D691-4165-4CA8-A964-A7381F50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09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A0B6-3866-4D6E-8B64-08FF8ACA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D43C7-0B5F-4904-96C7-A5C442FD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BE3B8-257E-42D1-8336-276A7B736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9A5D1-D3DE-4C93-9F64-15F91AC4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DA46B-161B-42DF-9D8F-A4B2C91D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473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3B7C-3647-4D78-875C-3666F132C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66E6A-0844-4D92-8536-EDD763452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0D0F8-E157-4E6B-ABFD-B5F0D38F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32B9B-D55D-4E0C-8622-73DBFFBD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047AA-99CC-456A-8E16-0A23A0BF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790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815D-C7F7-4421-925F-2FA0A6D08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CC64A-B56C-423D-958E-9E7115F8B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04E12-E86C-4950-A012-9BE6CB1AB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9AD30-46FB-4219-9606-A0C589E9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18A5C-C09C-4C99-B6A3-FA7FB1D1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46DEF-064D-437E-BFEA-23DE6E569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51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D027-2983-42E6-9E2B-86B06429A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AF097-4584-44F1-B6FC-479773E11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74104-2401-42EF-9719-154B32131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E3CA1-3FD1-4A5C-85A5-6946E6286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44562E-DCFD-46FF-A52F-403D75D9C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71BD06-5C87-47AD-96C6-87D41A43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397554-702E-41F5-BF59-E40C008D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CC2FD-5D85-4481-80E1-1D5ADECD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738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EC18C-A0A6-49FB-AC26-BD6445C3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3D377-5FD5-41A5-A675-A2B1D22C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AC026-20DF-49FF-8400-A4A6B0C4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68380-069C-411A-A08C-199566F4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074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10E926-ECC4-40BB-A638-657CFA4B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0F028-E6E1-479E-80CC-9286A2A3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F343E-79F7-4022-B413-21FA07D9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869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448C8-EC5A-45DC-AD50-4B4B712AE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F6BD7-D151-4886-8FD5-A9DE8C7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56E25-68A8-4269-AC26-BBC288D74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3FA31-B299-433A-9272-1E728C2E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08A35-FAC9-4A5B-B540-E8F0A4C9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54F7B-9902-4403-ACC3-28193FDC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912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BB0F8-A739-460C-85DA-F4E33418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5821E2-A36D-4318-B09E-867884E93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4CADD-C6F5-4B52-A757-97B220F2A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59E6A-E116-4BCC-9D85-A6F93908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FBBCD-9E7F-4476-92CB-C9E065CD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52F26-961F-4C92-8C3C-BA72C31D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8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F78B7B-E494-4387-9774-BFE9C0260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D1ACE-BD86-4A41-B249-23A0EF829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7D3D2-D156-497A-8E91-7289BA6E8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8579F-5E9B-4E7D-9C8C-D7630E342FE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E1D27-43B5-4AA7-A61E-85D12E47B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6E30A-8A2E-4676-8734-754C4BC5E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0F9-8850-4757-9DCB-E392CF14F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28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89B5F-A2FB-4348-A655-4DD8AFDDA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617"/>
            <a:ext cx="9144000" cy="1020933"/>
          </a:xfrm>
        </p:spPr>
        <p:txBody>
          <a:bodyPr/>
          <a:lstStyle/>
          <a:p>
            <a:r>
              <a:rPr lang="en-IN" dirty="0"/>
              <a:t>ECTOPIC URETER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A64A9E-3780-445D-8510-C2876F474F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Dr. Mithilesh Kumar</a:t>
            </a:r>
          </a:p>
          <a:p>
            <a:r>
              <a:rPr lang="en-IN" dirty="0"/>
              <a:t>Assistant Professor  cum Jr. Scientist</a:t>
            </a:r>
          </a:p>
          <a:p>
            <a:r>
              <a:rPr lang="en-IN" dirty="0"/>
              <a:t>Department Surgery and Radiology</a:t>
            </a:r>
          </a:p>
          <a:p>
            <a:r>
              <a:rPr lang="en-IN" dirty="0"/>
              <a:t>Bihar Veterinary College, Patna-800014</a:t>
            </a:r>
          </a:p>
        </p:txBody>
      </p:sp>
    </p:spTree>
    <p:extLst>
      <p:ext uri="{BB962C8B-B14F-4D97-AF65-F5344CB8AC3E}">
        <p14:creationId xmlns:p14="http://schemas.microsoft.com/office/powerpoint/2010/main" val="3088951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53BF51-A17C-4C4F-88E5-8B59B340D3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862" y="1763713"/>
            <a:ext cx="2962275" cy="3714750"/>
          </a:xfrm>
        </p:spPr>
      </p:pic>
    </p:spTree>
    <p:extLst>
      <p:ext uri="{BB962C8B-B14F-4D97-AF65-F5344CB8AC3E}">
        <p14:creationId xmlns:p14="http://schemas.microsoft.com/office/powerpoint/2010/main" val="174119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9517-9B3B-4CA1-A84C-21920B34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candidate for Neoureterocystostomy</a:t>
            </a:r>
            <a:br>
              <a:rPr lang="en-IN" b="1" dirty="0"/>
            </a:b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15C941-FB50-42E2-9356-D899FB28D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862" y="2143919"/>
            <a:ext cx="2962275" cy="3714750"/>
          </a:xfrm>
        </p:spPr>
      </p:pic>
    </p:spTree>
    <p:extLst>
      <p:ext uri="{BB962C8B-B14F-4D97-AF65-F5344CB8AC3E}">
        <p14:creationId xmlns:p14="http://schemas.microsoft.com/office/powerpoint/2010/main" val="3311954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03FDA-7EDF-483C-BACE-05BE2C432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4120"/>
            <a:ext cx="10515600" cy="1828800"/>
          </a:xfrm>
        </p:spPr>
        <p:txBody>
          <a:bodyPr/>
          <a:lstStyle/>
          <a:p>
            <a:pPr algn="ctr"/>
            <a:r>
              <a:rPr lang="en-IN" dirty="0"/>
              <a:t>PATENT URACHUS</a:t>
            </a:r>
          </a:p>
        </p:txBody>
      </p:sp>
    </p:spTree>
    <p:extLst>
      <p:ext uri="{BB962C8B-B14F-4D97-AF65-F5344CB8AC3E}">
        <p14:creationId xmlns:p14="http://schemas.microsoft.com/office/powerpoint/2010/main" val="3082560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C76E-5B76-4D96-8CD7-2A20F6E65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8"/>
            <a:ext cx="10515600" cy="5102765"/>
          </a:xfrm>
        </p:spPr>
        <p:txBody>
          <a:bodyPr/>
          <a:lstStyle/>
          <a:p>
            <a:r>
              <a:rPr lang="en-IN" dirty="0"/>
              <a:t>The urachus is a fetal continuation of the bladder taking waste to the allantoic sac.</a:t>
            </a:r>
          </a:p>
          <a:p>
            <a:r>
              <a:rPr lang="en-IN" dirty="0"/>
              <a:t>It should be atrophy shortly after birth and disappear in normal calf</a:t>
            </a:r>
          </a:p>
          <a:p>
            <a:r>
              <a:rPr lang="en-IN" dirty="0"/>
              <a:t>The urachus is a fibrous remnant of allantois </a:t>
            </a:r>
          </a:p>
          <a:p>
            <a:r>
              <a:rPr lang="en-IN" dirty="0"/>
              <a:t>PU Observed in cow calves and also recorded in buffalo calves </a:t>
            </a:r>
          </a:p>
          <a:p>
            <a:r>
              <a:rPr lang="en-IN" dirty="0"/>
              <a:t>Urine dribbles from the umbilicus.</a:t>
            </a:r>
          </a:p>
          <a:p>
            <a:r>
              <a:rPr lang="en-IN" dirty="0"/>
              <a:t>In absence of treatment infection lead to abscess.</a:t>
            </a:r>
          </a:p>
          <a:p>
            <a:r>
              <a:rPr lang="en-IN" dirty="0"/>
              <a:t>Peritonitis and cystitis may develop </a:t>
            </a:r>
          </a:p>
        </p:txBody>
      </p:sp>
    </p:spTree>
    <p:extLst>
      <p:ext uri="{BB962C8B-B14F-4D97-AF65-F5344CB8AC3E}">
        <p14:creationId xmlns:p14="http://schemas.microsoft.com/office/powerpoint/2010/main" val="3654577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0893-04AA-4A72-AFC4-A2693201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/>
              <a:t>Urination from both the penis and the navel in a foal with a patent urachus</a:t>
            </a:r>
            <a:r>
              <a:rPr lang="en-IN" dirty="0"/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55AB8F-16DE-43EB-8A11-F2071DDC73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90" y="2172722"/>
            <a:ext cx="3047619" cy="3657143"/>
          </a:xfrm>
        </p:spPr>
      </p:pic>
    </p:spTree>
    <p:extLst>
      <p:ext uri="{BB962C8B-B14F-4D97-AF65-F5344CB8AC3E}">
        <p14:creationId xmlns:p14="http://schemas.microsoft.com/office/powerpoint/2010/main" val="2786962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ECCC0B-D9EC-46E8-B57D-CE8AB036D9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1451171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B4CD3A-E53F-478F-BE85-F695D2D38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539" y="1825625"/>
            <a:ext cx="4626922" cy="4351338"/>
          </a:xfrm>
        </p:spPr>
      </p:pic>
    </p:spTree>
    <p:extLst>
      <p:ext uri="{BB962C8B-B14F-4D97-AF65-F5344CB8AC3E}">
        <p14:creationId xmlns:p14="http://schemas.microsoft.com/office/powerpoint/2010/main" val="933109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558798-7718-4EDE-8641-99AE2059D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65" y="1306822"/>
            <a:ext cx="5721069" cy="4539632"/>
          </a:xfrm>
        </p:spPr>
      </p:pic>
    </p:spTree>
    <p:extLst>
      <p:ext uri="{BB962C8B-B14F-4D97-AF65-F5344CB8AC3E}">
        <p14:creationId xmlns:p14="http://schemas.microsoft.com/office/powerpoint/2010/main" val="264562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F08BB7-502F-4FE3-82F8-AEF5A70714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793" y="1154113"/>
            <a:ext cx="6798413" cy="5022850"/>
          </a:xfrm>
        </p:spPr>
      </p:pic>
    </p:spTree>
    <p:extLst>
      <p:ext uri="{BB962C8B-B14F-4D97-AF65-F5344CB8AC3E}">
        <p14:creationId xmlns:p14="http://schemas.microsoft.com/office/powerpoint/2010/main" val="3816763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5630D2-6385-4DB6-B907-209422F1E1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0" y="885825"/>
            <a:ext cx="6362700" cy="5124450"/>
          </a:xfrm>
        </p:spPr>
      </p:pic>
    </p:spTree>
    <p:extLst>
      <p:ext uri="{BB962C8B-B14F-4D97-AF65-F5344CB8AC3E}">
        <p14:creationId xmlns:p14="http://schemas.microsoft.com/office/powerpoint/2010/main" val="186540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6529A-0E17-4273-9505-291CDA84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Urinary tract is made up of right and left kidney.</a:t>
            </a:r>
          </a:p>
          <a:p>
            <a:r>
              <a:rPr lang="en-IN" dirty="0"/>
              <a:t>Each connect with bladder through right and left ureter.</a:t>
            </a:r>
          </a:p>
          <a:p>
            <a:r>
              <a:rPr lang="en-IN" dirty="0"/>
              <a:t>Ureter does connect properly to bladder </a:t>
            </a:r>
          </a:p>
          <a:p>
            <a:r>
              <a:rPr lang="en-IN" dirty="0"/>
              <a:t>Drains outside the bladder the condition is called ectopic ureter.</a:t>
            </a:r>
          </a:p>
          <a:p>
            <a:r>
              <a:rPr lang="en-IN" dirty="0"/>
              <a:t>It is commonly a result of a duplicated renal collecting system.</a:t>
            </a:r>
          </a:p>
          <a:p>
            <a:r>
              <a:rPr lang="en-IN" dirty="0"/>
              <a:t>Duplex kidney with two ureter.  </a:t>
            </a:r>
          </a:p>
          <a:p>
            <a:r>
              <a:rPr lang="en-IN" dirty="0"/>
              <a:t>One drains correctly, duplicated ureter presenting as ectopic </a:t>
            </a:r>
          </a:p>
        </p:txBody>
      </p:sp>
    </p:spTree>
    <p:extLst>
      <p:ext uri="{BB962C8B-B14F-4D97-AF65-F5344CB8AC3E}">
        <p14:creationId xmlns:p14="http://schemas.microsoft.com/office/powerpoint/2010/main" val="2817603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54EA0-99F5-4385-BFAD-03E9CE08B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26"/>
            <a:ext cx="10515600" cy="4676637"/>
          </a:xfrm>
        </p:spPr>
        <p:txBody>
          <a:bodyPr/>
          <a:lstStyle/>
          <a:p>
            <a:r>
              <a:rPr lang="en-IN" dirty="0"/>
              <a:t>Calf sedated deeply and controlled in dorsal recumbency.</a:t>
            </a:r>
          </a:p>
          <a:p>
            <a:r>
              <a:rPr lang="en-IN" dirty="0"/>
              <a:t>Incision given on umbilicus extended cranially and caudally.</a:t>
            </a:r>
          </a:p>
          <a:p>
            <a:r>
              <a:rPr lang="en-IN" dirty="0"/>
              <a:t>Umbilicus vessels and urachus are doubly ligated proximal to infection</a:t>
            </a:r>
          </a:p>
          <a:p>
            <a:r>
              <a:rPr lang="en-IN" dirty="0"/>
              <a:t>The infected mass is dissected out.</a:t>
            </a:r>
          </a:p>
          <a:p>
            <a:r>
              <a:rPr lang="en-IN" dirty="0"/>
              <a:t>Muscle are closed by overlapping sutures.</a:t>
            </a:r>
          </a:p>
          <a:p>
            <a:r>
              <a:rPr lang="en-IN" dirty="0"/>
              <a:t>Skin closed routinely.   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449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DFD13-ACD2-435E-98B1-E90CC083C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082"/>
            <a:ext cx="10515600" cy="4658881"/>
          </a:xfrm>
        </p:spPr>
        <p:txBody>
          <a:bodyPr/>
          <a:lstStyle/>
          <a:p>
            <a:r>
              <a:rPr lang="en-IN" dirty="0"/>
              <a:t>Ureter Connects the Kidney with urinary bladder.</a:t>
            </a:r>
          </a:p>
          <a:p>
            <a:r>
              <a:rPr lang="en-IN" dirty="0"/>
              <a:t>Ectopic ureter is abnormality of ureter.</a:t>
            </a:r>
          </a:p>
          <a:p>
            <a:r>
              <a:rPr lang="en-IN" dirty="0"/>
              <a:t>Ureter does not enter urinary bladder in correct anatomic position.</a:t>
            </a:r>
          </a:p>
          <a:p>
            <a:r>
              <a:rPr lang="en-IN" dirty="0"/>
              <a:t>Cats and dogs are affected by birth.</a:t>
            </a:r>
          </a:p>
          <a:p>
            <a:r>
              <a:rPr lang="en-IN" dirty="0"/>
              <a:t>Causes urinary incontinence </a:t>
            </a:r>
          </a:p>
          <a:p>
            <a:r>
              <a:rPr lang="en-IN" dirty="0"/>
              <a:t>Disruption in normal embryogenesis </a:t>
            </a:r>
          </a:p>
        </p:txBody>
      </p:sp>
    </p:spTree>
    <p:extLst>
      <p:ext uri="{BB962C8B-B14F-4D97-AF65-F5344CB8AC3E}">
        <p14:creationId xmlns:p14="http://schemas.microsoft.com/office/powerpoint/2010/main" val="303224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7C42-2FF4-4D55-B420-071FE7DD7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Also called wet puppy syndrome</a:t>
            </a:r>
          </a:p>
          <a:p>
            <a:r>
              <a:rPr lang="en-IN" dirty="0"/>
              <a:t>Hereditary problem in golden retriever.</a:t>
            </a:r>
          </a:p>
          <a:p>
            <a:r>
              <a:rPr lang="en-IN" dirty="0"/>
              <a:t>Intermittent or continuous urinary incontinence since birth.</a:t>
            </a:r>
          </a:p>
          <a:p>
            <a:r>
              <a:rPr lang="en-IN" dirty="0"/>
              <a:t>Most dog dogs also display normal voiding of urine.</a:t>
            </a:r>
          </a:p>
          <a:p>
            <a:r>
              <a:rPr lang="en-IN" dirty="0"/>
              <a:t>Dog has had limited exposure to other dogs.</a:t>
            </a:r>
          </a:p>
          <a:p>
            <a:r>
              <a:rPr lang="en-IN" dirty="0"/>
              <a:t> Aggression is common symptoms </a:t>
            </a:r>
          </a:p>
        </p:txBody>
      </p:sp>
    </p:spTree>
    <p:extLst>
      <p:ext uri="{BB962C8B-B14F-4D97-AF65-F5344CB8AC3E}">
        <p14:creationId xmlns:p14="http://schemas.microsoft.com/office/powerpoint/2010/main" val="348572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33621-789B-4E04-9458-A5085E80A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Surgery is the treatment in most cases.</a:t>
            </a:r>
          </a:p>
          <a:p>
            <a:r>
              <a:rPr lang="en-IN" dirty="0"/>
              <a:t>Also managed with lasers via cystoscopy,.</a:t>
            </a:r>
          </a:p>
          <a:p>
            <a:r>
              <a:rPr lang="en-IN" dirty="0"/>
              <a:t>Thin light tube inserted into bladder via urethra.</a:t>
            </a:r>
          </a:p>
        </p:txBody>
      </p:sp>
    </p:spTree>
    <p:extLst>
      <p:ext uri="{BB962C8B-B14F-4D97-AF65-F5344CB8AC3E}">
        <p14:creationId xmlns:p14="http://schemas.microsoft.com/office/powerpoint/2010/main" val="236760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965C-0BC9-4EA6-B6A8-F70643DEC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E7EBAB-A129-4250-9045-9623E2C1D0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087" y="2324894"/>
            <a:ext cx="2409825" cy="3352800"/>
          </a:xfrm>
        </p:spPr>
      </p:pic>
    </p:spTree>
    <p:extLst>
      <p:ext uri="{BB962C8B-B14F-4D97-AF65-F5344CB8AC3E}">
        <p14:creationId xmlns:p14="http://schemas.microsoft.com/office/powerpoint/2010/main" val="59403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CA86-5DB3-4CB9-91FA-E75CFEAB0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i="1" dirty="0"/>
              <a:t>Puppy with ectopic ureters (both right and left). Contrast dye shows the kidneys and ureters.</a:t>
            </a:r>
            <a:br>
              <a:rPr lang="en-IN" sz="2400" b="1" i="1" dirty="0"/>
            </a:br>
            <a:r>
              <a:rPr lang="en-IN" sz="2400" b="1" i="1" dirty="0"/>
              <a:t>There is no contrast in the bladder indicating the urine bypasses the bladder.</a:t>
            </a:r>
            <a:endParaRPr lang="en-IN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8551C7-FDE9-482F-846B-CBEBC2A9B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2672556"/>
            <a:ext cx="3238500" cy="2657475"/>
          </a:xfrm>
        </p:spPr>
      </p:pic>
    </p:spTree>
    <p:extLst>
      <p:ext uri="{BB962C8B-B14F-4D97-AF65-F5344CB8AC3E}">
        <p14:creationId xmlns:p14="http://schemas.microsoft.com/office/powerpoint/2010/main" val="108183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C9FAA-B6E5-4FCA-A547-5C60D9C3A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Candidate for </a:t>
            </a:r>
            <a:r>
              <a:rPr lang="en-IN" b="1" i="1" dirty="0" err="1"/>
              <a:t>Neoureterostomy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56DC44-A4BA-45BB-98F5-2DE5898B53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62" y="2143919"/>
            <a:ext cx="3190875" cy="3714750"/>
          </a:xfrm>
        </p:spPr>
      </p:pic>
    </p:spTree>
    <p:extLst>
      <p:ext uri="{BB962C8B-B14F-4D97-AF65-F5344CB8AC3E}">
        <p14:creationId xmlns:p14="http://schemas.microsoft.com/office/powerpoint/2010/main" val="341117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4C0B-6E8A-4D5F-AB31-9CE81FE7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0A2A9B-5499-4C7C-82A2-219FE337B3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035" y="2263806"/>
            <a:ext cx="5406501" cy="3391269"/>
          </a:xfrm>
        </p:spPr>
      </p:pic>
    </p:spTree>
    <p:extLst>
      <p:ext uri="{BB962C8B-B14F-4D97-AF65-F5344CB8AC3E}">
        <p14:creationId xmlns:p14="http://schemas.microsoft.com/office/powerpoint/2010/main" val="369608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365</Words>
  <Application>Microsoft Office PowerPoint</Application>
  <PresentationFormat>Widescreen</PresentationFormat>
  <Paragraphs>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ECTOPIC URETER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Puppy with ectopic ureters (both right and left). Contrast dye shows the kidneys and ureters. There is no contrast in the bladder indicating the urine bypasses the bladder.</vt:lpstr>
      <vt:lpstr>Candidate for Neoureterostomy</vt:lpstr>
      <vt:lpstr>PowerPoint Presentation</vt:lpstr>
      <vt:lpstr>PowerPoint Presentation</vt:lpstr>
      <vt:lpstr>candidate for Neoureterocystostomy </vt:lpstr>
      <vt:lpstr>PATENT URACHUS</vt:lpstr>
      <vt:lpstr>PowerPoint Presentation</vt:lpstr>
      <vt:lpstr>Urination from both the penis and the navel in a foal with a patent urachus.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ECTOPIC URETER</dc:title>
  <dc:creator>HP</dc:creator>
  <cp:lastModifiedBy>HP</cp:lastModifiedBy>
  <cp:revision>26</cp:revision>
  <dcterms:created xsi:type="dcterms:W3CDTF">2020-06-25T08:21:38Z</dcterms:created>
  <dcterms:modified xsi:type="dcterms:W3CDTF">2020-06-25T12:00:14Z</dcterms:modified>
</cp:coreProperties>
</file>