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58" r:id="rId5"/>
    <p:sldId id="261" r:id="rId6"/>
    <p:sldId id="263" r:id="rId7"/>
    <p:sldId id="264" r:id="rId8"/>
    <p:sldId id="265" r:id="rId9"/>
    <p:sldId id="266" r:id="rId10"/>
    <p:sldId id="268" r:id="rId11"/>
    <p:sldId id="270" r:id="rId12"/>
    <p:sldId id="280" r:id="rId13"/>
    <p:sldId id="279" r:id="rId14"/>
    <p:sldId id="272" r:id="rId15"/>
    <p:sldId id="274" r:id="rId16"/>
    <p:sldId id="276" r:id="rId17"/>
    <p:sldId id="27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5900" y="5589240"/>
            <a:ext cx="8686800" cy="108012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Department of Veterinary  Medicine 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Bihar Veterinary College, Patna – 800 014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(BASU, Patna)</a:t>
            </a:r>
          </a:p>
        </p:txBody>
      </p:sp>
      <p:sp>
        <p:nvSpPr>
          <p:cNvPr id="2052" name="TextBox 5"/>
          <p:cNvSpPr txBox="1">
            <a:spLocks noChangeArrowheads="1"/>
          </p:cNvSpPr>
          <p:nvPr/>
        </p:nvSpPr>
        <p:spPr bwMode="auto">
          <a:xfrm>
            <a:off x="685800" y="3124200"/>
            <a:ext cx="77724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VCM-602/VMD602</a:t>
            </a:r>
            <a:endParaRPr lang="en-US" sz="2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Ruminant Medicine – II</a:t>
            </a:r>
          </a:p>
          <a:p>
            <a:pPr algn="ctr"/>
            <a:endParaRPr lang="en-US" sz="2400" b="1" dirty="0" smtClean="0"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Dr</a:t>
            </a: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. Ranveer  Kumar Sinha</a:t>
            </a:r>
            <a:b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Assistant Professor cum Junior </a:t>
            </a:r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Scientist</a:t>
            </a:r>
          </a:p>
          <a:p>
            <a:pPr algn="ctr"/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E-mail: ranveervet@rediffmail.com</a:t>
            </a:r>
            <a:endParaRPr lang="en-US" sz="2400" b="1" dirty="0"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3528" y="404665"/>
            <a:ext cx="86409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 smtClean="0">
                <a:solidFill>
                  <a:srgbClr val="FF0000"/>
                </a:solidFill>
              </a:rPr>
              <a:t>Foot Rot</a:t>
            </a:r>
            <a:r>
              <a:rPr lang="en-IN" sz="4000" b="1" dirty="0" smtClean="0">
                <a:solidFill>
                  <a:srgbClr val="FF0000"/>
                </a:solidFill>
              </a:rPr>
              <a:t>/</a:t>
            </a:r>
            <a:r>
              <a:rPr lang="en-US" sz="4000" dirty="0" smtClean="0">
                <a:solidFill>
                  <a:srgbClr val="FF0000"/>
                </a:solidFill>
              </a:rPr>
              <a:t>Digital Dermatitis </a:t>
            </a:r>
            <a:r>
              <a:rPr lang="en-IN" sz="4000" b="1" dirty="0"/>
              <a:t>	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Foot&#10;The dewclaw(s)&#10;Coronary&#10;band&#10;(coronet)&#10;Claw or hoof&#10;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228600"/>
            <a:ext cx="8839200" cy="6477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toe&#10;heel&#10;Interdigital&#10;space&#10;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228600"/>
            <a:ext cx="8839200" cy="6400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INTRODUCTION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b="1" dirty="0" smtClean="0"/>
              <a:t>Dewclaws:</a:t>
            </a:r>
          </a:p>
          <a:p>
            <a:r>
              <a:rPr lang="en-US" dirty="0" smtClean="0"/>
              <a:t>J</a:t>
            </a:r>
            <a:r>
              <a:rPr lang="en-US" dirty="0" smtClean="0"/>
              <a:t>ust </a:t>
            </a:r>
            <a:r>
              <a:rPr lang="en-US" dirty="0" smtClean="0"/>
              <a:t>distal to the fetlock joint</a:t>
            </a:r>
          </a:p>
          <a:p>
            <a:r>
              <a:rPr lang="en-US" dirty="0" smtClean="0"/>
              <a:t>Tool for detecting generalized swelling in the foot</a:t>
            </a:r>
          </a:p>
          <a:p>
            <a:pPr>
              <a:buNone/>
            </a:pPr>
            <a:r>
              <a:rPr lang="en-US" b="1" dirty="0" smtClean="0"/>
              <a:t>Bovine Foot Rot (BFR):</a:t>
            </a:r>
          </a:p>
          <a:p>
            <a:pPr>
              <a:buNone/>
            </a:pPr>
            <a:r>
              <a:rPr lang="en-US" dirty="0" smtClean="0"/>
              <a:t>    </a:t>
            </a:r>
            <a:r>
              <a:rPr lang="en-US" dirty="0" smtClean="0"/>
              <a:t>Foul </a:t>
            </a:r>
            <a:r>
              <a:rPr lang="en-US" dirty="0" smtClean="0"/>
              <a:t>of the foot, interdigital necrobacillosis</a:t>
            </a:r>
            <a:r>
              <a:rPr lang="en-US" dirty="0" smtClean="0"/>
              <a:t>, interdigital </a:t>
            </a:r>
            <a:r>
              <a:rPr lang="en-US" dirty="0" smtClean="0"/>
              <a:t>phlegmon</a:t>
            </a:r>
          </a:p>
          <a:p>
            <a:r>
              <a:rPr lang="en-US" dirty="0" smtClean="0"/>
              <a:t>Bacterial infection of the interdigital skin and subcutaneous tissue</a:t>
            </a:r>
          </a:p>
          <a:p>
            <a:r>
              <a:rPr lang="en-US" dirty="0" smtClean="0"/>
              <a:t>Foot becomes visibly swollen above the coronary band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ETIOLOGY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b="1" dirty="0" smtClean="0"/>
              <a:t>BFR: Development of disease:</a:t>
            </a:r>
          </a:p>
          <a:p>
            <a:r>
              <a:rPr lang="en-US" dirty="0" smtClean="0"/>
              <a:t>Fusobacterium necrophorum</a:t>
            </a:r>
          </a:p>
          <a:p>
            <a:r>
              <a:rPr lang="en-US" dirty="0" smtClean="0"/>
              <a:t>Bacteria -Source: GI tract &amp; therefore manure </a:t>
            </a:r>
          </a:p>
          <a:p>
            <a:r>
              <a:rPr lang="en-US" dirty="0" smtClean="0"/>
              <a:t>Interdigital skin has to be damaged by: Wetness &amp; feces, maceration</a:t>
            </a:r>
            <a:r>
              <a:rPr lang="en-US" dirty="0" smtClean="0"/>
              <a:t>, Abrasions</a:t>
            </a:r>
            <a:endParaRPr lang="en-US" dirty="0" smtClean="0"/>
          </a:p>
          <a:p>
            <a:pPr>
              <a:buNone/>
            </a:pPr>
            <a:r>
              <a:rPr lang="en-US" b="1" dirty="0" smtClean="0"/>
              <a:t>BFR epidemiology: </a:t>
            </a:r>
          </a:p>
          <a:p>
            <a:r>
              <a:rPr lang="en-US" dirty="0" smtClean="0"/>
              <a:t>Wetness and poor hygiene</a:t>
            </a:r>
          </a:p>
          <a:p>
            <a:r>
              <a:rPr lang="en-US" dirty="0" smtClean="0"/>
              <a:t>Pens with poor slope</a:t>
            </a:r>
          </a:p>
          <a:p>
            <a:r>
              <a:rPr lang="en-US" dirty="0" smtClean="0"/>
              <a:t>Not contagious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oot Rot&#10;Not foot rot (bone&#10;infected from nail&#10;puncture)&#10;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152400"/>
            <a:ext cx="8686800" cy="6477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BFR Treatment&#10; Injectable antibiotics (ABs) – any one&#10;of the following:&#10;• Ceftiofur, oxytetracycline, penicillin, ampicil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304800"/>
            <a:ext cx="8839200" cy="6400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If BFR is not caught early, infection can&#10;spread to deeper structures.&#10;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228600"/>
            <a:ext cx="8686800" cy="6400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TREATMENT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Injectable</a:t>
            </a:r>
            <a:r>
              <a:rPr lang="en-US" dirty="0" smtClean="0"/>
              <a:t> antibiotics (ABs) – </a:t>
            </a:r>
            <a:r>
              <a:rPr lang="en-US" dirty="0" err="1" smtClean="0"/>
              <a:t>Ceftiofur</a:t>
            </a:r>
            <a:r>
              <a:rPr lang="en-US" dirty="0" smtClean="0"/>
              <a:t>, </a:t>
            </a:r>
            <a:r>
              <a:rPr lang="en-US" dirty="0" err="1" smtClean="0"/>
              <a:t>oxytetracycline</a:t>
            </a:r>
            <a:r>
              <a:rPr lang="en-US" dirty="0" smtClean="0"/>
              <a:t>, penicillin, </a:t>
            </a:r>
            <a:r>
              <a:rPr lang="en-US" dirty="0" err="1" smtClean="0"/>
              <a:t>ampicillin</a:t>
            </a:r>
            <a:r>
              <a:rPr lang="en-US" dirty="0" smtClean="0"/>
              <a:t> for 3-5 </a:t>
            </a:r>
            <a:r>
              <a:rPr lang="en-US" dirty="0" smtClean="0"/>
              <a:t>days </a:t>
            </a:r>
          </a:p>
          <a:p>
            <a:r>
              <a:rPr lang="en-US" dirty="0" smtClean="0"/>
              <a:t>Topical AB</a:t>
            </a:r>
          </a:p>
          <a:p>
            <a:r>
              <a:rPr lang="en-US" dirty="0" smtClean="0"/>
              <a:t>Iodine under bandage</a:t>
            </a:r>
          </a:p>
          <a:p>
            <a:r>
              <a:rPr lang="en-US" dirty="0" smtClean="0"/>
              <a:t>Analgesics: </a:t>
            </a:r>
            <a:r>
              <a:rPr lang="en-US" dirty="0" err="1" smtClean="0"/>
              <a:t>Flunixin</a:t>
            </a:r>
            <a:r>
              <a:rPr lang="en-US" dirty="0" smtClean="0"/>
              <a:t> or aspirin</a:t>
            </a:r>
          </a:p>
          <a:p>
            <a:r>
              <a:rPr lang="en-US" dirty="0" err="1" smtClean="0"/>
              <a:t>Suuportive</a:t>
            </a:r>
            <a:r>
              <a:rPr lang="en-US" dirty="0" smtClean="0"/>
              <a:t>: Antihistaminic, </a:t>
            </a:r>
            <a:r>
              <a:rPr lang="en-US" dirty="0" err="1" smtClean="0"/>
              <a:t>Sodabicarb</a:t>
            </a:r>
            <a:r>
              <a:rPr lang="en-US" dirty="0" smtClean="0"/>
              <a:t> etc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BFR Prevention Here?&#10;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152400"/>
            <a:ext cx="8686800" cy="6477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PREVENTION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Beneath! Environmental hygiene - Proper slope and drainage to pens</a:t>
            </a:r>
          </a:p>
          <a:p>
            <a:r>
              <a:rPr lang="en-US" dirty="0" smtClean="0"/>
              <a:t>Adequate nutrition for “resilient” skin - Zinc, Copper, Biotin, Iodine</a:t>
            </a:r>
          </a:p>
          <a:p>
            <a:r>
              <a:rPr lang="en-US" dirty="0" smtClean="0"/>
              <a:t>Footbaths</a:t>
            </a:r>
          </a:p>
          <a:p>
            <a:r>
              <a:rPr lang="en-US" dirty="0" smtClean="0"/>
              <a:t>Educate: Early intervention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DIGITAL DERMATITIS (DD)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Digital Dermatitis (</a:t>
            </a:r>
            <a:r>
              <a:rPr lang="en-US" dirty="0" smtClean="0"/>
              <a:t>DD) hairy </a:t>
            </a:r>
            <a:r>
              <a:rPr lang="en-US" dirty="0" smtClean="0"/>
              <a:t>heel warts, papillomatous digital dermatitis </a:t>
            </a:r>
          </a:p>
          <a:p>
            <a:r>
              <a:rPr lang="en-US" dirty="0" smtClean="0"/>
              <a:t>A contagious disease that appears to be caused by multiple bacteria acting together </a:t>
            </a:r>
          </a:p>
          <a:p>
            <a:r>
              <a:rPr lang="en-US" dirty="0" smtClean="0"/>
              <a:t>“Spirochetes” (</a:t>
            </a:r>
            <a:r>
              <a:rPr lang="en-US" dirty="0" err="1" smtClean="0"/>
              <a:t>Treponema</a:t>
            </a:r>
            <a:r>
              <a:rPr lang="en-US" dirty="0" smtClean="0"/>
              <a:t>) involved</a:t>
            </a:r>
          </a:p>
          <a:p>
            <a:r>
              <a:rPr lang="en-US" dirty="0" smtClean="0"/>
              <a:t>Typical location: Interdigital skin just above the heels</a:t>
            </a:r>
          </a:p>
          <a:p>
            <a:r>
              <a:rPr lang="en-US" dirty="0" smtClean="0"/>
              <a:t>Mild to moderate lameness</a:t>
            </a:r>
          </a:p>
          <a:p>
            <a:r>
              <a:rPr lang="en-US" dirty="0" smtClean="0"/>
              <a:t>Begins as a red, eroded, granular area, slowly expands in size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Risk factors for DD&#10; Poor hygiene and wet conditions&#10; Introduction of new animals&#10;without quarantine – it’s a&#10;contagious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152400"/>
            <a:ext cx="8686800" cy="6477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RISK FACTOR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b="1" dirty="0" smtClean="0"/>
              <a:t>Development of Disease in </a:t>
            </a:r>
            <a:r>
              <a:rPr lang="en-US" b="1" dirty="0" smtClean="0"/>
              <a:t>DD:</a:t>
            </a:r>
            <a:endParaRPr lang="en-US" b="1" dirty="0" smtClean="0"/>
          </a:p>
          <a:p>
            <a:r>
              <a:rPr lang="en-US" dirty="0" smtClean="0"/>
              <a:t>Rear legs &gt; Fore; suggesting exposure to manure, shorter heels of hind feet may predispose</a:t>
            </a:r>
          </a:p>
          <a:p>
            <a:pPr>
              <a:buNone/>
            </a:pPr>
            <a:r>
              <a:rPr lang="en-US" b="1" dirty="0" smtClean="0"/>
              <a:t>Risk factors for </a:t>
            </a:r>
            <a:r>
              <a:rPr lang="en-US" b="1" dirty="0" smtClean="0"/>
              <a:t>DD:</a:t>
            </a:r>
            <a:endParaRPr lang="en-US" b="1" dirty="0" smtClean="0"/>
          </a:p>
          <a:p>
            <a:r>
              <a:rPr lang="en-US" dirty="0" smtClean="0"/>
              <a:t>Poor hygiene and wet conditions</a:t>
            </a:r>
          </a:p>
          <a:p>
            <a:r>
              <a:rPr lang="en-US" dirty="0" smtClean="0"/>
              <a:t>Introduction of new animals without quarantine – it’s a contagious disease </a:t>
            </a:r>
          </a:p>
          <a:p>
            <a:r>
              <a:rPr lang="en-US" dirty="0" smtClean="0"/>
              <a:t>Inanimate objects (fomites): hoof trimming equipment, dirty boots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TREATMENT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Topical antiseptics or antibiotics under a light bandage </a:t>
            </a:r>
          </a:p>
          <a:p>
            <a:r>
              <a:rPr lang="en-US" dirty="0" err="1" smtClean="0"/>
              <a:t>Flunixin</a:t>
            </a:r>
            <a:r>
              <a:rPr lang="en-US" dirty="0" smtClean="0"/>
              <a:t> </a:t>
            </a:r>
            <a:r>
              <a:rPr lang="en-US" dirty="0" err="1" smtClean="0"/>
              <a:t>meglumine</a:t>
            </a:r>
            <a:r>
              <a:rPr lang="en-US" dirty="0" smtClean="0"/>
              <a:t> or aspirin for pain if severe</a:t>
            </a:r>
          </a:p>
          <a:p>
            <a:r>
              <a:rPr lang="en-US" dirty="0" smtClean="0"/>
              <a:t>Resolve quickly with treatment (2-4 days) </a:t>
            </a:r>
          </a:p>
          <a:p>
            <a:r>
              <a:rPr lang="en-US" dirty="0" smtClean="0"/>
              <a:t>Copper sulfate powder under a bandage </a:t>
            </a:r>
          </a:p>
          <a:p>
            <a:r>
              <a:rPr lang="en-US" dirty="0" smtClean="0"/>
              <a:t>I</a:t>
            </a:r>
            <a:r>
              <a:rPr lang="en-US" dirty="0" smtClean="0"/>
              <a:t>odine </a:t>
            </a:r>
            <a:r>
              <a:rPr lang="en-US" dirty="0" smtClean="0"/>
              <a:t>mixed together into an ointment under a bandage </a:t>
            </a:r>
          </a:p>
          <a:p>
            <a:pPr>
              <a:buNone/>
            </a:pP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PREVENTION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/>
              <a:t>Spray hind feet with:</a:t>
            </a:r>
          </a:p>
          <a:p>
            <a:r>
              <a:rPr lang="en-US" dirty="0" smtClean="0"/>
              <a:t>Disinfectant</a:t>
            </a:r>
          </a:p>
          <a:p>
            <a:r>
              <a:rPr lang="en-US" dirty="0" smtClean="0"/>
              <a:t>antiseptic </a:t>
            </a:r>
            <a:endParaRPr lang="en-US" dirty="0" smtClean="0"/>
          </a:p>
          <a:p>
            <a:r>
              <a:rPr lang="en-US" dirty="0" smtClean="0"/>
              <a:t>antibiotic </a:t>
            </a:r>
            <a:r>
              <a:rPr lang="en-US" dirty="0" smtClean="0"/>
              <a:t>solution</a:t>
            </a:r>
          </a:p>
          <a:p>
            <a:pPr>
              <a:buNone/>
            </a:pPr>
            <a:r>
              <a:rPr lang="en-US" b="1" dirty="0" smtClean="0"/>
              <a:t>Prevention of </a:t>
            </a:r>
            <a:r>
              <a:rPr lang="en-US" b="1" dirty="0" smtClean="0"/>
              <a:t>DD:</a:t>
            </a:r>
            <a:endParaRPr lang="en-US" b="1" dirty="0" smtClean="0"/>
          </a:p>
          <a:p>
            <a:r>
              <a:rPr lang="en-US" dirty="0" smtClean="0"/>
              <a:t>Clean </a:t>
            </a:r>
            <a:r>
              <a:rPr lang="en-US" dirty="0" smtClean="0"/>
              <a:t>tools, hoof </a:t>
            </a:r>
            <a:r>
              <a:rPr lang="en-US" dirty="0" smtClean="0"/>
              <a:t>knives, boots; clean coveralls on each premise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Resources&#10;Veterinary Clinics of North America: Food Animal&#10;Practice 33 (2), 2017&#10; Plummer PJ, Krull A. Clinical perspecti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228600"/>
            <a:ext cx="8686800" cy="6477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370</Words>
  <Application>Microsoft Office PowerPoint</Application>
  <PresentationFormat>On-screen Show (4:3)</PresentationFormat>
  <Paragraphs>65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Department of Veterinary  Medicine  Bihar Veterinary College, Patna – 800 014 (BASU, Patna)</vt:lpstr>
      <vt:lpstr>Slide 2</vt:lpstr>
      <vt:lpstr>Slide 3</vt:lpstr>
      <vt:lpstr>INTRODUCTION</vt:lpstr>
      <vt:lpstr>ETIOLOGY</vt:lpstr>
      <vt:lpstr>Slide 6</vt:lpstr>
      <vt:lpstr>Slide 7</vt:lpstr>
      <vt:lpstr>Slide 8</vt:lpstr>
      <vt:lpstr>TREATMENT</vt:lpstr>
      <vt:lpstr>Slide 10</vt:lpstr>
      <vt:lpstr>PREVENTION</vt:lpstr>
      <vt:lpstr>DIGITAL DERMATITIS (DD)</vt:lpstr>
      <vt:lpstr>Slide 13</vt:lpstr>
      <vt:lpstr>RISK FACTOR</vt:lpstr>
      <vt:lpstr>TREATMENT</vt:lpstr>
      <vt:lpstr>PREVENTION</vt:lpstr>
      <vt:lpstr>Slide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Department of Veterinary  Medicine  Bihar Veterinary College, Patna – 800 014 (BASU, Patna)</dc:title>
  <dc:creator>Ranveer kr singh</dc:creator>
  <cp:lastModifiedBy>HP</cp:lastModifiedBy>
  <cp:revision>27</cp:revision>
  <dcterms:created xsi:type="dcterms:W3CDTF">2006-08-16T00:00:00Z</dcterms:created>
  <dcterms:modified xsi:type="dcterms:W3CDTF">2020-06-04T16:14:51Z</dcterms:modified>
</cp:coreProperties>
</file>