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3" r:id="rId11"/>
    <p:sldId id="266" r:id="rId12"/>
    <p:sldId id="269" r:id="rId13"/>
    <p:sldId id="270" r:id="rId14"/>
    <p:sldId id="27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55BCC-A2AA-4DBD-B783-A2113186252A}" type="datetimeFigureOut">
              <a:rPr lang="en-IN" smtClean="0"/>
              <a:pPr/>
              <a:t>16-06-2020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C6D64-0B67-4F34-901B-CFC60F2F815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dirty="0"/>
              <a:t>Efficiency Factors, Losses, Financial And Managerial Efficiency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sz="2800" dirty="0" smtClean="0">
                <a:solidFill>
                  <a:srgbClr val="C00000"/>
                </a:solidFill>
              </a:rPr>
              <a:t>DAIRY PLANT MANAGEMENT (DTT-421)</a:t>
            </a:r>
            <a:endParaRPr lang="en-IN" dirty="0" smtClean="0">
              <a:solidFill>
                <a:srgbClr val="C00000"/>
              </a:solidFill>
            </a:endParaRPr>
          </a:p>
          <a:p>
            <a:endParaRPr lang="en-IN" dirty="0" smtClean="0">
              <a:solidFill>
                <a:srgbClr val="C00000"/>
              </a:solidFill>
            </a:endParaRPr>
          </a:p>
          <a:p>
            <a:r>
              <a:rPr lang="en-IN" dirty="0" smtClean="0">
                <a:solidFill>
                  <a:srgbClr val="C00000"/>
                </a:solidFill>
              </a:rPr>
              <a:t>A K JHA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b="1" dirty="0" smtClean="0"/>
              <a:t>Principles of Dairy plant layout to be followed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36104"/>
            <a:ext cx="8568952" cy="5805264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/>
              <a:t>Stock </a:t>
            </a:r>
            <a:r>
              <a:rPr lang="en-IN" sz="2800" dirty="0"/>
              <a:t>of supplies and </a:t>
            </a:r>
            <a:r>
              <a:rPr lang="en-IN" sz="2800" dirty="0" smtClean="0"/>
              <a:t>spare parts </a:t>
            </a:r>
          </a:p>
          <a:p>
            <a:pPr lvl="1" algn="just"/>
            <a:r>
              <a:rPr lang="en-IN" sz="2400" dirty="0" smtClean="0"/>
              <a:t>Adequate </a:t>
            </a:r>
            <a:r>
              <a:rPr lang="en-IN" sz="2400" dirty="0"/>
              <a:t>quantity of consumable supplies to be kept </a:t>
            </a:r>
            <a:r>
              <a:rPr lang="en-IN" sz="2400" dirty="0" smtClean="0"/>
              <a:t>in a </a:t>
            </a:r>
            <a:r>
              <a:rPr lang="en-IN" sz="2400" dirty="0"/>
              <a:t>neat and well maintained store</a:t>
            </a:r>
            <a:r>
              <a:rPr lang="en-IN" sz="2400" dirty="0" smtClean="0"/>
              <a:t>.</a:t>
            </a:r>
          </a:p>
          <a:p>
            <a:pPr lvl="1" algn="just"/>
            <a:r>
              <a:rPr lang="en-IN" sz="2400" dirty="0" smtClean="0"/>
              <a:t> </a:t>
            </a:r>
            <a:r>
              <a:rPr lang="en-IN" sz="2400" dirty="0"/>
              <a:t>Cleaners and sanitizers use to be made judiciously so that it </a:t>
            </a:r>
            <a:r>
              <a:rPr lang="en-IN" sz="2400" dirty="0" smtClean="0"/>
              <a:t>may not </a:t>
            </a:r>
            <a:r>
              <a:rPr lang="en-IN" sz="2400" dirty="0"/>
              <a:t>mix with edible items. </a:t>
            </a:r>
            <a:endParaRPr lang="en-IN" sz="2400" dirty="0" smtClean="0"/>
          </a:p>
          <a:p>
            <a:pPr lvl="1" algn="just"/>
            <a:r>
              <a:rPr lang="en-IN" sz="2400" dirty="0" smtClean="0"/>
              <a:t>All </a:t>
            </a:r>
            <a:r>
              <a:rPr lang="en-IN" sz="2400" dirty="0"/>
              <a:t>the </a:t>
            </a:r>
            <a:r>
              <a:rPr lang="en-IN" sz="2400" dirty="0" smtClean="0"/>
              <a:t>glassware </a:t>
            </a:r>
            <a:r>
              <a:rPr lang="en-IN" sz="2400" dirty="0"/>
              <a:t>should be available in the stock, as any time it may </a:t>
            </a:r>
            <a:r>
              <a:rPr lang="en-IN" sz="2400" dirty="0" smtClean="0"/>
              <a:t>be required </a:t>
            </a:r>
            <a:r>
              <a:rPr lang="en-IN" sz="2400" dirty="0"/>
              <a:t>due to damages</a:t>
            </a:r>
            <a:r>
              <a:rPr lang="en-IN" sz="2400" dirty="0" smtClean="0"/>
              <a:t>. </a:t>
            </a:r>
          </a:p>
          <a:p>
            <a:pPr algn="just"/>
            <a:r>
              <a:rPr lang="en-IN" sz="2800" dirty="0" smtClean="0"/>
              <a:t>Preventive maintenance</a:t>
            </a:r>
          </a:p>
          <a:p>
            <a:pPr lvl="1" algn="just"/>
            <a:r>
              <a:rPr lang="en-IN" sz="2400" dirty="0" smtClean="0"/>
              <a:t>For </a:t>
            </a:r>
            <a:r>
              <a:rPr lang="en-IN" sz="2400" dirty="0"/>
              <a:t>all machine and equipments proper maintenance schedule </a:t>
            </a:r>
            <a:r>
              <a:rPr lang="en-IN" sz="2400" dirty="0" smtClean="0"/>
              <a:t>to be </a:t>
            </a:r>
            <a:r>
              <a:rPr lang="en-IN" sz="2400" dirty="0"/>
              <a:t>followed to avoid breakdown loss. </a:t>
            </a:r>
            <a:endParaRPr lang="en-IN" sz="2400" dirty="0" smtClean="0"/>
          </a:p>
          <a:p>
            <a:pPr lvl="1" algn="just"/>
            <a:r>
              <a:rPr lang="en-IN" sz="2400" dirty="0" smtClean="0"/>
              <a:t>Trained </a:t>
            </a:r>
            <a:r>
              <a:rPr lang="en-IN" sz="2400" dirty="0"/>
              <a:t>personnel </a:t>
            </a:r>
            <a:r>
              <a:rPr lang="en-IN" sz="2400" dirty="0" smtClean="0"/>
              <a:t>should be engaged in scheduled preventive maintenance</a:t>
            </a:r>
            <a:r>
              <a:rPr lang="en-IN" sz="24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b="1" dirty="0" smtClean="0"/>
              <a:t>Principles of Dairy plant layout to be followed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805264"/>
          </a:xfrm>
        </p:spPr>
        <p:txBody>
          <a:bodyPr>
            <a:normAutofit/>
          </a:bodyPr>
          <a:lstStyle/>
          <a:p>
            <a:r>
              <a:rPr lang="en-IN" sz="2800" dirty="0"/>
              <a:t>Waste </a:t>
            </a:r>
            <a:r>
              <a:rPr lang="en-IN" sz="2800" dirty="0" smtClean="0"/>
              <a:t>prevention</a:t>
            </a:r>
          </a:p>
          <a:p>
            <a:pPr lvl="1"/>
            <a:r>
              <a:rPr lang="en-IN" sz="2400" dirty="0" smtClean="0"/>
              <a:t>Carelessness </a:t>
            </a:r>
            <a:r>
              <a:rPr lang="en-IN" sz="2400" dirty="0"/>
              <a:t>and poor equipment are the chief sources of product waste</a:t>
            </a:r>
            <a:r>
              <a:rPr lang="en-IN" sz="2400" dirty="0" smtClean="0"/>
              <a:t>. Increased </a:t>
            </a:r>
            <a:r>
              <a:rPr lang="en-IN" sz="2400" dirty="0"/>
              <a:t>waste means increase cost on waste disposal.</a:t>
            </a:r>
          </a:p>
          <a:p>
            <a:r>
              <a:rPr lang="en-IN" sz="2800" dirty="0" smtClean="0"/>
              <a:t>Well </a:t>
            </a:r>
            <a:r>
              <a:rPr lang="en-IN" sz="2800" dirty="0"/>
              <a:t>managed </a:t>
            </a:r>
            <a:r>
              <a:rPr lang="en-IN" sz="2800" dirty="0" smtClean="0"/>
              <a:t>organization</a:t>
            </a:r>
          </a:p>
          <a:p>
            <a:pPr lvl="1"/>
            <a:r>
              <a:rPr lang="en-IN" sz="2400" dirty="0" smtClean="0"/>
              <a:t>Overall </a:t>
            </a:r>
            <a:r>
              <a:rPr lang="en-IN" sz="2400" dirty="0"/>
              <a:t>efficiency of a plant depends on good </a:t>
            </a:r>
            <a:r>
              <a:rPr lang="en-IN" sz="2400" dirty="0" smtClean="0"/>
              <a:t>management practices </a:t>
            </a:r>
            <a:r>
              <a:rPr lang="en-IN" sz="2400" dirty="0"/>
              <a:t>(GMP</a:t>
            </a:r>
            <a:r>
              <a:rPr lang="en-IN" sz="2400" dirty="0" smtClean="0"/>
              <a:t>).</a:t>
            </a:r>
          </a:p>
          <a:p>
            <a:pPr lvl="1"/>
            <a:r>
              <a:rPr lang="en-IN" sz="2400" dirty="0" smtClean="0"/>
              <a:t>It </a:t>
            </a:r>
            <a:r>
              <a:rPr lang="en-IN" sz="2400" dirty="0"/>
              <a:t>is possible for everyone to know one's responsibility </a:t>
            </a:r>
            <a:r>
              <a:rPr lang="en-IN" sz="2400" dirty="0" smtClean="0"/>
              <a:t>and authority in a good organization. </a:t>
            </a:r>
          </a:p>
          <a:p>
            <a:pPr lvl="1"/>
            <a:r>
              <a:rPr lang="en-IN" sz="2400" dirty="0" smtClean="0"/>
              <a:t>A </a:t>
            </a:r>
            <a:r>
              <a:rPr lang="en-IN" sz="2400" dirty="0"/>
              <a:t>well managed organization </a:t>
            </a:r>
            <a:r>
              <a:rPr lang="en-IN" sz="2400" dirty="0" smtClean="0"/>
              <a:t>provides the </a:t>
            </a:r>
            <a:r>
              <a:rPr lang="en-IN" sz="2400" dirty="0"/>
              <a:t>true solution to plant efficiency.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600" b="1" dirty="0" smtClean="0"/>
              <a:t>Total Quality Management(TQM)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805264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400" dirty="0" smtClean="0"/>
              <a:t>TQM is very </a:t>
            </a:r>
            <a:r>
              <a:rPr lang="en-IN" sz="2400" dirty="0"/>
              <a:t>important for food industry as well as dairy </a:t>
            </a:r>
            <a:r>
              <a:rPr lang="en-IN" sz="2400" dirty="0" smtClean="0"/>
              <a:t>industry.</a:t>
            </a:r>
          </a:p>
          <a:p>
            <a:pPr lvl="1" algn="just"/>
            <a:r>
              <a:rPr lang="en-IN" sz="2000" dirty="0" smtClean="0"/>
              <a:t>TQM is a management </a:t>
            </a:r>
            <a:r>
              <a:rPr lang="en-IN" sz="2000" dirty="0"/>
              <a:t>approach to long term success through customer satisfaction. </a:t>
            </a:r>
            <a:endParaRPr lang="en-IN" sz="2000" dirty="0" smtClean="0"/>
          </a:p>
          <a:p>
            <a:pPr lvl="1" algn="just"/>
            <a:r>
              <a:rPr lang="en-IN" sz="2000" dirty="0" smtClean="0"/>
              <a:t>In </a:t>
            </a:r>
            <a:r>
              <a:rPr lang="en-IN" sz="2000" dirty="0"/>
              <a:t>a TQM effort, </a:t>
            </a:r>
            <a:r>
              <a:rPr lang="en-IN" sz="2000" dirty="0" smtClean="0"/>
              <a:t>all members </a:t>
            </a:r>
            <a:r>
              <a:rPr lang="en-IN" sz="2000" dirty="0"/>
              <a:t>of an organization participate in improving processes, products, services and the culture </a:t>
            </a:r>
            <a:r>
              <a:rPr lang="en-IN" sz="2000" dirty="0" smtClean="0"/>
              <a:t>in which </a:t>
            </a:r>
            <a:r>
              <a:rPr lang="en-IN" sz="2000" dirty="0"/>
              <a:t>they work</a:t>
            </a:r>
            <a:r>
              <a:rPr lang="en-IN" sz="2000" dirty="0" smtClean="0"/>
              <a:t>.</a:t>
            </a:r>
          </a:p>
          <a:p>
            <a:pPr algn="just"/>
            <a:r>
              <a:rPr lang="en-IN" sz="2800" b="1" dirty="0"/>
              <a:t>Important concept in implementing TQM is Deming’s 14 </a:t>
            </a:r>
            <a:r>
              <a:rPr lang="en-IN" sz="2800" b="1" dirty="0" smtClean="0"/>
              <a:t>points</a:t>
            </a:r>
            <a:endParaRPr lang="en-IN" sz="2400" b="1" dirty="0" smtClean="0"/>
          </a:p>
          <a:p>
            <a:pPr marL="177800" indent="0" algn="just">
              <a:buNone/>
            </a:pPr>
            <a:r>
              <a:rPr lang="en-IN" sz="2400" dirty="0" smtClean="0"/>
              <a:t>(Deming suggested </a:t>
            </a:r>
            <a:r>
              <a:rPr lang="en-IN" sz="2400" dirty="0"/>
              <a:t>a set </a:t>
            </a:r>
            <a:r>
              <a:rPr lang="en-IN" sz="2400" dirty="0" smtClean="0"/>
              <a:t>of management </a:t>
            </a:r>
            <a:r>
              <a:rPr lang="en-IN" sz="2400" dirty="0"/>
              <a:t>practices </a:t>
            </a:r>
            <a:r>
              <a:rPr lang="en-IN" sz="2400" dirty="0" smtClean="0"/>
              <a:t>for increasing quality </a:t>
            </a:r>
            <a:r>
              <a:rPr lang="en-IN" sz="2400" dirty="0"/>
              <a:t>and </a:t>
            </a:r>
            <a:r>
              <a:rPr lang="en-IN" sz="2400" dirty="0" smtClean="0"/>
              <a:t>productivity of the company). It includes 14 points: </a:t>
            </a:r>
          </a:p>
          <a:p>
            <a:pPr lvl="1" algn="just">
              <a:buNone/>
            </a:pPr>
            <a:r>
              <a:rPr lang="en-IN" sz="2000" dirty="0"/>
              <a:t>1. Create constancy of purpose for improving products and services</a:t>
            </a:r>
          </a:p>
          <a:p>
            <a:pPr lvl="1" algn="just">
              <a:buNone/>
            </a:pPr>
            <a:r>
              <a:rPr lang="en-IN" sz="2000" dirty="0"/>
              <a:t>2. Adopt the new philosophy</a:t>
            </a:r>
          </a:p>
          <a:p>
            <a:pPr lvl="1" algn="just">
              <a:buNone/>
            </a:pPr>
            <a:r>
              <a:rPr lang="en-IN" sz="2000" dirty="0"/>
              <a:t>3. Cease dependence on inspection to achieve quality</a:t>
            </a:r>
          </a:p>
          <a:p>
            <a:pPr lvl="1" algn="just">
              <a:buNone/>
            </a:pPr>
            <a:r>
              <a:rPr lang="en-IN" sz="2000" dirty="0"/>
              <a:t>4. End the practice of awarding business on price alone; instead, minimize total cost </a:t>
            </a:r>
            <a:r>
              <a:rPr lang="en-IN" sz="2000" dirty="0" smtClean="0"/>
              <a:t>by working </a:t>
            </a:r>
            <a:r>
              <a:rPr lang="en-IN" sz="2000" dirty="0"/>
              <a:t>with a single supplier</a:t>
            </a:r>
          </a:p>
          <a:p>
            <a:pPr lvl="1" algn="just">
              <a:buNone/>
            </a:pPr>
            <a:r>
              <a:rPr lang="en-IN" sz="2000" dirty="0"/>
              <a:t>5. Improve constantly and forever every process for planning, production and service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600" b="1" dirty="0" smtClean="0"/>
              <a:t>Total Quality Management(TQM)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/>
              <a:t>6. Institute training on the job.</a:t>
            </a:r>
          </a:p>
          <a:p>
            <a:pPr>
              <a:buNone/>
            </a:pPr>
            <a:r>
              <a:rPr lang="en-IN" sz="2400" dirty="0"/>
              <a:t>7. Adopt and institute leadership</a:t>
            </a:r>
          </a:p>
          <a:p>
            <a:pPr>
              <a:buNone/>
            </a:pPr>
            <a:r>
              <a:rPr lang="en-IN" sz="2400" dirty="0"/>
              <a:t>8. Drive out fear</a:t>
            </a:r>
          </a:p>
          <a:p>
            <a:pPr>
              <a:buNone/>
            </a:pPr>
            <a:r>
              <a:rPr lang="en-IN" sz="2400" dirty="0"/>
              <a:t>9. Breakdown barriers between staff areas</a:t>
            </a:r>
          </a:p>
          <a:p>
            <a:pPr>
              <a:buNone/>
            </a:pPr>
            <a:r>
              <a:rPr lang="en-IN" sz="2400" dirty="0"/>
              <a:t>10. Eliminate slogans, exhortations and targets for the work force</a:t>
            </a:r>
          </a:p>
          <a:p>
            <a:pPr>
              <a:buNone/>
            </a:pPr>
            <a:r>
              <a:rPr lang="en-IN" sz="2400" dirty="0"/>
              <a:t>11. Eliminate numerical quotas for the work force and numerical goals for management</a:t>
            </a:r>
          </a:p>
          <a:p>
            <a:pPr>
              <a:buNone/>
            </a:pPr>
            <a:r>
              <a:rPr lang="en-IN" sz="2400" dirty="0"/>
              <a:t>12. Remove barriers that rob people of pride of workmanship, and eliminate the annual </a:t>
            </a:r>
            <a:r>
              <a:rPr lang="en-IN" sz="2400" dirty="0" smtClean="0"/>
              <a:t>rating or </a:t>
            </a:r>
            <a:r>
              <a:rPr lang="en-IN" sz="2400" dirty="0"/>
              <a:t>merit system</a:t>
            </a:r>
          </a:p>
          <a:p>
            <a:pPr>
              <a:buNone/>
            </a:pPr>
            <a:r>
              <a:rPr lang="en-IN" sz="2400" dirty="0"/>
              <a:t>13. Institute a vigorous program of education and self improvement for every one</a:t>
            </a:r>
          </a:p>
          <a:p>
            <a:pPr>
              <a:buNone/>
            </a:pPr>
            <a:r>
              <a:rPr lang="en-IN" sz="2400" dirty="0"/>
              <a:t>14. Put everybody in the company to work accomplishing the transformation.</a:t>
            </a:r>
            <a:endParaRPr lang="en-IN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600" b="1" dirty="0" smtClean="0"/>
              <a:t>ASSESSMENT OF EFFICIENCY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805264"/>
          </a:xfrm>
        </p:spPr>
        <p:txBody>
          <a:bodyPr>
            <a:normAutofit/>
          </a:bodyPr>
          <a:lstStyle/>
          <a:p>
            <a:r>
              <a:rPr lang="en-IN" sz="2400" dirty="0" smtClean="0"/>
              <a:t>It </a:t>
            </a:r>
            <a:r>
              <a:rPr lang="en-IN" sz="2400" dirty="0"/>
              <a:t>can be enumerated by the following ways:</a:t>
            </a:r>
          </a:p>
          <a:p>
            <a:r>
              <a:rPr lang="en-IN" sz="2400" dirty="0" smtClean="0"/>
              <a:t>Check-up</a:t>
            </a:r>
            <a:r>
              <a:rPr lang="en-IN" sz="2400" dirty="0"/>
              <a:t>: First of all it should be checked that the machines and equipments are at par </a:t>
            </a:r>
            <a:r>
              <a:rPr lang="en-IN" sz="2400" dirty="0" smtClean="0"/>
              <a:t>with their </a:t>
            </a:r>
            <a:r>
              <a:rPr lang="en-IN" sz="2400" dirty="0"/>
              <a:t>published specifications, else adjustment to be made immediately before final </a:t>
            </a:r>
            <a:r>
              <a:rPr lang="en-IN" sz="2400" dirty="0" smtClean="0"/>
              <a:t>installation.</a:t>
            </a:r>
          </a:p>
          <a:p>
            <a:pPr lvl="1"/>
            <a:r>
              <a:rPr lang="en-IN" sz="2000" dirty="0" smtClean="0"/>
              <a:t>Sufficient </a:t>
            </a:r>
            <a:r>
              <a:rPr lang="en-IN" sz="2000" dirty="0"/>
              <a:t>instrumentation should be there to observe the </a:t>
            </a:r>
            <a:r>
              <a:rPr lang="en-IN" sz="2000" dirty="0" smtClean="0"/>
              <a:t>same</a:t>
            </a:r>
          </a:p>
          <a:p>
            <a:r>
              <a:rPr lang="en-IN" sz="2400" dirty="0" smtClean="0"/>
              <a:t>Clocking </a:t>
            </a:r>
            <a:r>
              <a:rPr lang="en-IN" sz="2400" dirty="0"/>
              <a:t>the performance: Periodically, the performance of individual items or </a:t>
            </a:r>
            <a:r>
              <a:rPr lang="en-IN" sz="2400" dirty="0" smtClean="0"/>
              <a:t>equipments to </a:t>
            </a:r>
            <a:r>
              <a:rPr lang="en-IN" sz="2400" dirty="0"/>
              <a:t>be monitored. In case wear and tear is above the normal limit, it must be adjusted immediately.</a:t>
            </a:r>
          </a:p>
          <a:p>
            <a:pPr lvl="1"/>
            <a:r>
              <a:rPr lang="en-IN" sz="2000" dirty="0"/>
              <a:t>This is possible by maintaining log books about the </a:t>
            </a:r>
            <a:r>
              <a:rPr lang="en-IN" sz="2000" dirty="0" smtClean="0"/>
              <a:t>equipment accurately</a:t>
            </a:r>
            <a:r>
              <a:rPr lang="en-IN" sz="2000" dirty="0"/>
              <a:t>.</a:t>
            </a:r>
          </a:p>
          <a:p>
            <a:r>
              <a:rPr lang="en-IN" sz="2400" dirty="0" smtClean="0"/>
              <a:t>Synchronization</a:t>
            </a:r>
            <a:r>
              <a:rPr lang="en-IN" sz="2400" dirty="0"/>
              <a:t>: It is coordination between different machines, equipments to prevent </a:t>
            </a:r>
            <a:r>
              <a:rPr lang="en-IN" sz="2400" dirty="0" smtClean="0"/>
              <a:t>any unscheduled </a:t>
            </a:r>
            <a:r>
              <a:rPr lang="en-IN" sz="2400" dirty="0"/>
              <a:t>breakdown by periodically determining that the entire plant is operating as </a:t>
            </a:r>
            <a:r>
              <a:rPr lang="en-IN" sz="2400" dirty="0" smtClean="0"/>
              <a:t>a coordinated </a:t>
            </a:r>
            <a:r>
              <a:rPr lang="en-IN" sz="2400" dirty="0"/>
              <a:t>unit and to make corrective adjustments in machines or processing schedules.</a:t>
            </a:r>
            <a:endParaRPr lang="en-IN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b="1" dirty="0"/>
              <a:t>FINANCIAL AND </a:t>
            </a:r>
            <a:r>
              <a:rPr lang="en-IN" sz="3200" b="1"/>
              <a:t>MANAGERIAL </a:t>
            </a:r>
            <a:r>
              <a:rPr lang="en-IN" sz="3200" b="1" smtClean="0"/>
              <a:t>EFFICIENCY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805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400" dirty="0"/>
              <a:t>As manager he should be aware of financial matters of the organization and utilize properly the </a:t>
            </a:r>
            <a:r>
              <a:rPr lang="en-IN" sz="2400" dirty="0" smtClean="0"/>
              <a:t>fund for </a:t>
            </a:r>
            <a:r>
              <a:rPr lang="en-IN" sz="2400" dirty="0"/>
              <a:t>various activities to get the necessary financial resources, their profitable assignment and usage.</a:t>
            </a:r>
          </a:p>
          <a:p>
            <a:pPr>
              <a:buNone/>
            </a:pPr>
            <a:r>
              <a:rPr lang="en-IN" sz="2400" dirty="0"/>
              <a:t>The financial management efficiency contain the following:</a:t>
            </a:r>
          </a:p>
          <a:p>
            <a:r>
              <a:rPr lang="en-IN" sz="2400" dirty="0" smtClean="0"/>
              <a:t>To </a:t>
            </a:r>
            <a:r>
              <a:rPr lang="en-IN" sz="2400" dirty="0"/>
              <a:t>evaluate the effort, from the financial point of view, of all the actions that are about to </a:t>
            </a:r>
            <a:r>
              <a:rPr lang="en-IN" sz="2400" dirty="0" smtClean="0"/>
              <a:t>be made </a:t>
            </a:r>
            <a:r>
              <a:rPr lang="en-IN" sz="2400" dirty="0"/>
              <a:t>in a given administration period</a:t>
            </a:r>
            <a:r>
              <a:rPr lang="en-IN" sz="2400" dirty="0" smtClean="0"/>
              <a:t>;</a:t>
            </a:r>
          </a:p>
          <a:p>
            <a:r>
              <a:rPr lang="en-IN" sz="2400" dirty="0"/>
              <a:t>To provide, at the right moment, in the structure and the quality conditions claimed </a:t>
            </a:r>
            <a:r>
              <a:rPr lang="en-IN" sz="2400" dirty="0" smtClean="0"/>
              <a:t>by necessities</a:t>
            </a:r>
            <a:r>
              <a:rPr lang="en-IN" sz="2400" dirty="0"/>
              <a:t>, the capital, at the lowest possible cost;</a:t>
            </a:r>
          </a:p>
          <a:p>
            <a:r>
              <a:rPr lang="en-IN" sz="2400" dirty="0" smtClean="0"/>
              <a:t>To </a:t>
            </a:r>
            <a:r>
              <a:rPr lang="en-IN" sz="2400" dirty="0"/>
              <a:t>follow how the capital is used;</a:t>
            </a:r>
          </a:p>
          <a:p>
            <a:r>
              <a:rPr lang="en-IN" sz="2400" dirty="0" smtClean="0"/>
              <a:t>To </a:t>
            </a:r>
            <a:r>
              <a:rPr lang="en-IN" sz="2400" dirty="0"/>
              <a:t>influence the decision factors in each performance centre in order to insure an </a:t>
            </a:r>
            <a:r>
              <a:rPr lang="en-IN" sz="2400" dirty="0" smtClean="0"/>
              <a:t>efficient usage </a:t>
            </a:r>
            <a:r>
              <a:rPr lang="en-IN" sz="2400" dirty="0"/>
              <a:t>of all funds attracted in the various departments of the organisation;</a:t>
            </a:r>
          </a:p>
          <a:p>
            <a:r>
              <a:rPr lang="en-IN" sz="2400" dirty="0" smtClean="0"/>
              <a:t>To </a:t>
            </a:r>
            <a:r>
              <a:rPr lang="en-IN" sz="2400" dirty="0"/>
              <a:t>insure and maintain the financial balance according to the company’s needs;</a:t>
            </a:r>
          </a:p>
          <a:p>
            <a:r>
              <a:rPr lang="en-IN" sz="2400" dirty="0" smtClean="0"/>
              <a:t>To </a:t>
            </a:r>
            <a:r>
              <a:rPr lang="en-IN" sz="2400" dirty="0"/>
              <a:t>try to obtain the anticipated financial result and to distribute it on destinations.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600" b="1" dirty="0" smtClean="0"/>
              <a:t>INTRODUCTION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Operation of a dairy plant in a highly effective manner is possible only when all factors involved </a:t>
            </a:r>
            <a:r>
              <a:rPr lang="en-IN" dirty="0" smtClean="0"/>
              <a:t>are synchronized</a:t>
            </a:r>
            <a:r>
              <a:rPr lang="en-IN" dirty="0"/>
              <a:t>. </a:t>
            </a:r>
            <a:endParaRPr lang="en-IN" dirty="0" smtClean="0"/>
          </a:p>
          <a:p>
            <a:pPr lvl="1" algn="just"/>
            <a:r>
              <a:rPr lang="en-IN" dirty="0" smtClean="0"/>
              <a:t>It is difficult to Perfection </a:t>
            </a:r>
            <a:r>
              <a:rPr lang="en-IN" dirty="0"/>
              <a:t>in efficiency may be considered impossibility. </a:t>
            </a:r>
            <a:endParaRPr lang="en-IN" dirty="0" smtClean="0"/>
          </a:p>
          <a:p>
            <a:pPr lvl="1" algn="just"/>
            <a:r>
              <a:rPr lang="en-IN" dirty="0" smtClean="0"/>
              <a:t>But </a:t>
            </a:r>
            <a:r>
              <a:rPr lang="en-IN" dirty="0"/>
              <a:t>the various </a:t>
            </a:r>
            <a:r>
              <a:rPr lang="en-IN" dirty="0" smtClean="0"/>
              <a:t>operations which </a:t>
            </a:r>
            <a:r>
              <a:rPr lang="en-IN" dirty="0"/>
              <a:t>conform to the recognized standards </a:t>
            </a:r>
            <a:r>
              <a:rPr lang="en-IN" dirty="0" smtClean="0"/>
              <a:t>of efficiency </a:t>
            </a:r>
            <a:r>
              <a:rPr lang="en-IN" dirty="0"/>
              <a:t>should at all times be equal to or above </a:t>
            </a:r>
            <a:r>
              <a:rPr lang="en-IN" dirty="0" smtClean="0"/>
              <a:t>the standards</a:t>
            </a:r>
            <a:r>
              <a:rPr lang="en-IN" dirty="0"/>
              <a:t>. </a:t>
            </a:r>
            <a:endParaRPr lang="en-IN" dirty="0" smtClean="0"/>
          </a:p>
          <a:p>
            <a:pPr lvl="1" algn="just"/>
            <a:r>
              <a:rPr lang="en-IN" dirty="0" smtClean="0"/>
              <a:t>The </a:t>
            </a:r>
            <a:r>
              <a:rPr lang="en-IN" dirty="0"/>
              <a:t>overall efficiency of the plant operation is directly related to productivity and hence</a:t>
            </a:r>
            <a:r>
              <a:rPr lang="en-IN" dirty="0" smtClean="0"/>
              <a:t>, it </a:t>
            </a:r>
            <a:r>
              <a:rPr lang="en-IN" dirty="0"/>
              <a:t>is absolutely necessary to maintain this efficiency as high as possible by optimizing the use </a:t>
            </a:r>
            <a:r>
              <a:rPr lang="en-IN" dirty="0" smtClean="0"/>
              <a:t>of available </a:t>
            </a:r>
            <a:r>
              <a:rPr lang="en-IN" dirty="0"/>
              <a:t>resources and facilities.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b="1" dirty="0"/>
              <a:t>DEFINITION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r>
              <a:rPr lang="en-IN" dirty="0"/>
              <a:t>operating efficiency may be defined as the ability to produce the desired products </a:t>
            </a:r>
            <a:r>
              <a:rPr lang="en-IN" dirty="0" smtClean="0"/>
              <a:t>with minimum </a:t>
            </a:r>
            <a:r>
              <a:rPr lang="en-IN" dirty="0"/>
              <a:t>efforts, expense and waste without sacrificing the workers' welfare.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200" b="1" dirty="0"/>
              <a:t>FACTORS EFFECTING PLANT OPERATING </a:t>
            </a:r>
            <a:r>
              <a:rPr lang="en-IN" sz="3200" b="1" dirty="0" smtClean="0"/>
              <a:t>EFFICIENCY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6021288"/>
          </a:xfrm>
        </p:spPr>
        <p:txBody>
          <a:bodyPr>
            <a:normAutofit fontScale="85000" lnSpcReduction="20000"/>
          </a:bodyPr>
          <a:lstStyle/>
          <a:p>
            <a:pPr marL="360363" indent="-287338" algn="just">
              <a:spcAft>
                <a:spcPts val="600"/>
              </a:spcAft>
            </a:pPr>
            <a:r>
              <a:rPr lang="en-IN" dirty="0" smtClean="0"/>
              <a:t>Suitable </a:t>
            </a:r>
            <a:r>
              <a:rPr lang="en-IN" dirty="0"/>
              <a:t>location: </a:t>
            </a:r>
            <a:r>
              <a:rPr lang="en-IN" dirty="0" smtClean="0"/>
              <a:t>Location of the dairy </a:t>
            </a:r>
            <a:r>
              <a:rPr lang="en-IN" dirty="0"/>
              <a:t>plant should </a:t>
            </a:r>
            <a:r>
              <a:rPr lang="en-IN" dirty="0" smtClean="0"/>
              <a:t>such that collection and distribution </a:t>
            </a:r>
            <a:r>
              <a:rPr lang="en-IN" dirty="0"/>
              <a:t>of milk and milk products </a:t>
            </a:r>
            <a:r>
              <a:rPr lang="en-IN" dirty="0" smtClean="0"/>
              <a:t>can be performed smoothly </a:t>
            </a:r>
            <a:r>
              <a:rPr lang="en-IN" dirty="0"/>
              <a:t>and </a:t>
            </a:r>
            <a:r>
              <a:rPr lang="en-IN" dirty="0" smtClean="0"/>
              <a:t>economically. Besides, further </a:t>
            </a:r>
            <a:r>
              <a:rPr lang="en-IN" dirty="0"/>
              <a:t>expansion of the plant </a:t>
            </a:r>
            <a:r>
              <a:rPr lang="en-IN" dirty="0" smtClean="0"/>
              <a:t>building should be possible.</a:t>
            </a:r>
          </a:p>
          <a:p>
            <a:pPr marL="360363" indent="-287338" algn="just">
              <a:spcAft>
                <a:spcPts val="600"/>
              </a:spcAft>
            </a:pPr>
            <a:r>
              <a:rPr lang="en-IN" dirty="0" smtClean="0"/>
              <a:t>Supply of services </a:t>
            </a:r>
            <a:r>
              <a:rPr lang="en-IN" dirty="0"/>
              <a:t>and </a:t>
            </a:r>
            <a:r>
              <a:rPr lang="en-IN" dirty="0" smtClean="0"/>
              <a:t>utilities </a:t>
            </a:r>
            <a:r>
              <a:rPr lang="en-IN" dirty="0"/>
              <a:t>should be </a:t>
            </a:r>
            <a:r>
              <a:rPr lang="en-IN" dirty="0" smtClean="0"/>
              <a:t>uninterrupted.</a:t>
            </a:r>
          </a:p>
          <a:p>
            <a:pPr marL="360363" indent="-287338" algn="just">
              <a:spcAft>
                <a:spcPts val="600"/>
              </a:spcAft>
            </a:pPr>
            <a:r>
              <a:rPr lang="en-IN" dirty="0" smtClean="0"/>
              <a:t>Building </a:t>
            </a:r>
            <a:r>
              <a:rPr lang="en-IN" dirty="0" err="1" smtClean="0"/>
              <a:t>sf</a:t>
            </a:r>
            <a:r>
              <a:rPr lang="en-IN" dirty="0" smtClean="0"/>
              <a:t> the plant should be well planned to ensure </a:t>
            </a:r>
          </a:p>
          <a:p>
            <a:pPr marL="760413" lvl="1" indent="-287338" algn="just">
              <a:spcAft>
                <a:spcPts val="600"/>
              </a:spcAft>
            </a:pPr>
            <a:r>
              <a:rPr lang="en-IN" dirty="0" smtClean="0"/>
              <a:t>better </a:t>
            </a:r>
            <a:r>
              <a:rPr lang="en-IN" dirty="0"/>
              <a:t>working condition </a:t>
            </a:r>
            <a:r>
              <a:rPr lang="en-IN" dirty="0" smtClean="0"/>
              <a:t>and hygienic </a:t>
            </a:r>
            <a:r>
              <a:rPr lang="en-IN" dirty="0"/>
              <a:t>condition, ease and safe production, lighting and </a:t>
            </a:r>
            <a:r>
              <a:rPr lang="en-IN" dirty="0" smtClean="0"/>
              <a:t>ventilation.</a:t>
            </a:r>
          </a:p>
          <a:p>
            <a:pPr marL="360363" indent="-287338" algn="just">
              <a:spcAft>
                <a:spcPts val="600"/>
              </a:spcAft>
            </a:pPr>
            <a:r>
              <a:rPr lang="en-IN" dirty="0" smtClean="0"/>
              <a:t>Adequate </a:t>
            </a:r>
            <a:r>
              <a:rPr lang="en-IN" dirty="0"/>
              <a:t>supply of raw milk into the plant and </a:t>
            </a:r>
            <a:r>
              <a:rPr lang="en-IN" dirty="0" smtClean="0"/>
              <a:t>its scheduled </a:t>
            </a:r>
            <a:r>
              <a:rPr lang="en-IN" dirty="0"/>
              <a:t>arrival enhances plant operation efficiency</a:t>
            </a:r>
            <a:r>
              <a:rPr lang="en-IN" dirty="0" smtClean="0"/>
              <a:t>.</a:t>
            </a:r>
          </a:p>
          <a:p>
            <a:pPr marL="360363" indent="-287338" algn="just">
              <a:spcAft>
                <a:spcPts val="600"/>
              </a:spcAft>
            </a:pPr>
            <a:r>
              <a:rPr lang="en-IN" dirty="0"/>
              <a:t>Quality of raw </a:t>
            </a:r>
            <a:r>
              <a:rPr lang="en-IN" dirty="0" smtClean="0"/>
              <a:t>material</a:t>
            </a:r>
          </a:p>
          <a:p>
            <a:pPr marL="760413" lvl="1" indent="-287338" algn="just">
              <a:spcAft>
                <a:spcPts val="600"/>
              </a:spcAft>
            </a:pPr>
            <a:r>
              <a:rPr lang="en-IN" dirty="0" smtClean="0"/>
              <a:t>Good quality of raw milk eventually </a:t>
            </a:r>
            <a:r>
              <a:rPr lang="en-IN" dirty="0"/>
              <a:t>reduces the </a:t>
            </a:r>
            <a:r>
              <a:rPr lang="en-IN" dirty="0" smtClean="0"/>
              <a:t>requirement of number </a:t>
            </a:r>
            <a:r>
              <a:rPr lang="en-IN" dirty="0"/>
              <a:t>of quality tests </a:t>
            </a:r>
            <a:r>
              <a:rPr lang="en-IN" dirty="0" smtClean="0"/>
              <a:t>for accepting </a:t>
            </a:r>
            <a:r>
              <a:rPr lang="en-IN" dirty="0"/>
              <a:t>the milk. A 10% rejection means 10% wastage of reception time.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200" b="1" dirty="0"/>
              <a:t>FACTORS EFFECTING PLANT OPERATING </a:t>
            </a:r>
            <a:r>
              <a:rPr lang="en-IN" sz="3200" b="1" dirty="0" smtClean="0"/>
              <a:t>EFFICIENCY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608512"/>
          </a:xfrm>
        </p:spPr>
        <p:txBody>
          <a:bodyPr>
            <a:normAutofit/>
          </a:bodyPr>
          <a:lstStyle/>
          <a:p>
            <a:pPr algn="just"/>
            <a:r>
              <a:rPr lang="en-IN" sz="2800" dirty="0"/>
              <a:t>Specific work schedule: Work schedules </a:t>
            </a:r>
            <a:r>
              <a:rPr lang="en-IN" sz="2800" dirty="0" smtClean="0"/>
              <a:t>should be prepared </a:t>
            </a:r>
            <a:r>
              <a:rPr lang="en-IN" sz="2800" dirty="0"/>
              <a:t>in such a manner that no </a:t>
            </a:r>
            <a:r>
              <a:rPr lang="en-IN" sz="2800" dirty="0" smtClean="0"/>
              <a:t>working hour </a:t>
            </a:r>
            <a:r>
              <a:rPr lang="en-IN" sz="2800" dirty="0"/>
              <a:t>is wasted</a:t>
            </a:r>
            <a:r>
              <a:rPr lang="en-IN" sz="2800" dirty="0" smtClean="0"/>
              <a:t>.</a:t>
            </a:r>
          </a:p>
          <a:p>
            <a:pPr algn="just"/>
            <a:r>
              <a:rPr lang="en-IN" sz="2800" dirty="0"/>
              <a:t>Efficient </a:t>
            </a:r>
            <a:r>
              <a:rPr lang="en-IN" sz="2800" dirty="0" smtClean="0"/>
              <a:t>and skilled labours </a:t>
            </a:r>
            <a:r>
              <a:rPr lang="en-IN" sz="2800" dirty="0"/>
              <a:t>are an asset for a dairy plant as they </a:t>
            </a:r>
            <a:r>
              <a:rPr lang="en-IN" sz="2800" dirty="0" smtClean="0"/>
              <a:t>save </a:t>
            </a:r>
            <a:r>
              <a:rPr lang="en-IN" sz="2800" dirty="0"/>
              <a:t>time by </a:t>
            </a:r>
            <a:r>
              <a:rPr lang="en-IN" sz="2800" dirty="0" smtClean="0"/>
              <a:t>their efficiency </a:t>
            </a:r>
            <a:r>
              <a:rPr lang="en-IN" sz="2800" dirty="0"/>
              <a:t>and prevent waste and damage to the equipments also.</a:t>
            </a:r>
          </a:p>
          <a:p>
            <a:pPr algn="just"/>
            <a:r>
              <a:rPr lang="en-IN" sz="2800" dirty="0" smtClean="0"/>
              <a:t>Training facilities </a:t>
            </a:r>
            <a:r>
              <a:rPr lang="en-IN" sz="2800" dirty="0"/>
              <a:t>enhance work </a:t>
            </a:r>
            <a:r>
              <a:rPr lang="en-IN" sz="2800" dirty="0" smtClean="0"/>
              <a:t>efficiency </a:t>
            </a:r>
            <a:r>
              <a:rPr lang="en-IN" sz="2800" dirty="0"/>
              <a:t>as the labour force gets training </a:t>
            </a:r>
            <a:r>
              <a:rPr lang="en-IN" sz="2800" dirty="0" smtClean="0"/>
              <a:t>on production </a:t>
            </a:r>
            <a:r>
              <a:rPr lang="en-IN" sz="2800" dirty="0"/>
              <a:t>and processing equipments.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200" b="1" dirty="0"/>
              <a:t>FACTORS EFFECTING PLANT OPERATING </a:t>
            </a:r>
            <a:r>
              <a:rPr lang="en-IN" sz="3200" b="1" dirty="0" smtClean="0"/>
              <a:t>EFFICIENCY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8052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2800" dirty="0"/>
              <a:t>Proper processing </a:t>
            </a:r>
            <a:r>
              <a:rPr lang="en-IN" sz="2800" dirty="0" smtClean="0"/>
              <a:t>units</a:t>
            </a:r>
          </a:p>
          <a:p>
            <a:pPr lvl="1" algn="just"/>
            <a:r>
              <a:rPr lang="en-IN" sz="2400" dirty="0" smtClean="0"/>
              <a:t>All processing equipment must be appropriate </a:t>
            </a:r>
            <a:r>
              <a:rPr lang="en-IN" sz="2400" dirty="0"/>
              <a:t>and up to the standard because these are the pivots for plant operation efficiency. </a:t>
            </a:r>
            <a:endParaRPr lang="en-IN" sz="2400" dirty="0" smtClean="0"/>
          </a:p>
          <a:p>
            <a:pPr algn="just"/>
            <a:r>
              <a:rPr lang="en-IN" sz="2800" dirty="0" smtClean="0"/>
              <a:t>Milk </a:t>
            </a:r>
            <a:r>
              <a:rPr lang="en-IN" sz="2800" dirty="0"/>
              <a:t>receiving </a:t>
            </a:r>
            <a:r>
              <a:rPr lang="en-IN" sz="2800" dirty="0" smtClean="0"/>
              <a:t>equipment</a:t>
            </a:r>
          </a:p>
          <a:p>
            <a:pPr lvl="1" algn="just"/>
            <a:r>
              <a:rPr lang="en-IN" sz="2400" dirty="0" smtClean="0"/>
              <a:t>Vacuum </a:t>
            </a:r>
            <a:r>
              <a:rPr lang="en-IN" sz="2400" dirty="0"/>
              <a:t>samplers, </a:t>
            </a:r>
            <a:r>
              <a:rPr lang="en-IN" sz="2400" dirty="0" smtClean="0"/>
              <a:t>automatic weight </a:t>
            </a:r>
            <a:r>
              <a:rPr lang="en-IN" sz="2400" dirty="0"/>
              <a:t>records, etc. will save a lot of labour; vertical storage tanks saves lot of floor space </a:t>
            </a:r>
            <a:r>
              <a:rPr lang="en-IN" sz="2400" dirty="0" smtClean="0"/>
              <a:t>and thus </a:t>
            </a:r>
            <a:r>
              <a:rPr lang="en-IN" sz="2400" dirty="0"/>
              <a:t>it allows space for free movement of </a:t>
            </a:r>
            <a:r>
              <a:rPr lang="en-IN" sz="2400" dirty="0" smtClean="0"/>
              <a:t>workers and also increase efficiency.</a:t>
            </a:r>
            <a:endParaRPr lang="en-IN" sz="2400" dirty="0"/>
          </a:p>
          <a:p>
            <a:pPr algn="just"/>
            <a:r>
              <a:rPr lang="en-IN" sz="2800" dirty="0" smtClean="0"/>
              <a:t>Conveyors</a:t>
            </a:r>
            <a:endParaRPr lang="en-IN" sz="2800" dirty="0"/>
          </a:p>
          <a:p>
            <a:pPr lvl="1" algn="just"/>
            <a:r>
              <a:rPr lang="en-IN" sz="2400" dirty="0" smtClean="0"/>
              <a:t>Instead </a:t>
            </a:r>
            <a:r>
              <a:rPr lang="en-IN" sz="2400" dirty="0"/>
              <a:t>of manual handling of cans, mechanical conveyors should be </a:t>
            </a:r>
            <a:r>
              <a:rPr lang="en-IN" sz="2400" dirty="0" smtClean="0"/>
              <a:t>used. It will </a:t>
            </a:r>
            <a:r>
              <a:rPr lang="en-IN" sz="2400" dirty="0"/>
              <a:t>save time and </a:t>
            </a:r>
            <a:r>
              <a:rPr lang="en-IN" sz="2400" dirty="0" smtClean="0"/>
              <a:t>prevent physical </a:t>
            </a:r>
            <a:r>
              <a:rPr lang="en-IN" sz="2400" dirty="0"/>
              <a:t>damage to the floor.</a:t>
            </a:r>
          </a:p>
          <a:p>
            <a:pPr algn="just"/>
            <a:r>
              <a:rPr lang="en-IN" sz="2800" dirty="0" smtClean="0"/>
              <a:t>Control panel</a:t>
            </a:r>
          </a:p>
          <a:p>
            <a:pPr lvl="1" algn="just"/>
            <a:r>
              <a:rPr lang="en-IN" sz="2400" dirty="0" smtClean="0"/>
              <a:t>The </a:t>
            </a:r>
            <a:r>
              <a:rPr lang="en-IN" sz="2400" dirty="0"/>
              <a:t>control panel should be within arm’s reach of the operator so that </a:t>
            </a:r>
            <a:r>
              <a:rPr lang="en-IN" sz="2400" dirty="0" smtClean="0"/>
              <a:t>during crisis</a:t>
            </a:r>
            <a:r>
              <a:rPr lang="en-IN" sz="2400" dirty="0"/>
              <a:t>, the machine can be switched off very fast. It prevents worker's injury due to panic </a:t>
            </a:r>
            <a:r>
              <a:rPr lang="en-IN" sz="2400" dirty="0" smtClean="0"/>
              <a:t>and rush</a:t>
            </a:r>
            <a:r>
              <a:rPr lang="en-IN" sz="24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3200" b="1" dirty="0"/>
              <a:t>FACTORS EFFECTING PLANT OPERATING </a:t>
            </a:r>
            <a:r>
              <a:rPr lang="en-IN" sz="3200" b="1" dirty="0" smtClean="0"/>
              <a:t>EFFICIENCY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805264"/>
          </a:xfrm>
        </p:spPr>
        <p:txBody>
          <a:bodyPr>
            <a:normAutofit/>
          </a:bodyPr>
          <a:lstStyle/>
          <a:p>
            <a:pPr algn="just"/>
            <a:r>
              <a:rPr lang="en-IN" sz="2800" dirty="0"/>
              <a:t>Supply of clean </a:t>
            </a:r>
            <a:r>
              <a:rPr lang="en-IN" sz="2800" dirty="0" smtClean="0"/>
              <a:t>water</a:t>
            </a:r>
          </a:p>
          <a:p>
            <a:pPr lvl="1" algn="just"/>
            <a:r>
              <a:rPr lang="en-IN" sz="2400" dirty="0" smtClean="0"/>
              <a:t>Water </a:t>
            </a:r>
            <a:r>
              <a:rPr lang="en-IN" sz="2400" dirty="0"/>
              <a:t>quality makes the operation efficiency greater</a:t>
            </a:r>
            <a:r>
              <a:rPr lang="en-IN" sz="2400" dirty="0" smtClean="0"/>
              <a:t>. </a:t>
            </a:r>
          </a:p>
          <a:p>
            <a:pPr lvl="1" algn="just"/>
            <a:r>
              <a:rPr lang="en-IN" sz="2400" dirty="0" smtClean="0"/>
              <a:t>Supply </a:t>
            </a:r>
            <a:r>
              <a:rPr lang="en-IN" sz="2400" dirty="0"/>
              <a:t>of </a:t>
            </a:r>
            <a:r>
              <a:rPr lang="en-IN" sz="2400" dirty="0" smtClean="0"/>
              <a:t>water should </a:t>
            </a:r>
            <a:r>
              <a:rPr lang="en-IN" sz="2400" dirty="0"/>
              <a:t>be at sufficient pressure and flow rate in each section of </a:t>
            </a:r>
            <a:r>
              <a:rPr lang="en-IN" sz="2400" dirty="0" smtClean="0"/>
              <a:t>plant. </a:t>
            </a:r>
          </a:p>
          <a:p>
            <a:pPr lvl="2" algn="just"/>
            <a:r>
              <a:rPr lang="en-IN" sz="2000" dirty="0" smtClean="0"/>
              <a:t>Because</a:t>
            </a:r>
            <a:r>
              <a:rPr lang="en-IN" sz="2000" dirty="0"/>
              <a:t>, many a </a:t>
            </a:r>
            <a:r>
              <a:rPr lang="en-IN" sz="2000" dirty="0" smtClean="0"/>
              <a:t>time hard </a:t>
            </a:r>
            <a:r>
              <a:rPr lang="en-IN" sz="2000" dirty="0"/>
              <a:t>water causes lot of scaling in the equipments. Reducing the heat transfer or reducing </a:t>
            </a:r>
            <a:r>
              <a:rPr lang="en-IN" sz="2000" dirty="0" smtClean="0"/>
              <a:t>flow rates</a:t>
            </a:r>
            <a:r>
              <a:rPr lang="en-IN" sz="2000" dirty="0"/>
              <a:t>.</a:t>
            </a:r>
          </a:p>
          <a:p>
            <a:pPr algn="just"/>
            <a:r>
              <a:rPr lang="en-IN" sz="2800" dirty="0" smtClean="0"/>
              <a:t>Cleaning method</a:t>
            </a:r>
          </a:p>
          <a:p>
            <a:pPr lvl="1" algn="just"/>
            <a:r>
              <a:rPr lang="en-IN" sz="2400" dirty="0" smtClean="0"/>
              <a:t>Instead </a:t>
            </a:r>
            <a:r>
              <a:rPr lang="en-IN" sz="2400" dirty="0"/>
              <a:t>of manual cleaning, CIP systems to be adopted as it saves lot </a:t>
            </a:r>
            <a:r>
              <a:rPr lang="en-IN" sz="2400" dirty="0" smtClean="0"/>
              <a:t>of time </a:t>
            </a:r>
            <a:r>
              <a:rPr lang="en-IN" sz="2400" dirty="0"/>
              <a:t>and labour Thus, it increases plant efficiency.</a:t>
            </a:r>
          </a:p>
          <a:p>
            <a:pPr algn="just"/>
            <a:r>
              <a:rPr lang="en-IN" sz="2800" dirty="0" smtClean="0"/>
              <a:t>Proper layout</a:t>
            </a:r>
          </a:p>
          <a:p>
            <a:pPr lvl="1" algn="just"/>
            <a:r>
              <a:rPr lang="en-IN" sz="2400" dirty="0" smtClean="0"/>
              <a:t>The </a:t>
            </a:r>
            <a:r>
              <a:rPr lang="en-IN" sz="2400" dirty="0"/>
              <a:t>entire processing line and equipments should be set up in a </a:t>
            </a:r>
            <a:r>
              <a:rPr lang="en-IN" sz="2400" dirty="0" smtClean="0"/>
              <a:t>logical sequence</a:t>
            </a:r>
            <a:r>
              <a:rPr lang="en-IN" sz="2400" dirty="0"/>
              <a:t>. </a:t>
            </a:r>
            <a:endParaRPr lang="en-IN" sz="2400" dirty="0" smtClean="0"/>
          </a:p>
          <a:p>
            <a:pPr lvl="1" algn="just"/>
            <a:r>
              <a:rPr lang="en-IN" sz="2400" dirty="0" smtClean="0"/>
              <a:t>This saves </a:t>
            </a:r>
            <a:r>
              <a:rPr lang="en-IN" sz="2400" dirty="0"/>
              <a:t>processing cost and </a:t>
            </a:r>
            <a:r>
              <a:rPr lang="en-IN" sz="2400" dirty="0" smtClean="0"/>
              <a:t>time.</a:t>
            </a:r>
            <a:endParaRPr lang="en-IN" sz="2400" dirty="0"/>
          </a:p>
          <a:p>
            <a:pPr lvl="1" algn="just"/>
            <a:endParaRPr lang="en-IN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b="1" dirty="0" smtClean="0"/>
              <a:t>Principles of Dairy plant layout to be followed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805264"/>
          </a:xfrm>
        </p:spPr>
        <p:txBody>
          <a:bodyPr>
            <a:normAutofit fontScale="85000" lnSpcReduction="20000"/>
          </a:bodyPr>
          <a:lstStyle/>
          <a:p>
            <a:r>
              <a:rPr lang="en-IN" sz="2800" dirty="0"/>
              <a:t>Maximum use of floor space: All the equipments should be as per capacity of the plant.</a:t>
            </a:r>
          </a:p>
          <a:p>
            <a:pPr lvl="1" algn="just"/>
            <a:r>
              <a:rPr lang="en-IN" sz="2400" dirty="0"/>
              <a:t>Instead of keeping smaller </a:t>
            </a:r>
            <a:r>
              <a:rPr lang="en-IN" sz="2400" dirty="0" smtClean="0"/>
              <a:t>capacity equipments </a:t>
            </a:r>
            <a:r>
              <a:rPr lang="en-IN" sz="2400" dirty="0"/>
              <a:t>in large number, bigger capacity should </a:t>
            </a:r>
            <a:r>
              <a:rPr lang="en-IN" sz="2400" dirty="0" smtClean="0"/>
              <a:t>be preferred</a:t>
            </a:r>
            <a:r>
              <a:rPr lang="en-IN" sz="2400" dirty="0"/>
              <a:t>: For example, HTST pasteurizer, multipurpose vat, storage tanks should be of bigger size.</a:t>
            </a:r>
          </a:p>
          <a:p>
            <a:r>
              <a:rPr lang="en-IN" sz="2800" dirty="0" smtClean="0"/>
              <a:t>Availability of Utilities</a:t>
            </a:r>
          </a:p>
          <a:p>
            <a:pPr lvl="1"/>
            <a:r>
              <a:rPr lang="en-IN" sz="2400" dirty="0" smtClean="0"/>
              <a:t>All </a:t>
            </a:r>
            <a:r>
              <a:rPr lang="en-IN" sz="2400" dirty="0"/>
              <a:t>the four basic utilities, i.e., water, electricity, refrigeration and steam should </a:t>
            </a:r>
            <a:r>
              <a:rPr lang="en-IN" sz="2400" dirty="0" smtClean="0"/>
              <a:t>be easily </a:t>
            </a:r>
            <a:r>
              <a:rPr lang="en-IN" sz="2400" dirty="0"/>
              <a:t>available in the processing plant.</a:t>
            </a:r>
          </a:p>
          <a:p>
            <a:r>
              <a:rPr lang="en-IN" sz="2800" dirty="0" smtClean="0"/>
              <a:t>Water</a:t>
            </a:r>
          </a:p>
          <a:p>
            <a:pPr lvl="1"/>
            <a:r>
              <a:rPr lang="en-IN" sz="2400" dirty="0" smtClean="0"/>
              <a:t>Adequate </a:t>
            </a:r>
            <a:r>
              <a:rPr lang="en-IN" sz="2400" dirty="0"/>
              <a:t>and uninterrupted water supply is a must for the plant operation efficiency.</a:t>
            </a:r>
          </a:p>
          <a:p>
            <a:pPr lvl="1"/>
            <a:r>
              <a:rPr lang="en-IN" sz="2400" dirty="0"/>
              <a:t>There should not be any leaky valve or hoses left running. Wastage of water must </a:t>
            </a:r>
            <a:r>
              <a:rPr lang="en-IN" sz="2400" dirty="0" smtClean="0"/>
              <a:t>be prevented</a:t>
            </a:r>
            <a:r>
              <a:rPr lang="en-IN" sz="2400" dirty="0"/>
              <a:t>.</a:t>
            </a:r>
          </a:p>
          <a:p>
            <a:r>
              <a:rPr lang="en-IN" sz="2800" dirty="0" smtClean="0"/>
              <a:t>Electricity</a:t>
            </a:r>
          </a:p>
          <a:p>
            <a:pPr lvl="1"/>
            <a:r>
              <a:rPr lang="en-IN" sz="2400" dirty="0" smtClean="0"/>
              <a:t>Proper </a:t>
            </a:r>
            <a:r>
              <a:rPr lang="en-IN" sz="2400" dirty="0"/>
              <a:t>selection of motors, proper wiring, proper lighting and correct </a:t>
            </a:r>
            <a:r>
              <a:rPr lang="en-IN" sz="2400" dirty="0" smtClean="0"/>
              <a:t>capacity fuses </a:t>
            </a:r>
            <a:r>
              <a:rPr lang="en-IN" sz="2400" dirty="0"/>
              <a:t>are very important in the efficient use of electricity. </a:t>
            </a:r>
            <a:endParaRPr lang="en-IN" sz="2400" dirty="0" smtClean="0"/>
          </a:p>
          <a:p>
            <a:pPr lvl="1"/>
            <a:r>
              <a:rPr lang="en-IN" sz="2400" dirty="0" smtClean="0"/>
              <a:t>Any </a:t>
            </a:r>
            <a:r>
              <a:rPr lang="en-IN" sz="2400" dirty="0"/>
              <a:t>wastage of power must </a:t>
            </a:r>
            <a:r>
              <a:rPr lang="en-IN" sz="2400" dirty="0" smtClean="0"/>
              <a:t>be prevented</a:t>
            </a:r>
            <a:r>
              <a:rPr lang="en-IN" sz="2400" dirty="0"/>
              <a:t>. Power factor must be carefully monitored as well as peak load demand , </a:t>
            </a:r>
            <a:r>
              <a:rPr lang="en-IN" sz="2400" dirty="0" smtClean="0"/>
              <a:t>power factor </a:t>
            </a:r>
            <a:r>
              <a:rPr lang="en-IN" sz="2400" dirty="0"/>
              <a:t>0.95.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/>
              <a:t>Principles of Dairy plant layout to be followed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6021288"/>
          </a:xfrm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</a:pPr>
            <a:r>
              <a:rPr lang="en-IN" sz="2800" dirty="0" smtClean="0"/>
              <a:t>Refrigeration</a:t>
            </a:r>
          </a:p>
          <a:p>
            <a:pPr lvl="1" algn="just">
              <a:spcBef>
                <a:spcPts val="300"/>
              </a:spcBef>
            </a:pPr>
            <a:r>
              <a:rPr lang="en-IN" sz="2400" dirty="0" smtClean="0"/>
              <a:t>There should not be any refrigeration </a:t>
            </a:r>
            <a:r>
              <a:rPr lang="en-IN" sz="2400" dirty="0"/>
              <a:t>loss in the plant. </a:t>
            </a:r>
            <a:endParaRPr lang="en-IN" sz="2400" dirty="0" smtClean="0"/>
          </a:p>
          <a:p>
            <a:pPr lvl="1" algn="just">
              <a:spcBef>
                <a:spcPts val="300"/>
              </a:spcBef>
            </a:pPr>
            <a:r>
              <a:rPr lang="en-IN" sz="2400" dirty="0" smtClean="0"/>
              <a:t>The </a:t>
            </a:r>
            <a:r>
              <a:rPr lang="en-IN" sz="2400" dirty="0"/>
              <a:t>plant must </a:t>
            </a:r>
            <a:r>
              <a:rPr lang="en-IN" sz="2400" dirty="0" smtClean="0"/>
              <a:t>be properly </a:t>
            </a:r>
            <a:r>
              <a:rPr lang="en-IN" sz="2400" dirty="0"/>
              <a:t>operated and maintained. </a:t>
            </a:r>
            <a:endParaRPr lang="en-IN" sz="2400" dirty="0" smtClean="0"/>
          </a:p>
          <a:p>
            <a:pPr lvl="1" algn="just">
              <a:spcBef>
                <a:spcPts val="300"/>
              </a:spcBef>
            </a:pPr>
            <a:r>
              <a:rPr lang="en-IN" sz="2400" dirty="0" smtClean="0"/>
              <a:t>Doors </a:t>
            </a:r>
            <a:r>
              <a:rPr lang="en-IN" sz="2400" dirty="0"/>
              <a:t>of the cold store room should be </a:t>
            </a:r>
            <a:r>
              <a:rPr lang="en-IN" sz="2400" dirty="0" smtClean="0"/>
              <a:t>locked automatically </a:t>
            </a:r>
            <a:r>
              <a:rPr lang="en-IN" sz="2400" dirty="0"/>
              <a:t>to prevent refrigeration loss. </a:t>
            </a:r>
            <a:endParaRPr lang="en-IN" sz="2400" dirty="0" smtClean="0"/>
          </a:p>
          <a:p>
            <a:pPr lvl="1" algn="just">
              <a:spcBef>
                <a:spcPts val="300"/>
              </a:spcBef>
            </a:pPr>
            <a:r>
              <a:rPr lang="en-IN" sz="2400" dirty="0" smtClean="0"/>
              <a:t>Condensers </a:t>
            </a:r>
            <a:r>
              <a:rPr lang="en-IN" sz="2400" dirty="0"/>
              <a:t>must be cleaned periodically</a:t>
            </a:r>
            <a:r>
              <a:rPr lang="en-IN" sz="2400" dirty="0" smtClean="0"/>
              <a:t>, compressors </a:t>
            </a:r>
            <a:r>
              <a:rPr lang="en-IN" sz="2400" dirty="0"/>
              <a:t>must be operated as for as possible at off peak load and night times.</a:t>
            </a:r>
          </a:p>
          <a:p>
            <a:pPr algn="just">
              <a:spcBef>
                <a:spcPts val="300"/>
              </a:spcBef>
            </a:pPr>
            <a:r>
              <a:rPr lang="en-IN" sz="2800" dirty="0" smtClean="0"/>
              <a:t>Steam</a:t>
            </a:r>
          </a:p>
          <a:p>
            <a:pPr lvl="1" algn="just">
              <a:spcBef>
                <a:spcPts val="300"/>
              </a:spcBef>
            </a:pPr>
            <a:r>
              <a:rPr lang="en-IN" sz="2400" dirty="0" smtClean="0"/>
              <a:t>Boiler </a:t>
            </a:r>
            <a:r>
              <a:rPr lang="en-IN" sz="2400" dirty="0"/>
              <a:t>should be properly maintained. It should be properly installed and free </a:t>
            </a:r>
            <a:r>
              <a:rPr lang="en-IN" sz="2400" dirty="0" smtClean="0"/>
              <a:t>from transmission </a:t>
            </a:r>
            <a:r>
              <a:rPr lang="en-IN" sz="2400" dirty="0"/>
              <a:t>loss</a:t>
            </a:r>
            <a:r>
              <a:rPr lang="en-IN" sz="2400" dirty="0" smtClean="0"/>
              <a:t>.</a:t>
            </a:r>
          </a:p>
          <a:p>
            <a:pPr lvl="1" algn="just">
              <a:spcBef>
                <a:spcPts val="300"/>
              </a:spcBef>
            </a:pPr>
            <a:r>
              <a:rPr lang="en-IN" sz="2400" dirty="0" smtClean="0"/>
              <a:t> </a:t>
            </a:r>
            <a:r>
              <a:rPr lang="en-IN" sz="2400" dirty="0"/>
              <a:t>Use of only soft water is </a:t>
            </a:r>
            <a:r>
              <a:rPr lang="en-IN" sz="2400" dirty="0" smtClean="0"/>
              <a:t>important. </a:t>
            </a:r>
          </a:p>
          <a:p>
            <a:pPr lvl="1" algn="just">
              <a:spcBef>
                <a:spcPts val="300"/>
              </a:spcBef>
            </a:pPr>
            <a:r>
              <a:rPr lang="en-IN" sz="2400" dirty="0" smtClean="0"/>
              <a:t>Regular </a:t>
            </a:r>
            <a:r>
              <a:rPr lang="en-IN" sz="2400" dirty="0" err="1"/>
              <a:t>descaling</a:t>
            </a:r>
            <a:r>
              <a:rPr lang="en-IN" sz="2400" dirty="0"/>
              <a:t> operation </a:t>
            </a:r>
            <a:r>
              <a:rPr lang="en-IN" sz="2400" dirty="0" smtClean="0"/>
              <a:t>by qualified </a:t>
            </a:r>
            <a:r>
              <a:rPr lang="en-IN" sz="2400" dirty="0"/>
              <a:t>personnel is </a:t>
            </a:r>
            <a:r>
              <a:rPr lang="en-IN" sz="2400" dirty="0" smtClean="0"/>
              <a:t>essential. Thermal </a:t>
            </a:r>
            <a:r>
              <a:rPr lang="en-IN" sz="2400" dirty="0"/>
              <a:t>efficiency of Boiler should be to the rated </a:t>
            </a:r>
            <a:r>
              <a:rPr lang="en-IN" sz="2400" dirty="0" smtClean="0"/>
              <a:t>value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1594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Efficiency Factors, Losses, Financial And Managerial Efficiency</vt:lpstr>
      <vt:lpstr>INTRODUCTION</vt:lpstr>
      <vt:lpstr>DEFINITION</vt:lpstr>
      <vt:lpstr>FACTORS EFFECTING PLANT OPERATING EFFICIENCY</vt:lpstr>
      <vt:lpstr>FACTORS EFFECTING PLANT OPERATING EFFICIENCY</vt:lpstr>
      <vt:lpstr>FACTORS EFFECTING PLANT OPERATING EFFICIENCY</vt:lpstr>
      <vt:lpstr>FACTORS EFFECTING PLANT OPERATING EFFICIENCY</vt:lpstr>
      <vt:lpstr>Principles of Dairy plant layout to be followed</vt:lpstr>
      <vt:lpstr>Principles of Dairy plant layout to be followed</vt:lpstr>
      <vt:lpstr>Principles of Dairy plant layout to be followed</vt:lpstr>
      <vt:lpstr>Principles of Dairy plant layout to be followed</vt:lpstr>
      <vt:lpstr>Total Quality Management(TQM)</vt:lpstr>
      <vt:lpstr>Total Quality Management(TQM)</vt:lpstr>
      <vt:lpstr>ASSESSMENT OF EFFICIENCY</vt:lpstr>
      <vt:lpstr>FINANCIAL AND MANAGERIAL EFFICIENCY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Factors, Losses, Financial And Managerial Efficiency</dc:title>
  <dc:creator>My</dc:creator>
  <cp:lastModifiedBy>My</cp:lastModifiedBy>
  <cp:revision>37</cp:revision>
  <dcterms:created xsi:type="dcterms:W3CDTF">2020-06-15T14:32:50Z</dcterms:created>
  <dcterms:modified xsi:type="dcterms:W3CDTF">2020-06-16T17:36:13Z</dcterms:modified>
</cp:coreProperties>
</file>