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diagrams/colors1.xml" ContentType="application/vnd.openxmlformats-officedocument.drawingml.diagramColors+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diagrams/quickStyle1.xml" ContentType="application/vnd.openxmlformats-officedocument.drawingml.diagramStyle+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diagrams/layout1.xml" ContentType="application/vnd.openxmlformats-officedocument.drawingml.diagram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diagrams/data1.xml" ContentType="application/vnd.openxmlformats-officedocument.drawingml.diagramData+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4" d="100"/>
          <a:sy n="64" d="100"/>
        </p:scale>
        <p:origin x="-1470" y="-102"/>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CBE499E8-9D51-4545-83AD-DA00A9D6769A}" type="doc">
      <dgm:prSet loTypeId="urn:microsoft.com/office/officeart/2005/8/layout/radial6" loCatId="cycle" qsTypeId="urn:microsoft.com/office/officeart/2005/8/quickstyle/simple1" qsCatId="simple" csTypeId="urn:microsoft.com/office/officeart/2005/8/colors/accent1_2" csCatId="accent1" phldr="1"/>
      <dgm:spPr/>
      <dgm:t>
        <a:bodyPr/>
        <a:lstStyle/>
        <a:p>
          <a:endParaRPr lang="en-IN"/>
        </a:p>
      </dgm:t>
    </dgm:pt>
    <dgm:pt modelId="{9D4E3E13-669E-4CE9-AD6C-E1DAA38D3FA0}">
      <dgm:prSet phldrT="[Text]" custT="1"/>
      <dgm:spPr/>
      <dgm:t>
        <a:bodyPr/>
        <a:lstStyle/>
        <a:p>
          <a:r>
            <a:rPr lang="en-IN" sz="2400" dirty="0" smtClean="0">
              <a:solidFill>
                <a:srgbClr val="FFFF00"/>
              </a:solidFill>
            </a:rPr>
            <a:t>Size reduction causing Increase in surface Area</a:t>
          </a:r>
          <a:endParaRPr lang="en-IN" sz="2400" dirty="0">
            <a:solidFill>
              <a:srgbClr val="FFFF00"/>
            </a:solidFill>
          </a:endParaRPr>
        </a:p>
      </dgm:t>
    </dgm:pt>
    <dgm:pt modelId="{4E259E69-29F5-4946-9F48-28AEA8D6352E}" type="parTrans" cxnId="{66CEEC75-CC0B-4B9F-A228-3F86984A967A}">
      <dgm:prSet/>
      <dgm:spPr/>
      <dgm:t>
        <a:bodyPr/>
        <a:lstStyle/>
        <a:p>
          <a:endParaRPr lang="en-IN" sz="2400"/>
        </a:p>
      </dgm:t>
    </dgm:pt>
    <dgm:pt modelId="{4C4D652E-26FC-4A42-931A-03B582F03DA9}" type="sibTrans" cxnId="{66CEEC75-CC0B-4B9F-A228-3F86984A967A}">
      <dgm:prSet/>
      <dgm:spPr/>
      <dgm:t>
        <a:bodyPr/>
        <a:lstStyle/>
        <a:p>
          <a:endParaRPr lang="en-IN" sz="2400"/>
        </a:p>
      </dgm:t>
    </dgm:pt>
    <dgm:pt modelId="{0B7A5D5A-619B-4C11-89CA-32FE1BD9F07C}">
      <dgm:prSet phldrT="[Text]" custT="1"/>
      <dgm:spPr/>
      <dgm:t>
        <a:bodyPr/>
        <a:lstStyle/>
        <a:p>
          <a:r>
            <a:rPr lang="en-IN" sz="2400" dirty="0" smtClean="0"/>
            <a:t>Enhanced Rate of extraction &amp;</a:t>
          </a:r>
          <a:r>
            <a:rPr lang="en-IN" sz="2400" dirty="0" err="1" smtClean="0"/>
            <a:t>expresion</a:t>
          </a:r>
          <a:r>
            <a:rPr lang="en-IN" sz="2400" dirty="0" smtClean="0"/>
            <a:t> of juices</a:t>
          </a:r>
          <a:endParaRPr lang="en-IN" sz="2400" dirty="0"/>
        </a:p>
      </dgm:t>
    </dgm:pt>
    <dgm:pt modelId="{1A6831A8-261E-45A6-B5FE-299FA10BA888}" type="parTrans" cxnId="{EDB51BC4-9338-46C5-A976-FD3779A528D9}">
      <dgm:prSet/>
      <dgm:spPr/>
      <dgm:t>
        <a:bodyPr/>
        <a:lstStyle/>
        <a:p>
          <a:endParaRPr lang="en-IN" sz="2400"/>
        </a:p>
      </dgm:t>
    </dgm:pt>
    <dgm:pt modelId="{EBB5BF88-1E8D-455A-A95E-04D79B95977E}" type="sibTrans" cxnId="{EDB51BC4-9338-46C5-A976-FD3779A528D9}">
      <dgm:prSet/>
      <dgm:spPr/>
      <dgm:t>
        <a:bodyPr/>
        <a:lstStyle/>
        <a:p>
          <a:endParaRPr lang="en-IN" sz="2400"/>
        </a:p>
      </dgm:t>
    </dgm:pt>
    <dgm:pt modelId="{4E5F5559-E61D-4BDD-AB4B-0475038D6BBE}">
      <dgm:prSet phldrT="[Text]" custT="1"/>
      <dgm:spPr/>
      <dgm:t>
        <a:bodyPr/>
        <a:lstStyle/>
        <a:p>
          <a:r>
            <a:rPr lang="en-IN" sz="2400" dirty="0" smtClean="0"/>
            <a:t>High rate of drying, freezing, crystallization etc.</a:t>
          </a:r>
          <a:endParaRPr lang="en-IN" sz="2400" dirty="0"/>
        </a:p>
      </dgm:t>
    </dgm:pt>
    <dgm:pt modelId="{74F26F14-B756-496B-AB79-1D904A083B7D}" type="parTrans" cxnId="{66577379-9C66-49CC-85EE-62C0CAB40A85}">
      <dgm:prSet/>
      <dgm:spPr/>
      <dgm:t>
        <a:bodyPr/>
        <a:lstStyle/>
        <a:p>
          <a:endParaRPr lang="en-IN" sz="2400"/>
        </a:p>
      </dgm:t>
    </dgm:pt>
    <dgm:pt modelId="{AC64E0D0-F0E5-4EB6-818B-5ABC01935D8A}" type="sibTrans" cxnId="{66577379-9C66-49CC-85EE-62C0CAB40A85}">
      <dgm:prSet/>
      <dgm:spPr/>
      <dgm:t>
        <a:bodyPr/>
        <a:lstStyle/>
        <a:p>
          <a:endParaRPr lang="en-IN" sz="2400"/>
        </a:p>
      </dgm:t>
    </dgm:pt>
    <dgm:pt modelId="{0993FE55-0EF3-4F39-81E0-BE5CAEDA09D2}">
      <dgm:prSet phldrT="[Text]" custT="1"/>
      <dgm:spPr/>
      <dgm:t>
        <a:bodyPr/>
        <a:lstStyle/>
        <a:p>
          <a:r>
            <a:rPr lang="en-IN" sz="2400" dirty="0" smtClean="0"/>
            <a:t>Reduction in Process Time  in Cooking, Blanching</a:t>
          </a:r>
          <a:endParaRPr lang="en-IN" sz="2400" dirty="0"/>
        </a:p>
      </dgm:t>
    </dgm:pt>
    <dgm:pt modelId="{9C8DBD0E-A981-44AA-BD2C-BC908A66C409}" type="parTrans" cxnId="{6C2B505F-7AE2-465A-AF6F-434966C45BDC}">
      <dgm:prSet/>
      <dgm:spPr/>
      <dgm:t>
        <a:bodyPr/>
        <a:lstStyle/>
        <a:p>
          <a:endParaRPr lang="en-IN" sz="2400"/>
        </a:p>
      </dgm:t>
    </dgm:pt>
    <dgm:pt modelId="{56C2CF0E-2C40-4504-8DBC-3C3D2061650F}" type="sibTrans" cxnId="{6C2B505F-7AE2-465A-AF6F-434966C45BDC}">
      <dgm:prSet/>
      <dgm:spPr/>
      <dgm:t>
        <a:bodyPr/>
        <a:lstStyle/>
        <a:p>
          <a:endParaRPr lang="en-IN" sz="2400"/>
        </a:p>
      </dgm:t>
    </dgm:pt>
    <dgm:pt modelId="{A8406F85-E833-401A-978F-712A8BE177CF}">
      <dgm:prSet phldrT="[Text]" custT="1"/>
      <dgm:spPr/>
      <dgm:t>
        <a:bodyPr/>
        <a:lstStyle/>
        <a:p>
          <a:r>
            <a:rPr lang="en-IN" sz="2400" dirty="0" smtClean="0"/>
            <a:t>Development of new products such as flour, </a:t>
          </a:r>
          <a:r>
            <a:rPr lang="en-IN" sz="2400" dirty="0" err="1" smtClean="0"/>
            <a:t>maida</a:t>
          </a:r>
          <a:r>
            <a:rPr lang="en-IN" sz="2400" dirty="0" smtClean="0"/>
            <a:t>, spices, etc.</a:t>
          </a:r>
          <a:endParaRPr lang="en-IN" sz="2400" dirty="0"/>
        </a:p>
      </dgm:t>
    </dgm:pt>
    <dgm:pt modelId="{9DB3BBB7-A19F-4DF1-8F25-6401D9E72B88}" type="parTrans" cxnId="{C4013AED-CE04-4A7F-8341-88DEC5D76214}">
      <dgm:prSet/>
      <dgm:spPr/>
      <dgm:t>
        <a:bodyPr/>
        <a:lstStyle/>
        <a:p>
          <a:endParaRPr lang="en-IN" sz="2400"/>
        </a:p>
      </dgm:t>
    </dgm:pt>
    <dgm:pt modelId="{DD1567DE-2126-41CA-B998-9429885E4F03}" type="sibTrans" cxnId="{C4013AED-CE04-4A7F-8341-88DEC5D76214}">
      <dgm:prSet/>
      <dgm:spPr/>
      <dgm:t>
        <a:bodyPr/>
        <a:lstStyle/>
        <a:p>
          <a:endParaRPr lang="en-IN" sz="2400"/>
        </a:p>
      </dgm:t>
    </dgm:pt>
    <dgm:pt modelId="{C4779249-ECF0-460A-B30F-C6E81D8F97C3}" type="pres">
      <dgm:prSet presAssocID="{CBE499E8-9D51-4545-83AD-DA00A9D6769A}" presName="Name0" presStyleCnt="0">
        <dgm:presLayoutVars>
          <dgm:chMax val="1"/>
          <dgm:dir/>
          <dgm:animLvl val="ctr"/>
          <dgm:resizeHandles val="exact"/>
        </dgm:presLayoutVars>
      </dgm:prSet>
      <dgm:spPr/>
      <dgm:t>
        <a:bodyPr/>
        <a:lstStyle/>
        <a:p>
          <a:endParaRPr lang="en-IN"/>
        </a:p>
      </dgm:t>
    </dgm:pt>
    <dgm:pt modelId="{34867EE3-AE74-4DB9-AF20-FA9859128D71}" type="pres">
      <dgm:prSet presAssocID="{9D4E3E13-669E-4CE9-AD6C-E1DAA38D3FA0}" presName="centerShape" presStyleLbl="node0" presStyleIdx="0" presStyleCnt="1" custScaleX="113390"/>
      <dgm:spPr/>
      <dgm:t>
        <a:bodyPr/>
        <a:lstStyle/>
        <a:p>
          <a:endParaRPr lang="en-IN"/>
        </a:p>
      </dgm:t>
    </dgm:pt>
    <dgm:pt modelId="{89088DBF-185F-40D9-8C1A-9A0816D443F4}" type="pres">
      <dgm:prSet presAssocID="{0B7A5D5A-619B-4C11-89CA-32FE1BD9F07C}" presName="node" presStyleLbl="node1" presStyleIdx="0" presStyleCnt="4" custScaleX="250874" custScaleY="130141" custRadScaleRad="100110" custRadScaleInc="-8400">
        <dgm:presLayoutVars>
          <dgm:bulletEnabled val="1"/>
        </dgm:presLayoutVars>
      </dgm:prSet>
      <dgm:spPr/>
      <dgm:t>
        <a:bodyPr/>
        <a:lstStyle/>
        <a:p>
          <a:endParaRPr lang="en-IN"/>
        </a:p>
      </dgm:t>
    </dgm:pt>
    <dgm:pt modelId="{D8A032B1-F6B9-469E-BCA4-97F67B014B0B}" type="pres">
      <dgm:prSet presAssocID="{0B7A5D5A-619B-4C11-89CA-32FE1BD9F07C}" presName="dummy" presStyleCnt="0"/>
      <dgm:spPr/>
    </dgm:pt>
    <dgm:pt modelId="{B7AFBF26-B196-4292-AE6A-2AA9414D4468}" type="pres">
      <dgm:prSet presAssocID="{EBB5BF88-1E8D-455A-A95E-04D79B95977E}" presName="sibTrans" presStyleLbl="sibTrans2D1" presStyleIdx="0" presStyleCnt="4"/>
      <dgm:spPr/>
      <dgm:t>
        <a:bodyPr/>
        <a:lstStyle/>
        <a:p>
          <a:endParaRPr lang="en-IN"/>
        </a:p>
      </dgm:t>
    </dgm:pt>
    <dgm:pt modelId="{8E6B6A80-A5BE-4D04-8194-13D1E5F1FD77}" type="pres">
      <dgm:prSet presAssocID="{4E5F5559-E61D-4BDD-AB4B-0475038D6BBE}" presName="node" presStyleLbl="node1" presStyleIdx="1" presStyleCnt="4" custScaleX="157188" custScaleY="163501">
        <dgm:presLayoutVars>
          <dgm:bulletEnabled val="1"/>
        </dgm:presLayoutVars>
      </dgm:prSet>
      <dgm:spPr/>
      <dgm:t>
        <a:bodyPr/>
        <a:lstStyle/>
        <a:p>
          <a:endParaRPr lang="en-IN"/>
        </a:p>
      </dgm:t>
    </dgm:pt>
    <dgm:pt modelId="{D63128BE-BF4C-41C2-9ED9-316BCBBDAEA5}" type="pres">
      <dgm:prSet presAssocID="{4E5F5559-E61D-4BDD-AB4B-0475038D6BBE}" presName="dummy" presStyleCnt="0"/>
      <dgm:spPr/>
    </dgm:pt>
    <dgm:pt modelId="{95E63D19-1E5A-4464-A607-538CA40B9EBD}" type="pres">
      <dgm:prSet presAssocID="{AC64E0D0-F0E5-4EB6-818B-5ABC01935D8A}" presName="sibTrans" presStyleLbl="sibTrans2D1" presStyleIdx="1" presStyleCnt="4"/>
      <dgm:spPr/>
      <dgm:t>
        <a:bodyPr/>
        <a:lstStyle/>
        <a:p>
          <a:endParaRPr lang="en-IN"/>
        </a:p>
      </dgm:t>
    </dgm:pt>
    <dgm:pt modelId="{0CCD87D7-F759-4B20-B721-679E4E2CE0D7}" type="pres">
      <dgm:prSet presAssocID="{0993FE55-0EF3-4F39-81E0-BE5CAEDA09D2}" presName="node" presStyleLbl="node1" presStyleIdx="2" presStyleCnt="4" custScaleX="285530">
        <dgm:presLayoutVars>
          <dgm:bulletEnabled val="1"/>
        </dgm:presLayoutVars>
      </dgm:prSet>
      <dgm:spPr/>
      <dgm:t>
        <a:bodyPr/>
        <a:lstStyle/>
        <a:p>
          <a:endParaRPr lang="en-IN"/>
        </a:p>
      </dgm:t>
    </dgm:pt>
    <dgm:pt modelId="{F1F585F3-26E4-4F61-8385-A81434D12339}" type="pres">
      <dgm:prSet presAssocID="{0993FE55-0EF3-4F39-81E0-BE5CAEDA09D2}" presName="dummy" presStyleCnt="0"/>
      <dgm:spPr/>
    </dgm:pt>
    <dgm:pt modelId="{193E1F84-7490-4535-B4C5-F43BCB445322}" type="pres">
      <dgm:prSet presAssocID="{56C2CF0E-2C40-4504-8DBC-3C3D2061650F}" presName="sibTrans" presStyleLbl="sibTrans2D1" presStyleIdx="2" presStyleCnt="4"/>
      <dgm:spPr/>
      <dgm:t>
        <a:bodyPr/>
        <a:lstStyle/>
        <a:p>
          <a:endParaRPr lang="en-IN"/>
        </a:p>
      </dgm:t>
    </dgm:pt>
    <dgm:pt modelId="{5FE8EFEA-F00C-4413-9EBD-5ECE48F795F3}" type="pres">
      <dgm:prSet presAssocID="{A8406F85-E833-401A-978F-712A8BE177CF}" presName="node" presStyleLbl="node1" presStyleIdx="3" presStyleCnt="4" custScaleX="197676" custScaleY="185299">
        <dgm:presLayoutVars>
          <dgm:bulletEnabled val="1"/>
        </dgm:presLayoutVars>
      </dgm:prSet>
      <dgm:spPr/>
      <dgm:t>
        <a:bodyPr/>
        <a:lstStyle/>
        <a:p>
          <a:endParaRPr lang="en-IN"/>
        </a:p>
      </dgm:t>
    </dgm:pt>
    <dgm:pt modelId="{C074FC0D-236D-481A-BC86-EBB86C889E5C}" type="pres">
      <dgm:prSet presAssocID="{A8406F85-E833-401A-978F-712A8BE177CF}" presName="dummy" presStyleCnt="0"/>
      <dgm:spPr/>
    </dgm:pt>
    <dgm:pt modelId="{503A5E26-F8A8-45D3-82A7-9517DB556357}" type="pres">
      <dgm:prSet presAssocID="{DD1567DE-2126-41CA-B998-9429885E4F03}" presName="sibTrans" presStyleLbl="sibTrans2D1" presStyleIdx="3" presStyleCnt="4"/>
      <dgm:spPr/>
      <dgm:t>
        <a:bodyPr/>
        <a:lstStyle/>
        <a:p>
          <a:endParaRPr lang="en-IN"/>
        </a:p>
      </dgm:t>
    </dgm:pt>
  </dgm:ptLst>
  <dgm:cxnLst>
    <dgm:cxn modelId="{66577379-9C66-49CC-85EE-62C0CAB40A85}" srcId="{9D4E3E13-669E-4CE9-AD6C-E1DAA38D3FA0}" destId="{4E5F5559-E61D-4BDD-AB4B-0475038D6BBE}" srcOrd="1" destOrd="0" parTransId="{74F26F14-B756-496B-AB79-1D904A083B7D}" sibTransId="{AC64E0D0-F0E5-4EB6-818B-5ABC01935D8A}"/>
    <dgm:cxn modelId="{D2D4EBC6-D8F4-4DD6-8BA9-BB0E294EB0B0}" type="presOf" srcId="{9D4E3E13-669E-4CE9-AD6C-E1DAA38D3FA0}" destId="{34867EE3-AE74-4DB9-AF20-FA9859128D71}" srcOrd="0" destOrd="0" presId="urn:microsoft.com/office/officeart/2005/8/layout/radial6"/>
    <dgm:cxn modelId="{7D768812-2086-43C9-A147-661F1C3D0E0D}" type="presOf" srcId="{AC64E0D0-F0E5-4EB6-818B-5ABC01935D8A}" destId="{95E63D19-1E5A-4464-A607-538CA40B9EBD}" srcOrd="0" destOrd="0" presId="urn:microsoft.com/office/officeart/2005/8/layout/radial6"/>
    <dgm:cxn modelId="{EDB51BC4-9338-46C5-A976-FD3779A528D9}" srcId="{9D4E3E13-669E-4CE9-AD6C-E1DAA38D3FA0}" destId="{0B7A5D5A-619B-4C11-89CA-32FE1BD9F07C}" srcOrd="0" destOrd="0" parTransId="{1A6831A8-261E-45A6-B5FE-299FA10BA888}" sibTransId="{EBB5BF88-1E8D-455A-A95E-04D79B95977E}"/>
    <dgm:cxn modelId="{758473E9-C5BB-47A2-B32E-66664010AF0E}" type="presOf" srcId="{0993FE55-0EF3-4F39-81E0-BE5CAEDA09D2}" destId="{0CCD87D7-F759-4B20-B721-679E4E2CE0D7}" srcOrd="0" destOrd="0" presId="urn:microsoft.com/office/officeart/2005/8/layout/radial6"/>
    <dgm:cxn modelId="{164C8F48-2D52-4DA6-B0D6-BFFEEAB57636}" type="presOf" srcId="{0B7A5D5A-619B-4C11-89CA-32FE1BD9F07C}" destId="{89088DBF-185F-40D9-8C1A-9A0816D443F4}" srcOrd="0" destOrd="0" presId="urn:microsoft.com/office/officeart/2005/8/layout/radial6"/>
    <dgm:cxn modelId="{3CA8D5E0-8FDF-49AB-9F1D-EDEBA3E4DBFD}" type="presOf" srcId="{DD1567DE-2126-41CA-B998-9429885E4F03}" destId="{503A5E26-F8A8-45D3-82A7-9517DB556357}" srcOrd="0" destOrd="0" presId="urn:microsoft.com/office/officeart/2005/8/layout/radial6"/>
    <dgm:cxn modelId="{66CEEC75-CC0B-4B9F-A228-3F86984A967A}" srcId="{CBE499E8-9D51-4545-83AD-DA00A9D6769A}" destId="{9D4E3E13-669E-4CE9-AD6C-E1DAA38D3FA0}" srcOrd="0" destOrd="0" parTransId="{4E259E69-29F5-4946-9F48-28AEA8D6352E}" sibTransId="{4C4D652E-26FC-4A42-931A-03B582F03DA9}"/>
    <dgm:cxn modelId="{386C1C40-E335-45A7-901C-F250978730DA}" type="presOf" srcId="{CBE499E8-9D51-4545-83AD-DA00A9D6769A}" destId="{C4779249-ECF0-460A-B30F-C6E81D8F97C3}" srcOrd="0" destOrd="0" presId="urn:microsoft.com/office/officeart/2005/8/layout/radial6"/>
    <dgm:cxn modelId="{F6B73A5A-DE4A-4AEF-800C-682795A4C567}" type="presOf" srcId="{A8406F85-E833-401A-978F-712A8BE177CF}" destId="{5FE8EFEA-F00C-4413-9EBD-5ECE48F795F3}" srcOrd="0" destOrd="0" presId="urn:microsoft.com/office/officeart/2005/8/layout/radial6"/>
    <dgm:cxn modelId="{1A8B19B6-9A9E-4999-AE23-A46DF808B36F}" type="presOf" srcId="{56C2CF0E-2C40-4504-8DBC-3C3D2061650F}" destId="{193E1F84-7490-4535-B4C5-F43BCB445322}" srcOrd="0" destOrd="0" presId="urn:microsoft.com/office/officeart/2005/8/layout/radial6"/>
    <dgm:cxn modelId="{AC890E53-9F87-4FCB-9329-3225909BD45B}" type="presOf" srcId="{4E5F5559-E61D-4BDD-AB4B-0475038D6BBE}" destId="{8E6B6A80-A5BE-4D04-8194-13D1E5F1FD77}" srcOrd="0" destOrd="0" presId="urn:microsoft.com/office/officeart/2005/8/layout/radial6"/>
    <dgm:cxn modelId="{858AB12B-3019-4E2B-A6A4-23762B4D1508}" type="presOf" srcId="{EBB5BF88-1E8D-455A-A95E-04D79B95977E}" destId="{B7AFBF26-B196-4292-AE6A-2AA9414D4468}" srcOrd="0" destOrd="0" presId="urn:microsoft.com/office/officeart/2005/8/layout/radial6"/>
    <dgm:cxn modelId="{6C2B505F-7AE2-465A-AF6F-434966C45BDC}" srcId="{9D4E3E13-669E-4CE9-AD6C-E1DAA38D3FA0}" destId="{0993FE55-0EF3-4F39-81E0-BE5CAEDA09D2}" srcOrd="2" destOrd="0" parTransId="{9C8DBD0E-A981-44AA-BD2C-BC908A66C409}" sibTransId="{56C2CF0E-2C40-4504-8DBC-3C3D2061650F}"/>
    <dgm:cxn modelId="{C4013AED-CE04-4A7F-8341-88DEC5D76214}" srcId="{9D4E3E13-669E-4CE9-AD6C-E1DAA38D3FA0}" destId="{A8406F85-E833-401A-978F-712A8BE177CF}" srcOrd="3" destOrd="0" parTransId="{9DB3BBB7-A19F-4DF1-8F25-6401D9E72B88}" sibTransId="{DD1567DE-2126-41CA-B998-9429885E4F03}"/>
    <dgm:cxn modelId="{59DAE767-7AB3-479C-8FBA-2322AD178642}" type="presParOf" srcId="{C4779249-ECF0-460A-B30F-C6E81D8F97C3}" destId="{34867EE3-AE74-4DB9-AF20-FA9859128D71}" srcOrd="0" destOrd="0" presId="urn:microsoft.com/office/officeart/2005/8/layout/radial6"/>
    <dgm:cxn modelId="{8ABD4B44-51F2-4258-B030-39A51CF67E68}" type="presParOf" srcId="{C4779249-ECF0-460A-B30F-C6E81D8F97C3}" destId="{89088DBF-185F-40D9-8C1A-9A0816D443F4}" srcOrd="1" destOrd="0" presId="urn:microsoft.com/office/officeart/2005/8/layout/radial6"/>
    <dgm:cxn modelId="{F893B9FB-E2F7-4BD2-85B8-8EC16370828B}" type="presParOf" srcId="{C4779249-ECF0-460A-B30F-C6E81D8F97C3}" destId="{D8A032B1-F6B9-469E-BCA4-97F67B014B0B}" srcOrd="2" destOrd="0" presId="urn:microsoft.com/office/officeart/2005/8/layout/radial6"/>
    <dgm:cxn modelId="{D4217FCA-BEB4-456F-811B-327456749DB1}" type="presParOf" srcId="{C4779249-ECF0-460A-B30F-C6E81D8F97C3}" destId="{B7AFBF26-B196-4292-AE6A-2AA9414D4468}" srcOrd="3" destOrd="0" presId="urn:microsoft.com/office/officeart/2005/8/layout/radial6"/>
    <dgm:cxn modelId="{3CEE9B3F-B935-4D32-8452-4EE5074BE9AE}" type="presParOf" srcId="{C4779249-ECF0-460A-B30F-C6E81D8F97C3}" destId="{8E6B6A80-A5BE-4D04-8194-13D1E5F1FD77}" srcOrd="4" destOrd="0" presId="urn:microsoft.com/office/officeart/2005/8/layout/radial6"/>
    <dgm:cxn modelId="{9BBFDAC8-3D34-4160-9E9A-A049ED9326F3}" type="presParOf" srcId="{C4779249-ECF0-460A-B30F-C6E81D8F97C3}" destId="{D63128BE-BF4C-41C2-9ED9-316BCBBDAEA5}" srcOrd="5" destOrd="0" presId="urn:microsoft.com/office/officeart/2005/8/layout/radial6"/>
    <dgm:cxn modelId="{EDC84F3F-338A-420F-AE9B-093F5316FFA1}" type="presParOf" srcId="{C4779249-ECF0-460A-B30F-C6E81D8F97C3}" destId="{95E63D19-1E5A-4464-A607-538CA40B9EBD}" srcOrd="6" destOrd="0" presId="urn:microsoft.com/office/officeart/2005/8/layout/radial6"/>
    <dgm:cxn modelId="{149AE7E1-4756-41D8-970D-FEABDF8F5672}" type="presParOf" srcId="{C4779249-ECF0-460A-B30F-C6E81D8F97C3}" destId="{0CCD87D7-F759-4B20-B721-679E4E2CE0D7}" srcOrd="7" destOrd="0" presId="urn:microsoft.com/office/officeart/2005/8/layout/radial6"/>
    <dgm:cxn modelId="{EB2DA22C-0BD6-441E-871E-573FF49FC0F7}" type="presParOf" srcId="{C4779249-ECF0-460A-B30F-C6E81D8F97C3}" destId="{F1F585F3-26E4-4F61-8385-A81434D12339}" srcOrd="8" destOrd="0" presId="urn:microsoft.com/office/officeart/2005/8/layout/radial6"/>
    <dgm:cxn modelId="{9EDDF8FF-F755-4D2C-B7B4-4DCAC11C289D}" type="presParOf" srcId="{C4779249-ECF0-460A-B30F-C6E81D8F97C3}" destId="{193E1F84-7490-4535-B4C5-F43BCB445322}" srcOrd="9" destOrd="0" presId="urn:microsoft.com/office/officeart/2005/8/layout/radial6"/>
    <dgm:cxn modelId="{0689868F-8337-4502-88CD-3A0BE4A40998}" type="presParOf" srcId="{C4779249-ECF0-460A-B30F-C6E81D8F97C3}" destId="{5FE8EFEA-F00C-4413-9EBD-5ECE48F795F3}" srcOrd="10" destOrd="0" presId="urn:microsoft.com/office/officeart/2005/8/layout/radial6"/>
    <dgm:cxn modelId="{1C764DA9-BA15-4383-B072-B9E4359AE89F}" type="presParOf" srcId="{C4779249-ECF0-460A-B30F-C6E81D8F97C3}" destId="{C074FC0D-236D-481A-BC86-EBB86C889E5C}" srcOrd="11" destOrd="0" presId="urn:microsoft.com/office/officeart/2005/8/layout/radial6"/>
    <dgm:cxn modelId="{09EA5DEE-5283-440A-A9C6-D049F2B7DC08}" type="presParOf" srcId="{C4779249-ECF0-460A-B30F-C6E81D8F97C3}" destId="{503A5E26-F8A8-45D3-82A7-9517DB556357}" srcOrd="12" destOrd="0" presId="urn:microsoft.com/office/officeart/2005/8/layout/radial6"/>
  </dgm:cxnLst>
  <dgm:bg/>
  <dgm:whole/>
</dgm:dataModel>
</file>

<file path=ppt/diagrams/layout1.xml><?xml version="1.0" encoding="utf-8"?>
<dgm:layoutDef xmlns:dgm="http://schemas.openxmlformats.org/drawingml/2006/diagram" xmlns:a="http://schemas.openxmlformats.org/drawingml/2006/main" uniqueId="urn:microsoft.com/office/officeart/2005/8/layout/radial6">
  <dgm:title val=""/>
  <dgm:desc val=""/>
  <dgm:catLst>
    <dgm:cat type="cycle" pri="9000"/>
    <dgm:cat type="relationship" pri="21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Name0">
    <dgm:varLst>
      <dgm:chMax val="1"/>
      <dgm:dir/>
      <dgm:animLvl val="ctr"/>
      <dgm:resizeHandles val="exact"/>
    </dgm:varLst>
    <dgm:choose name="Name1">
      <dgm:if name="Name2" func="var" arg="dir" op="equ" val="norm">
        <dgm:choose name="Name3">
          <dgm:if name="Name4" axis="ch ch" ptType="node node" st="1 1" cnt="1 0" func="cnt" op="lte" val="1">
            <dgm:alg type="cycle">
              <dgm:param type="stAng" val="90"/>
              <dgm:param type="spanAng" val="360"/>
              <dgm:param type="ctrShpMap" val="fNode"/>
            </dgm:alg>
          </dgm:if>
          <dgm:else name="Name5">
            <dgm:alg type="cycle">
              <dgm:param type="stAng" val="0"/>
              <dgm:param type="spanAng" val="360"/>
              <dgm:param type="ctrShpMap" val="fNode"/>
            </dgm:alg>
          </dgm:else>
        </dgm:choose>
      </dgm:if>
      <dgm:else name="Name6">
        <dgm:choose name="Name7">
          <dgm:if name="Name8" axis="ch ch" ptType="node node" st="1 1" cnt="1 0" func="cnt" op="lte" val="1">
            <dgm:alg type="cycle">
              <dgm:param type="stAng" val="-90"/>
              <dgm:param type="spanAng" val="360"/>
              <dgm:param type="ctrShpMap" val="fNode"/>
            </dgm:alg>
          </dgm:if>
          <dgm:else name="Name9">
            <dgm:alg type="cycle">
              <dgm:param type="stAng" val="0"/>
              <dgm:param type="spanAng" val="-360"/>
              <dgm:param type="ctrShpMap" val="fNode"/>
            </dgm:alg>
          </dgm:else>
        </dgm:choose>
      </dgm:else>
    </dgm:choose>
    <dgm:shape xmlns:r="http://schemas.openxmlformats.org/officeDocument/2006/relationships" r:blip="">
      <dgm:adjLst/>
    </dgm:shape>
    <dgm:presOf/>
    <dgm:choose name="Name10">
      <dgm:if name="Name11" func="var" arg="dir" op="equ" val="norm">
        <dgm:choose name="Name12">
          <dgm:if name="Name13"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des" forName="oneNode" refType="primFontSz" refFor="ch" refForName="centerShape" op="lte" fact="0.95"/>
              <dgm:constr type="diam" for="ch" forName="singleconn" refType="diam" op="equ" fact="-1"/>
              <dgm:constr type="h" for="ch" forName="singleconn" refType="w" refFor="ch" refForName="oneComp" fact="0.24"/>
              <dgm:constr type="w" for="ch" forName="dummya" refType="w" refFor="ch" refForName="oneComp" op="equ"/>
              <dgm:constr type="w" for="ch" forName="dummyb" refType="w" refFor="ch" refForName="oneComp" op="equ"/>
              <dgm:constr type="w" for="ch" forName="dummyc" refType="w" refFor="ch" refForName="oneComp" op="equ"/>
            </dgm:constrLst>
          </dgm:if>
          <dgm:else name="Name14">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forName="sibTrans" refType="diam" op="equ"/>
              <dgm:constr type="h" for="ch" forName="sibTrans" refType="w" refFor="ch" refForName="node" fact="0.24"/>
              <dgm:constr type="w" for="ch" forName="dummy" val="1"/>
            </dgm:constrLst>
          </dgm:else>
        </dgm:choose>
      </dgm:if>
      <dgm:else name="Name15">
        <dgm:choose name="Name16">
          <dgm:if name="Name17" axis="ch ch" ptType="node node" st="1 1" cnt="1 0" func="cnt" op="equ" val="1">
            <dgm:constrLst>
              <dgm:constr type="diam" val="170"/>
              <dgm:constr type="w" for="ch" forName="centerShape" refType="w"/>
              <dgm:constr type="w" for="ch" forName="oneComp" refType="w" refFor="ch" refForName="centerShape" op="equ" fact="0.7"/>
              <dgm:constr type="sp" refType="w" refFor="ch" refForName="oneComp" fact="0.3"/>
              <dgm:constr type="sibSp" refType="w" refFor="ch" refForName="oneComp" fact="0.3"/>
              <dgm:constr type="primFontSz" for="ch" forName="centerShape" val="65"/>
              <dgm:constr type="primFontSz" for="des" forName="oneNode" refType="primFontSz" refFor="ch" refForName="centerShape" fact="0.95"/>
              <dgm:constr type="primFontSz" for="ch" forName="oneNode" refType="primFontSz" refFor="ch" refForName="centerShape" op="lte" fact="0.95"/>
              <dgm:constr type="diam" for="ch" forName="singleconn" refType="diam"/>
              <dgm:constr type="h" for="ch" forName="singleconn" refType="w" refFor="ch" refForName="oneComp" fact="0.24"/>
              <dgm:constr type="diam" for="ch" refType="diam" op="equ"/>
              <dgm:constr type="w" for="ch" forName="dummya" refType="w" refFor="ch" refForName="oneComp" op="equ"/>
              <dgm:constr type="w" for="ch" forName="dummyb" refType="w" refFor="ch" refForName="oneComp" op="equ"/>
              <dgm:constr type="w" for="ch" forName="dummyc" refType="w" refFor="ch" refForName="oneComp" op="equ"/>
            </dgm:constrLst>
          </dgm:if>
          <dgm:else name="Name18">
            <dgm:constrLst>
              <dgm:constr type="diam" val="170"/>
              <dgm:constr type="w" for="ch" forName="centerShape" refType="w"/>
              <dgm:constr type="w" for="ch" forName="node" refType="w" refFor="ch" refForName="centerShape" op="equ" fact="0.7"/>
              <dgm:constr type="sp" refType="w" refFor="ch" refForName="node" fact="0.3"/>
              <dgm:constr type="sibSp" refType="w" refFor="ch" refForName="node" fact="0.3"/>
              <dgm:constr type="primFontSz" for="ch" forName="centerShape" val="65"/>
              <dgm:constr type="primFontSz" for="des" forName="node" refType="primFontSz" refFor="ch" refForName="centerShape" fact="0.78"/>
              <dgm:constr type="primFontSz" for="ch" forName="node" refType="primFontSz" refFor="ch" refForName="centerShape" op="lte" fact="0.95"/>
              <dgm:constr type="diam" for="ch" ptType="sibTrans" refType="diam" fact="-1"/>
              <dgm:constr type="h" for="ch" forName="sibTrans" refType="w" refFor="ch" refForName="node" fact="0.24"/>
              <dgm:constr type="diam" for="ch" refType="diam" op="equ" fact="-1"/>
              <dgm:constr type="w" for="ch" forName="dummy" val="1"/>
            </dgm:constrLst>
          </dgm:else>
        </dgm:choose>
      </dgm:else>
    </dgm:choose>
    <dgm:ruleLst>
      <dgm:rule type="diam" val="INF" fact="NaN" max="NaN"/>
    </dgm:ruleLst>
    <dgm:forEach name="Name19" axis="ch" ptType="node" cnt="1">
      <dgm:layoutNode name="centerShape" styleLbl="node0">
        <dgm:alg type="tx"/>
        <dgm:shape xmlns:r="http://schemas.openxmlformats.org/officeDocument/2006/relationships" type="ellipse" r:blip="">
          <dgm:adjLst/>
        </dgm:shape>
        <dgm:presOf axis="self"/>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20" axis="ch">
        <dgm:forEach name="Name21" axis="self" ptType="node">
          <dgm:choose name="Name22">
            <dgm:if name="Name23" axis="par ch" ptType="node node" func="cnt" op="gt" val="1">
              <dgm:layoutNode nam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name="dummy">
                <dgm:alg type="sp"/>
                <dgm:shape xmlns:r="http://schemas.openxmlformats.org/officeDocument/2006/relationships" r:blip="">
                  <dgm:adjLst/>
                </dgm:shape>
                <dgm:presOf/>
                <dgm:constrLst>
                  <dgm:constr type="h" refType="w"/>
                </dgm:constrLst>
                <dgm:ruleLst/>
              </dgm:layoutNode>
              <dgm:forEach name="sibTransForEach" axis="followSib" ptType="sibTrans" hideLastTrans="0" cnt="1">
                <dgm:layoutNode name="sibTrans" styleLbl="sibTrans2D1">
                  <dgm:alg type="conn">
                    <dgm:param type="connRout" val="curve"/>
                    <dgm:param type="begPts" val="ctr"/>
                    <dgm:param type="endPts" val="ctr"/>
                    <dgm:param type="begSty" val="noArr"/>
                    <dgm:param type="endSty" val="noArr"/>
                    <dgm:param type="dstNode" val="node"/>
                  </dgm:alg>
                  <dgm:shape xmlns:r="http://schemas.openxmlformats.org/officeDocument/2006/relationships" type="conn" r:blip="" zOrderOff="-999">
                    <dgm:adjLst/>
                  </dgm:shape>
                  <dgm:presOf axis="self"/>
                  <dgm:constrLst>
                    <dgm:constr type="begPad"/>
                    <dgm:constr type="endPad"/>
                  </dgm:constrLst>
                  <dgm:ruleLst/>
                </dgm:layoutNode>
              </dgm:forEach>
            </dgm:if>
            <dgm:if name="Name24" axis="par ch" ptType="node node" func="cnt" op="equ" val="1">
              <dgm:layoutNode name="oneComp">
                <dgm:alg type="composite">
                  <dgm:param type="ar" val="1"/>
                </dgm:alg>
                <dgm:shape xmlns:r="http://schemas.openxmlformats.org/officeDocument/2006/relationships" r:blip="">
                  <dgm:adjLst/>
                </dgm:shape>
                <dgm:presOf/>
                <dgm:constrLst>
                  <dgm:constr type="h" refType="w"/>
                  <dgm:constr type="l" for="ch" forName="dummyConnPt" refType="w" fact="0.5"/>
                  <dgm:constr type="t" for="ch" forName="dummyConnPt" refType="w" fact="0.5"/>
                  <dgm:constr type="l" for="ch" forName="oneNode"/>
                  <dgm:constr type="t" for="ch" forName="oneNode"/>
                  <dgm:constr type="h" for="ch" forName="oneNode" refType="h"/>
                  <dgm:constr type="w" for="ch" forName="oneNode" refType="w"/>
                </dgm:constrLst>
                <dgm:ruleLst/>
                <dgm:layoutNode name="dummyConnPt" styleLbl="node1">
                  <dgm:alg type="sp"/>
                  <dgm:shape xmlns:r="http://schemas.openxmlformats.org/officeDocument/2006/relationships" r:blip="">
                    <dgm:adjLst/>
                  </dgm:shape>
                  <dgm:presOf/>
                  <dgm:constrLst>
                    <dgm:constr type="w" val="1"/>
                    <dgm:constr type="h" val="1"/>
                  </dgm:constrLst>
                  <dgm:ruleLst/>
                </dgm:layoutNode>
                <dgm:layoutNode name="oneNode" styleLbl="node1">
                  <dgm:varLst>
                    <dgm:bulletEnabled val="1"/>
                  </dgm:varLst>
                  <dgm:alg type="tx">
                    <dgm:param type="txAnchorVertCh" val="mid"/>
                  </dgm:alg>
                  <dgm:shape xmlns:r="http://schemas.openxmlformats.org/officeDocument/2006/relationships" type="ellipse" r:blip="">
                    <dgm:adjLst/>
                  </dgm:shape>
                  <dgm:presOf axis="desOrSelf" ptType="node"/>
                  <dgm:constrLst>
                    <dgm:constr type="h" refType="w"/>
                    <dgm:constr type="tMarg" refType="primFontSz" fact="0.1"/>
                    <dgm:constr type="bMarg" refType="primFontSz" fact="0.1"/>
                    <dgm:constr type="lMarg" refType="primFontSz" fact="0.1"/>
                    <dgm:constr type="rMarg" refType="primFontSz" fact="0.1"/>
                  </dgm:constrLst>
                  <dgm:ruleLst>
                    <dgm:rule type="primFontSz" val="5" fact="NaN" max="NaN"/>
                  </dgm:ruleLst>
                </dgm:layoutNode>
              </dgm:layoutNode>
              <dgm:layoutNode name="dummya">
                <dgm:alg type="sp"/>
                <dgm:shape xmlns:r="http://schemas.openxmlformats.org/officeDocument/2006/relationships" r:blip="">
                  <dgm:adjLst/>
                </dgm:shape>
                <dgm:presOf/>
                <dgm:constrLst>
                  <dgm:constr type="h" refType="w"/>
                </dgm:constrLst>
                <dgm:ruleLst/>
              </dgm:layoutNode>
              <dgm:layoutNode name="dummyb">
                <dgm:alg type="sp"/>
                <dgm:shape xmlns:r="http://schemas.openxmlformats.org/officeDocument/2006/relationships" r:blip="">
                  <dgm:adjLst/>
                </dgm:shape>
                <dgm:presOf/>
                <dgm:constrLst>
                  <dgm:constr type="h" refType="w"/>
                </dgm:constrLst>
                <dgm:ruleLst/>
              </dgm:layoutNode>
              <dgm:layoutNode name="dummyc">
                <dgm:alg type="sp"/>
                <dgm:shape xmlns:r="http://schemas.openxmlformats.org/officeDocument/2006/relationships" r:blip="">
                  <dgm:adjLst/>
                </dgm:shape>
                <dgm:presOf/>
                <dgm:constrLst>
                  <dgm:constr type="h" refType="w"/>
                </dgm:constrLst>
                <dgm:ruleLst/>
              </dgm:layoutNode>
              <dgm:forEach name="sibTransForEach1" axis="followSib" ptType="sibTrans" hideLastTrans="0" cnt="1">
                <dgm:layoutNode name="singleconn" styleLbl="sibTrans2D1">
                  <dgm:alg type="conn">
                    <dgm:param type="connRout" val="longCurve"/>
                    <dgm:param type="begPts" val="bCtr"/>
                    <dgm:param type="endPts" val="tCtr"/>
                    <dgm:param type="begSty" val="noArr"/>
                    <dgm:param type="endSty" val="noArr"/>
                    <dgm:param type="srcNode" val="dummyConnPt"/>
                    <dgm:param type="dstNode" val="dummyConnPt"/>
                  </dgm:alg>
                  <dgm:shape xmlns:r="http://schemas.openxmlformats.org/officeDocument/2006/relationships" type="conn" r:blip="" zOrderOff="-999">
                    <dgm:adjLst/>
                  </dgm:shape>
                  <dgm:presOf axis="self"/>
                  <dgm:constrLst>
                    <dgm:constr type="begPad"/>
                    <dgm:constr type="endPad"/>
                  </dgm:constrLst>
                  <dgm:ruleLst/>
                </dgm:layoutNode>
              </dgm:forEach>
            </dgm:if>
            <dgm:else name="Name25"/>
          </dgm:choose>
        </dgm:forEach>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2F521983-0894-4DEA-A4D0-CCE4A3C4B05F}" type="datetimeFigureOut">
              <a:rPr lang="en-US" smtClean="0"/>
              <a:pPr/>
              <a:t>6/3/2020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F521983-0894-4DEA-A4D0-CCE4A3C4B05F}" type="datetimeFigureOut">
              <a:rPr lang="en-US" smtClean="0"/>
              <a:pPr/>
              <a:t>6/3/2020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F521983-0894-4DEA-A4D0-CCE4A3C4B05F}" type="datetimeFigureOut">
              <a:rPr lang="en-US" smtClean="0"/>
              <a:pPr/>
              <a:t>6/3/2020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2F521983-0894-4DEA-A4D0-CCE4A3C4B05F}" type="datetimeFigureOut">
              <a:rPr lang="en-US" smtClean="0"/>
              <a:pPr/>
              <a:t>6/3/2020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F521983-0894-4DEA-A4D0-CCE4A3C4B05F}" type="datetimeFigureOut">
              <a:rPr lang="en-US" smtClean="0"/>
              <a:pPr/>
              <a:t>6/3/2020</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2F521983-0894-4DEA-A4D0-CCE4A3C4B05F}" type="datetimeFigureOut">
              <a:rPr lang="en-US" smtClean="0"/>
              <a:pPr/>
              <a:t>6/3/2020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2F521983-0894-4DEA-A4D0-CCE4A3C4B05F}" type="datetimeFigureOut">
              <a:rPr lang="en-US" smtClean="0"/>
              <a:pPr/>
              <a:t>6/3/2020</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2F521983-0894-4DEA-A4D0-CCE4A3C4B05F}" type="datetimeFigureOut">
              <a:rPr lang="en-US" smtClean="0"/>
              <a:pPr/>
              <a:t>6/3/2020</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F521983-0894-4DEA-A4D0-CCE4A3C4B05F}" type="datetimeFigureOut">
              <a:rPr lang="en-US" smtClean="0"/>
              <a:pPr/>
              <a:t>6/3/2020</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21983-0894-4DEA-A4D0-CCE4A3C4B05F}" type="datetimeFigureOut">
              <a:rPr lang="en-US" smtClean="0"/>
              <a:pPr/>
              <a:t>6/3/2020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F521983-0894-4DEA-A4D0-CCE4A3C4B05F}" type="datetimeFigureOut">
              <a:rPr lang="en-US" smtClean="0"/>
              <a:pPr/>
              <a:t>6/3/2020</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9372B006-BD50-4C03-A0B4-0FBDE1026799}"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F521983-0894-4DEA-A4D0-CCE4A3C4B05F}" type="datetimeFigureOut">
              <a:rPr lang="en-US" smtClean="0"/>
              <a:pPr/>
              <a:t>6/3/2020</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372B006-BD50-4C03-A0B4-0FBDE1026799}"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57166"/>
            <a:ext cx="7772400" cy="1714511"/>
          </a:xfrm>
        </p:spPr>
        <p:txBody>
          <a:bodyPr/>
          <a:lstStyle/>
          <a:p>
            <a:r>
              <a:rPr lang="en-IN" b="1" dirty="0" smtClean="0">
                <a:solidFill>
                  <a:srgbClr val="FF0000"/>
                </a:solidFill>
              </a:rPr>
              <a:t>Energy </a:t>
            </a:r>
            <a:r>
              <a:rPr lang="en-IN" b="1" smtClean="0">
                <a:solidFill>
                  <a:srgbClr val="FF0000"/>
                </a:solidFill>
              </a:rPr>
              <a:t>Analysis in Size </a:t>
            </a:r>
            <a:r>
              <a:rPr lang="en-IN" b="1" dirty="0" smtClean="0">
                <a:solidFill>
                  <a:srgbClr val="FF0000"/>
                </a:solidFill>
              </a:rPr>
              <a:t>Reduction Equipments</a:t>
            </a:r>
            <a:endParaRPr lang="en-IN" b="1" dirty="0">
              <a:solidFill>
                <a:srgbClr val="FF0000"/>
              </a:solidFill>
            </a:endParaRPr>
          </a:p>
        </p:txBody>
      </p:sp>
      <p:sp>
        <p:nvSpPr>
          <p:cNvPr id="3" name="Subtitle 2"/>
          <p:cNvSpPr>
            <a:spLocks noGrp="1"/>
          </p:cNvSpPr>
          <p:nvPr>
            <p:ph type="subTitle" idx="1"/>
          </p:nvPr>
        </p:nvSpPr>
        <p:spPr>
          <a:xfrm>
            <a:off x="1371600" y="3357562"/>
            <a:ext cx="6400800" cy="2281238"/>
          </a:xfrm>
        </p:spPr>
        <p:txBody>
          <a:bodyPr/>
          <a:lstStyle/>
          <a:p>
            <a:r>
              <a:rPr lang="en-IN" dirty="0" smtClean="0"/>
              <a:t>Dr. J. </a:t>
            </a:r>
            <a:r>
              <a:rPr lang="en-IN" dirty="0" err="1" smtClean="0"/>
              <a:t>Badshah</a:t>
            </a:r>
            <a:endParaRPr lang="en-IN" dirty="0" smtClean="0"/>
          </a:p>
          <a:p>
            <a:r>
              <a:rPr lang="en-IN" dirty="0" smtClean="0"/>
              <a:t>Dairy Engineering Department</a:t>
            </a:r>
          </a:p>
          <a:p>
            <a:r>
              <a:rPr lang="en-IN" dirty="0" smtClean="0"/>
              <a:t>Sanjay Gandhi Institute of Dairy Technology</a:t>
            </a:r>
            <a:endParaRPr lang="en-IN"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IN" sz="3200" b="1" dirty="0" err="1" smtClean="0">
                <a:solidFill>
                  <a:srgbClr val="FF0000"/>
                </a:solidFill>
              </a:rPr>
              <a:t>Numericals</a:t>
            </a:r>
            <a:r>
              <a:rPr lang="en-IN" sz="3200" b="1" dirty="0" smtClean="0">
                <a:solidFill>
                  <a:srgbClr val="FF0000"/>
                </a:solidFill>
              </a:rPr>
              <a:t> on Bonds’ Law</a:t>
            </a:r>
            <a:endParaRPr lang="en-IN" sz="3200" b="1" dirty="0">
              <a:solidFill>
                <a:srgbClr val="FF0000"/>
              </a:solidFill>
            </a:endParaRPr>
          </a:p>
        </p:txBody>
      </p:sp>
      <p:sp>
        <p:nvSpPr>
          <p:cNvPr id="3" name="Content Placeholder 2"/>
          <p:cNvSpPr>
            <a:spLocks noGrp="1"/>
          </p:cNvSpPr>
          <p:nvPr>
            <p:ph idx="1"/>
          </p:nvPr>
        </p:nvSpPr>
        <p:spPr>
          <a:xfrm>
            <a:off x="457200" y="928670"/>
            <a:ext cx="8229600" cy="5197493"/>
          </a:xfrm>
        </p:spPr>
        <p:txBody>
          <a:bodyPr/>
          <a:lstStyle/>
          <a:p>
            <a:pPr algn="just">
              <a:buFont typeface="Wingdings" pitchFamily="2" charset="2"/>
              <a:buChar char="Ø"/>
            </a:pPr>
            <a:r>
              <a:rPr lang="en-IN" dirty="0" smtClean="0"/>
              <a:t>Sugar is ground from crystal of which 80% pass 30 mesh screen down to a size in which 80% pass a 200 mesh sieve and 5 </a:t>
            </a:r>
            <a:r>
              <a:rPr lang="en-IN" dirty="0" err="1" smtClean="0"/>
              <a:t>h.p</a:t>
            </a:r>
            <a:r>
              <a:rPr lang="en-IN" dirty="0" smtClean="0"/>
              <a:t>. </a:t>
            </a:r>
            <a:r>
              <a:rPr lang="en-IN" dirty="0" err="1" smtClean="0"/>
              <a:t>metor</a:t>
            </a:r>
            <a:r>
              <a:rPr lang="en-IN" dirty="0" smtClean="0"/>
              <a:t> is sufficient for required throughput. If the requirement is changed such that the grounding is only down to 80% through a 150 mesh sieve but the throughput is to be increased by 80%. Would the existing motor has the sufficient power to operate the grinder. Assume Bond Equation.</a:t>
            </a:r>
            <a:endParaRPr lang="en-IN"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fontScale="90000"/>
          </a:bodyPr>
          <a:lstStyle/>
          <a:p>
            <a:r>
              <a:rPr lang="en-IN" b="1" dirty="0" err="1" smtClean="0">
                <a:solidFill>
                  <a:srgbClr val="FF0000"/>
                </a:solidFill>
              </a:rPr>
              <a:t>Numericals</a:t>
            </a:r>
            <a:r>
              <a:rPr lang="en-IN" b="1" dirty="0" smtClean="0">
                <a:solidFill>
                  <a:srgbClr val="FF0000"/>
                </a:solidFill>
              </a:rPr>
              <a:t> on Bonds’ Law</a:t>
            </a:r>
            <a:endParaRPr lang="en-IN" dirty="0"/>
          </a:p>
        </p:txBody>
      </p:sp>
      <p:sp>
        <p:nvSpPr>
          <p:cNvPr id="3" name="Content Placeholder 2"/>
          <p:cNvSpPr>
            <a:spLocks noGrp="1"/>
          </p:cNvSpPr>
          <p:nvPr>
            <p:ph idx="1"/>
          </p:nvPr>
        </p:nvSpPr>
        <p:spPr>
          <a:xfrm>
            <a:off x="457200" y="1071546"/>
            <a:ext cx="8229600" cy="5054617"/>
          </a:xfrm>
        </p:spPr>
        <p:txBody>
          <a:bodyPr>
            <a:normAutofit/>
          </a:bodyPr>
          <a:lstStyle/>
          <a:p>
            <a:pPr>
              <a:buFont typeface="Wingdings" pitchFamily="2" charset="2"/>
              <a:buChar char="Ø"/>
            </a:pPr>
            <a:r>
              <a:rPr lang="en-IN" sz="2400" dirty="0" err="1" smtClean="0"/>
              <a:t>D</a:t>
            </a:r>
            <a:r>
              <a:rPr lang="en-IN" sz="2400" baseline="-25000" dirty="0" err="1" smtClean="0"/>
              <a:t>f</a:t>
            </a:r>
            <a:r>
              <a:rPr lang="en-IN" sz="2400" dirty="0" smtClean="0"/>
              <a:t> = 30 mesh = 0.595 mm</a:t>
            </a:r>
          </a:p>
          <a:p>
            <a:pPr>
              <a:buFont typeface="Wingdings" pitchFamily="2" charset="2"/>
              <a:buChar char="Ø"/>
            </a:pPr>
            <a:r>
              <a:rPr lang="en-IN" sz="2400" dirty="0" smtClean="0"/>
              <a:t>Dp1 = 200 mesh = 0.074 mm</a:t>
            </a:r>
          </a:p>
          <a:p>
            <a:pPr>
              <a:buFont typeface="Wingdings" pitchFamily="2" charset="2"/>
              <a:buChar char="Ø"/>
            </a:pPr>
            <a:r>
              <a:rPr lang="en-IN" sz="2400" dirty="0" smtClean="0"/>
              <a:t>Dp2 = 150 mesh = 0.110 mm</a:t>
            </a:r>
          </a:p>
          <a:p>
            <a:pPr>
              <a:buFont typeface="Wingdings" pitchFamily="2" charset="2"/>
              <a:buChar char="Ø"/>
            </a:pPr>
            <a:r>
              <a:rPr lang="en-IN" sz="2400" dirty="0" smtClean="0"/>
              <a:t>M1 = m</a:t>
            </a:r>
          </a:p>
          <a:p>
            <a:pPr>
              <a:buFont typeface="Wingdings" pitchFamily="2" charset="2"/>
              <a:buChar char="Ø"/>
            </a:pPr>
            <a:r>
              <a:rPr lang="en-IN" sz="2400" dirty="0" smtClean="0"/>
              <a:t>M2 = 1.8 m</a:t>
            </a:r>
          </a:p>
          <a:p>
            <a:pPr>
              <a:buFont typeface="Wingdings" pitchFamily="2" charset="2"/>
              <a:buChar char="Ø"/>
            </a:pPr>
            <a:r>
              <a:rPr lang="en-IN" sz="2400" dirty="0" smtClean="0"/>
              <a:t>P</a:t>
            </a:r>
            <a:r>
              <a:rPr lang="en-IN" sz="2400" baseline="-25000" dirty="0" smtClean="0"/>
              <a:t>1 </a:t>
            </a:r>
            <a:r>
              <a:rPr lang="en-IN" sz="2400" dirty="0" smtClean="0"/>
              <a:t> = 5 </a:t>
            </a:r>
            <a:r>
              <a:rPr lang="en-IN" sz="2400" dirty="0" err="1" smtClean="0"/>
              <a:t>h.p</a:t>
            </a:r>
            <a:r>
              <a:rPr lang="en-IN" sz="2400" dirty="0" smtClean="0"/>
              <a:t>. = 5 x 0.746 = 3.730 </a:t>
            </a:r>
            <a:r>
              <a:rPr lang="en-IN" sz="2400" dirty="0" err="1" smtClean="0"/>
              <a:t>Kw</a:t>
            </a:r>
            <a:endParaRPr lang="en-IN" sz="2400" dirty="0" smtClean="0"/>
          </a:p>
          <a:p>
            <a:pPr>
              <a:buFont typeface="Wingdings" pitchFamily="2" charset="2"/>
              <a:buChar char="Ø"/>
            </a:pPr>
            <a:r>
              <a:rPr lang="en-IN" sz="2400" dirty="0" smtClean="0"/>
              <a:t>Using Bonds’ Law </a:t>
            </a:r>
          </a:p>
          <a:p>
            <a:pPr>
              <a:buFont typeface="Wingdings" pitchFamily="2" charset="2"/>
              <a:buChar char="Ø"/>
            </a:pPr>
            <a:r>
              <a:rPr lang="en-US" sz="2400" dirty="0" smtClean="0"/>
              <a:t>The Power Required P/m = 0.3162 </a:t>
            </a:r>
            <a:r>
              <a:rPr lang="en-US" sz="2400" dirty="0" err="1" smtClean="0"/>
              <a:t>w</a:t>
            </a:r>
            <a:r>
              <a:rPr lang="en-US" sz="2400" baseline="-25000" dirty="0" err="1" smtClean="0"/>
              <a:t>i</a:t>
            </a:r>
            <a:r>
              <a:rPr lang="en-US" sz="2400" dirty="0" smtClean="0"/>
              <a:t> </a:t>
            </a:r>
            <a:r>
              <a:rPr lang="en-IN" sz="2400" dirty="0" smtClean="0"/>
              <a:t>[1/ √</a:t>
            </a:r>
            <a:r>
              <a:rPr lang="en-IN" sz="2400" dirty="0" err="1" smtClean="0"/>
              <a:t>D</a:t>
            </a:r>
            <a:r>
              <a:rPr lang="en-IN" sz="2400" baseline="-25000" dirty="0" err="1" smtClean="0"/>
              <a:t>p</a:t>
            </a:r>
            <a:r>
              <a:rPr lang="en-IN" sz="2400" baseline="-25000" dirty="0" smtClean="0"/>
              <a:t> </a:t>
            </a:r>
            <a:r>
              <a:rPr lang="en-IN" sz="2400" dirty="0" smtClean="0"/>
              <a:t> - 1/√</a:t>
            </a:r>
            <a:r>
              <a:rPr lang="en-IN" sz="2400" dirty="0" err="1" smtClean="0"/>
              <a:t>D</a:t>
            </a:r>
            <a:r>
              <a:rPr lang="en-IN" sz="2400" baseline="-25000" dirty="0" err="1" smtClean="0"/>
              <a:t>f</a:t>
            </a:r>
            <a:r>
              <a:rPr lang="en-IN" sz="2400" dirty="0" smtClean="0"/>
              <a:t> ]</a:t>
            </a:r>
            <a:r>
              <a:rPr lang="en-US" sz="2400" dirty="0" smtClean="0"/>
              <a:t> </a:t>
            </a:r>
          </a:p>
          <a:p>
            <a:pPr>
              <a:buFont typeface="Wingdings" pitchFamily="2" charset="2"/>
              <a:buChar char="Ø"/>
            </a:pPr>
            <a:r>
              <a:rPr lang="en-US" sz="2400" dirty="0" smtClean="0"/>
              <a:t>3.73/m = 0.3162 </a:t>
            </a:r>
            <a:r>
              <a:rPr lang="en-US" sz="2400" dirty="0" err="1" smtClean="0"/>
              <a:t>w</a:t>
            </a:r>
            <a:r>
              <a:rPr lang="en-US" sz="2400" baseline="-25000" dirty="0" err="1" smtClean="0"/>
              <a:t>i</a:t>
            </a:r>
            <a:r>
              <a:rPr lang="en-US" sz="2400" dirty="0" smtClean="0"/>
              <a:t> </a:t>
            </a:r>
            <a:r>
              <a:rPr lang="en-IN" sz="2400" dirty="0" smtClean="0"/>
              <a:t>[1/ √0.074</a:t>
            </a:r>
            <a:r>
              <a:rPr lang="en-IN" sz="2400" baseline="-25000" dirty="0" smtClean="0"/>
              <a:t> </a:t>
            </a:r>
            <a:r>
              <a:rPr lang="en-IN" sz="2400" dirty="0" smtClean="0"/>
              <a:t> - 1/√0.595 ]  ---------(1)</a:t>
            </a:r>
          </a:p>
          <a:p>
            <a:pPr>
              <a:buFont typeface="Wingdings" pitchFamily="2" charset="2"/>
              <a:buChar char="Ø"/>
            </a:pPr>
            <a:r>
              <a:rPr lang="en-IN" sz="2400" dirty="0" smtClean="0"/>
              <a:t>Similarly P2/ 1.8 m = 0.3162 </a:t>
            </a:r>
            <a:r>
              <a:rPr lang="en-IN" sz="2400" dirty="0" err="1" smtClean="0"/>
              <a:t>Wi</a:t>
            </a:r>
            <a:r>
              <a:rPr lang="en-IN" sz="2400" dirty="0" smtClean="0"/>
              <a:t> [ 1/ √0.110 - 1/√0.595 ]----(2)</a:t>
            </a:r>
          </a:p>
          <a:p>
            <a:pPr>
              <a:buFont typeface="Wingdings" pitchFamily="2" charset="2"/>
              <a:buChar char="Ø"/>
            </a:pPr>
            <a:r>
              <a:rPr lang="en-IN" sz="2400" dirty="0" smtClean="0"/>
              <a:t>On solution P2 = 6.55 </a:t>
            </a:r>
            <a:r>
              <a:rPr lang="en-IN" sz="2400" dirty="0" err="1" smtClean="0"/>
              <a:t>h.p</a:t>
            </a:r>
            <a:r>
              <a:rPr lang="en-IN" sz="2400" dirty="0" smtClean="0"/>
              <a:t>. ( </a:t>
            </a:r>
            <a:r>
              <a:rPr lang="en-IN" sz="2400" smtClean="0"/>
              <a:t>Not Sufficient)</a:t>
            </a:r>
            <a:endParaRPr lang="en-IN" sz="24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IN" sz="3200" dirty="0" smtClean="0">
                <a:solidFill>
                  <a:srgbClr val="FF0000"/>
                </a:solidFill>
              </a:rPr>
              <a:t>Objectives of Size Reduction Units</a:t>
            </a:r>
            <a:endParaRPr lang="en-IN" sz="3200" dirty="0">
              <a:solidFill>
                <a:srgbClr val="FF0000"/>
              </a:solidFill>
            </a:endParaRPr>
          </a:p>
        </p:txBody>
      </p:sp>
      <p:graphicFrame>
        <p:nvGraphicFramePr>
          <p:cNvPr id="4" name="Content Placeholder 3"/>
          <p:cNvGraphicFramePr>
            <a:graphicFrameLocks noGrp="1"/>
          </p:cNvGraphicFramePr>
          <p:nvPr>
            <p:ph idx="1"/>
          </p:nvPr>
        </p:nvGraphicFramePr>
        <p:xfrm>
          <a:off x="457200" y="928670"/>
          <a:ext cx="8229600" cy="550072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normAutofit/>
          </a:bodyPr>
          <a:lstStyle/>
          <a:p>
            <a:r>
              <a:rPr lang="en-IN" sz="3200" b="1" dirty="0" smtClean="0">
                <a:solidFill>
                  <a:srgbClr val="FF0000"/>
                </a:solidFill>
              </a:rPr>
              <a:t>Sieve Analysis</a:t>
            </a:r>
            <a:endParaRPr lang="en-IN" sz="3200" b="1" dirty="0">
              <a:solidFill>
                <a:srgbClr val="FF0000"/>
              </a:solidFill>
            </a:endParaRPr>
          </a:p>
        </p:txBody>
      </p:sp>
      <p:sp>
        <p:nvSpPr>
          <p:cNvPr id="3" name="Content Placeholder 2"/>
          <p:cNvSpPr>
            <a:spLocks noGrp="1"/>
          </p:cNvSpPr>
          <p:nvPr>
            <p:ph idx="1"/>
          </p:nvPr>
        </p:nvSpPr>
        <p:spPr>
          <a:xfrm>
            <a:off x="457200" y="1214422"/>
            <a:ext cx="8229600" cy="4911741"/>
          </a:xfrm>
        </p:spPr>
        <p:txBody>
          <a:bodyPr>
            <a:normAutofit fontScale="92500"/>
          </a:bodyPr>
          <a:lstStyle/>
          <a:p>
            <a:pPr>
              <a:buFont typeface="Wingdings" pitchFamily="2" charset="2"/>
              <a:buChar char="Ø"/>
            </a:pPr>
            <a:r>
              <a:rPr lang="en-IN" sz="2800" dirty="0" smtClean="0"/>
              <a:t>Particle size distribution in granular materials : Sieving or screening</a:t>
            </a:r>
          </a:p>
          <a:p>
            <a:pPr>
              <a:buFont typeface="Wingdings" pitchFamily="2" charset="2"/>
              <a:buChar char="Ø"/>
            </a:pPr>
            <a:r>
              <a:rPr lang="en-IN" sz="2800" dirty="0" smtClean="0"/>
              <a:t>Classification in course, medium and fine grains</a:t>
            </a:r>
          </a:p>
          <a:p>
            <a:pPr>
              <a:buFont typeface="Wingdings" pitchFamily="2" charset="2"/>
              <a:buChar char="Ø"/>
            </a:pPr>
            <a:r>
              <a:rPr lang="en-IN" sz="2800" dirty="0" smtClean="0"/>
              <a:t>Uniformity Index= Course : Medium : Fine grains</a:t>
            </a:r>
          </a:p>
          <a:p>
            <a:pPr>
              <a:buFont typeface="Wingdings" pitchFamily="2" charset="2"/>
              <a:buChar char="Ø"/>
            </a:pPr>
            <a:r>
              <a:rPr lang="en-IN" sz="2800" dirty="0" smtClean="0"/>
              <a:t>If it is 1: 3 : 6, then Course grain = 1/10, </a:t>
            </a:r>
            <a:r>
              <a:rPr lang="en-IN" sz="2800" dirty="0" err="1" smtClean="0"/>
              <a:t>edium</a:t>
            </a:r>
            <a:r>
              <a:rPr lang="en-IN" sz="2800" dirty="0" smtClean="0"/>
              <a:t> = 3/10 and Fine grains = 6/10</a:t>
            </a:r>
          </a:p>
          <a:p>
            <a:pPr>
              <a:buFont typeface="Wingdings" pitchFamily="2" charset="2"/>
              <a:buChar char="Ø"/>
            </a:pPr>
            <a:r>
              <a:rPr lang="en-IN" sz="2800" dirty="0" smtClean="0"/>
              <a:t>Fineness Modulus: Defined as the sum of the percent weight fraction retained above each sieve divided by 100. </a:t>
            </a:r>
          </a:p>
          <a:p>
            <a:pPr>
              <a:buFont typeface="Wingdings" pitchFamily="2" charset="2"/>
              <a:buChar char="Ø"/>
            </a:pPr>
            <a:r>
              <a:rPr lang="en-IN" sz="2800" dirty="0" smtClean="0"/>
              <a:t>Average size of particles in inches = </a:t>
            </a:r>
            <a:r>
              <a:rPr lang="en-IN" sz="2800" dirty="0" err="1" smtClean="0"/>
              <a:t>D</a:t>
            </a:r>
            <a:r>
              <a:rPr lang="en-IN" sz="2800" baseline="-25000" dirty="0" err="1" smtClean="0"/>
              <a:t>p</a:t>
            </a:r>
            <a:r>
              <a:rPr lang="en-IN" sz="2800" dirty="0" smtClean="0"/>
              <a:t> = 0.0041 (2) </a:t>
            </a:r>
            <a:r>
              <a:rPr lang="en-IN" sz="2800" baseline="30000" dirty="0" smtClean="0"/>
              <a:t>F.M.</a:t>
            </a:r>
          </a:p>
          <a:p>
            <a:pPr>
              <a:buFont typeface="Wingdings" pitchFamily="2" charset="2"/>
              <a:buChar char="Ø"/>
            </a:pPr>
            <a:r>
              <a:rPr lang="en-IN" sz="2800" dirty="0" smtClean="0"/>
              <a:t>Average Size of Particles in mm, </a:t>
            </a:r>
            <a:r>
              <a:rPr lang="en-IN" sz="2800" dirty="0" err="1" smtClean="0"/>
              <a:t>D</a:t>
            </a:r>
            <a:r>
              <a:rPr lang="en-IN" sz="2800" baseline="-25000" dirty="0" err="1" smtClean="0"/>
              <a:t>p</a:t>
            </a:r>
            <a:r>
              <a:rPr lang="en-IN" sz="2800" dirty="0" smtClean="0"/>
              <a:t> = 0.135 (1.366)</a:t>
            </a:r>
            <a:r>
              <a:rPr lang="en-IN" sz="2800" baseline="30000" dirty="0" smtClean="0"/>
              <a:t>F.M.</a:t>
            </a:r>
            <a:endParaRPr lang="en-IN" sz="2800" baseline="30000"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082660"/>
          </a:xfrm>
        </p:spPr>
        <p:txBody>
          <a:bodyPr>
            <a:normAutofit fontScale="90000"/>
          </a:bodyPr>
          <a:lstStyle/>
          <a:p>
            <a:r>
              <a:rPr lang="en-IN" dirty="0" smtClean="0"/>
              <a:t>Sieve Stack arranged in increasing order of mesh size</a:t>
            </a:r>
            <a:endParaRPr lang="en-IN" dirty="0"/>
          </a:p>
        </p:txBody>
      </p:sp>
      <p:sp>
        <p:nvSpPr>
          <p:cNvPr id="3" name="Content Placeholder 2"/>
          <p:cNvSpPr>
            <a:spLocks noGrp="1"/>
          </p:cNvSpPr>
          <p:nvPr>
            <p:ph idx="1"/>
          </p:nvPr>
        </p:nvSpPr>
        <p:spPr/>
        <p:txBody>
          <a:bodyPr>
            <a:normAutofit lnSpcReduction="10000"/>
          </a:bodyPr>
          <a:lstStyle/>
          <a:p>
            <a:r>
              <a:rPr lang="en-IN" dirty="0" smtClean="0"/>
              <a:t>7    3/8 Mesh weight fraction% w</a:t>
            </a:r>
            <a:r>
              <a:rPr lang="en-IN" baseline="-25000" dirty="0" smtClean="0"/>
              <a:t>1</a:t>
            </a:r>
          </a:p>
          <a:p>
            <a:r>
              <a:rPr lang="en-IN" dirty="0" smtClean="0"/>
              <a:t>6      4 Mesh w</a:t>
            </a:r>
            <a:r>
              <a:rPr lang="en-IN" baseline="-25000" dirty="0" smtClean="0"/>
              <a:t>2   </a:t>
            </a:r>
          </a:p>
          <a:p>
            <a:r>
              <a:rPr lang="en-IN" dirty="0" smtClean="0"/>
              <a:t>5          8          w</a:t>
            </a:r>
            <a:r>
              <a:rPr lang="en-IN" baseline="-25000" dirty="0" smtClean="0"/>
              <a:t>3</a:t>
            </a:r>
            <a:r>
              <a:rPr lang="en-IN" dirty="0" smtClean="0"/>
              <a:t> </a:t>
            </a:r>
            <a:r>
              <a:rPr lang="en-IN" dirty="0"/>
              <a:t> </a:t>
            </a:r>
            <a:r>
              <a:rPr lang="en-IN" dirty="0" smtClean="0"/>
              <a:t>  F.M. =  (w</a:t>
            </a:r>
            <a:r>
              <a:rPr lang="en-IN" baseline="-25000" dirty="0" smtClean="0"/>
              <a:t>1</a:t>
            </a:r>
            <a:r>
              <a:rPr lang="en-IN" dirty="0" smtClean="0"/>
              <a:t>x7+ w</a:t>
            </a:r>
            <a:r>
              <a:rPr lang="en-IN" baseline="-25000" dirty="0" smtClean="0"/>
              <a:t>2</a:t>
            </a:r>
            <a:r>
              <a:rPr lang="en-IN" dirty="0" smtClean="0"/>
              <a:t>x6+ w</a:t>
            </a:r>
            <a:r>
              <a:rPr lang="en-IN" baseline="-25000" dirty="0" smtClean="0"/>
              <a:t>3 </a:t>
            </a:r>
            <a:r>
              <a:rPr lang="en-IN" dirty="0" smtClean="0"/>
              <a:t> x5</a:t>
            </a:r>
            <a:endParaRPr lang="en-IN" baseline="-25000" dirty="0" smtClean="0"/>
          </a:p>
          <a:p>
            <a:r>
              <a:rPr lang="en-IN" dirty="0" smtClean="0"/>
              <a:t>4        14          w</a:t>
            </a:r>
            <a:r>
              <a:rPr lang="en-IN" baseline="-25000" dirty="0" smtClean="0"/>
              <a:t>4             </a:t>
            </a:r>
            <a:r>
              <a:rPr lang="en-IN" dirty="0" smtClean="0"/>
              <a:t> +</a:t>
            </a:r>
            <a:r>
              <a:rPr lang="en-IN" baseline="-25000" dirty="0" smtClean="0"/>
              <a:t> </a:t>
            </a:r>
            <a:r>
              <a:rPr lang="en-IN" dirty="0" smtClean="0"/>
              <a:t>w</a:t>
            </a:r>
            <a:r>
              <a:rPr lang="en-IN" baseline="-25000" dirty="0" smtClean="0"/>
              <a:t>4</a:t>
            </a:r>
            <a:r>
              <a:rPr lang="en-IN" dirty="0" smtClean="0"/>
              <a:t>x4+ w</a:t>
            </a:r>
            <a:r>
              <a:rPr lang="en-IN" baseline="-25000" dirty="0" smtClean="0"/>
              <a:t>5</a:t>
            </a:r>
            <a:r>
              <a:rPr lang="en-IN" dirty="0" smtClean="0"/>
              <a:t>x3+ w</a:t>
            </a:r>
            <a:r>
              <a:rPr lang="en-IN" baseline="-25000" dirty="0"/>
              <a:t>6</a:t>
            </a:r>
            <a:r>
              <a:rPr lang="en-IN" baseline="-25000" dirty="0" smtClean="0"/>
              <a:t> </a:t>
            </a:r>
            <a:r>
              <a:rPr lang="en-IN" dirty="0" smtClean="0"/>
              <a:t> x2</a:t>
            </a:r>
            <a:r>
              <a:rPr lang="en-IN" baseline="-25000" dirty="0" smtClean="0"/>
              <a:t>   </a:t>
            </a:r>
            <a:r>
              <a:rPr lang="en-IN" dirty="0" smtClean="0"/>
              <a:t> </a:t>
            </a:r>
            <a:r>
              <a:rPr lang="en-IN" baseline="-25000" dirty="0" smtClean="0"/>
              <a:t>          </a:t>
            </a:r>
          </a:p>
          <a:p>
            <a:r>
              <a:rPr lang="en-IN" dirty="0" smtClean="0"/>
              <a:t>3         28         w</a:t>
            </a:r>
            <a:r>
              <a:rPr lang="en-IN" baseline="-25000" dirty="0" smtClean="0"/>
              <a:t>5 </a:t>
            </a:r>
            <a:r>
              <a:rPr lang="en-IN" dirty="0" smtClean="0"/>
              <a:t>                 w</a:t>
            </a:r>
            <a:r>
              <a:rPr lang="en-IN" baseline="-25000" dirty="0" smtClean="0"/>
              <a:t>7</a:t>
            </a:r>
            <a:r>
              <a:rPr lang="en-IN" dirty="0" smtClean="0"/>
              <a:t>x1+ w</a:t>
            </a:r>
            <a:r>
              <a:rPr lang="en-IN" baseline="-25000" dirty="0"/>
              <a:t>8</a:t>
            </a:r>
            <a:r>
              <a:rPr lang="en-IN" baseline="-25000" dirty="0" smtClean="0"/>
              <a:t> </a:t>
            </a:r>
            <a:r>
              <a:rPr lang="en-IN" dirty="0" smtClean="0"/>
              <a:t> x0   )/100</a:t>
            </a:r>
            <a:endParaRPr lang="en-IN" baseline="-25000" dirty="0" smtClean="0"/>
          </a:p>
          <a:p>
            <a:r>
              <a:rPr lang="en-IN" dirty="0" smtClean="0"/>
              <a:t>2         48        w</a:t>
            </a:r>
            <a:r>
              <a:rPr lang="en-IN" baseline="-25000" dirty="0" smtClean="0"/>
              <a:t>6        </a:t>
            </a:r>
          </a:p>
          <a:p>
            <a:r>
              <a:rPr lang="en-IN" dirty="0" smtClean="0"/>
              <a:t>1       100        w</a:t>
            </a:r>
            <a:r>
              <a:rPr lang="en-IN" baseline="-25000" dirty="0" smtClean="0"/>
              <a:t>7</a:t>
            </a:r>
          </a:p>
          <a:p>
            <a:r>
              <a:rPr lang="en-IN" dirty="0" smtClean="0"/>
              <a:t>0       Pan         w</a:t>
            </a:r>
            <a:r>
              <a:rPr lang="en-IN" baseline="-25000" dirty="0" smtClean="0"/>
              <a:t>8</a:t>
            </a:r>
            <a:endParaRPr lang="en-IN" baseline="-25000" dirty="0"/>
          </a:p>
        </p:txBody>
      </p:sp>
      <p:cxnSp>
        <p:nvCxnSpPr>
          <p:cNvPr id="8" name="Straight Connector 7"/>
          <p:cNvCxnSpPr/>
          <p:nvPr/>
        </p:nvCxnSpPr>
        <p:spPr>
          <a:xfrm rot="5400000">
            <a:off x="-714412" y="3571876"/>
            <a:ext cx="428628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857224" y="3571876"/>
            <a:ext cx="4143404"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28728" y="2357430"/>
            <a:ext cx="1428760"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428728" y="2928934"/>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428728" y="5643578"/>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1357290" y="5072074"/>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a:off x="1357290" y="4500570"/>
            <a:ext cx="1571636"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a:off x="1428728" y="3929066"/>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28728" y="3429000"/>
            <a:ext cx="1500198" cy="1588"/>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1428728" y="1857364"/>
            <a:ext cx="1500198" cy="1588"/>
          </a:xfrm>
          <a:prstGeom prst="line">
            <a:avLst/>
          </a:prstGeom>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IN" sz="3200" dirty="0" smtClean="0">
                <a:solidFill>
                  <a:srgbClr val="C00000"/>
                </a:solidFill>
              </a:rPr>
              <a:t>Mesh Number System</a:t>
            </a:r>
            <a:endParaRPr lang="en-IN" sz="3200" dirty="0">
              <a:solidFill>
                <a:srgbClr val="C00000"/>
              </a:solidFill>
            </a:endParaRPr>
          </a:p>
        </p:txBody>
      </p:sp>
      <p:sp>
        <p:nvSpPr>
          <p:cNvPr id="3" name="Content Placeholder 2"/>
          <p:cNvSpPr>
            <a:spLocks noGrp="1"/>
          </p:cNvSpPr>
          <p:nvPr>
            <p:ph idx="1"/>
          </p:nvPr>
        </p:nvSpPr>
        <p:spPr>
          <a:xfrm>
            <a:off x="457200" y="1357298"/>
            <a:ext cx="8229600" cy="4768865"/>
          </a:xfrm>
        </p:spPr>
        <p:txBody>
          <a:bodyPr>
            <a:normAutofit fontScale="85000" lnSpcReduction="20000"/>
          </a:bodyPr>
          <a:lstStyle/>
          <a:p>
            <a:pPr algn="just"/>
            <a:r>
              <a:rPr lang="en-IN" dirty="0" smtClean="0"/>
              <a:t>The mesh number system is a  measure of how many openings there are as per linear inch in a screen.</a:t>
            </a:r>
          </a:p>
          <a:p>
            <a:pPr algn="just"/>
            <a:r>
              <a:rPr lang="en-IN" dirty="0" smtClean="0"/>
              <a:t>Sieving is a method of separating a mixture or grains into two or more size fractions. The oversize materials are trapped above the screen, while undersize materials can pass though the screen. In stacks, sieve divides samples into various size fractions. </a:t>
            </a:r>
          </a:p>
          <a:p>
            <a:pPr algn="just"/>
            <a:r>
              <a:rPr lang="en-IN" dirty="0" smtClean="0"/>
              <a:t>There are two mesh sizes 9I) US Sieve size and Tyler equivalent size or Tyler Mesh Size. Table is available for ex. 10 Us sieve = 9 Tyler mesh = 2 mm,</a:t>
            </a:r>
          </a:p>
          <a:p>
            <a:pPr algn="just"/>
            <a:r>
              <a:rPr lang="en-IN" dirty="0" smtClean="0"/>
              <a:t>40 US Sieve = 35 Tyler  mesh = 0.420 mm and 100 US sieve = 100 Tyler Mesh = 0.149 mm particle size opening </a:t>
            </a:r>
            <a:r>
              <a:rPr lang="en-IN" dirty="0" err="1" smtClean="0"/>
              <a:t>eyc</a:t>
            </a:r>
            <a:r>
              <a:rPr lang="en-IN" dirty="0" smtClean="0"/>
              <a:t>.</a:t>
            </a:r>
            <a:endParaRPr lang="en-IN"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25470"/>
          </a:xfrm>
        </p:spPr>
        <p:txBody>
          <a:bodyPr>
            <a:normAutofit/>
          </a:bodyPr>
          <a:lstStyle/>
          <a:p>
            <a:r>
              <a:rPr lang="en-IN" sz="3200" b="1" dirty="0" smtClean="0"/>
              <a:t>Energy Analysis of Size Reduction Unit</a:t>
            </a:r>
            <a:endParaRPr lang="en-IN" sz="3200" b="1" dirty="0"/>
          </a:p>
        </p:txBody>
      </p:sp>
      <p:sp>
        <p:nvSpPr>
          <p:cNvPr id="3" name="Content Placeholder 2"/>
          <p:cNvSpPr>
            <a:spLocks noGrp="1"/>
          </p:cNvSpPr>
          <p:nvPr>
            <p:ph idx="1"/>
          </p:nvPr>
        </p:nvSpPr>
        <p:spPr>
          <a:xfrm>
            <a:off x="457200" y="1071546"/>
            <a:ext cx="8229600" cy="5054617"/>
          </a:xfrm>
        </p:spPr>
        <p:txBody>
          <a:bodyPr>
            <a:normAutofit lnSpcReduction="10000"/>
          </a:bodyPr>
          <a:lstStyle/>
          <a:p>
            <a:pPr>
              <a:buFont typeface="Wingdings" pitchFamily="2" charset="2"/>
              <a:buChar char="Ø"/>
            </a:pPr>
            <a:r>
              <a:rPr lang="en-IN" sz="2400" dirty="0" smtClean="0"/>
              <a:t>Mathematical Models for energy </a:t>
            </a:r>
            <a:r>
              <a:rPr lang="en-IN" sz="2400" dirty="0" err="1" smtClean="0"/>
              <a:t>dE</a:t>
            </a:r>
            <a:r>
              <a:rPr lang="en-IN" sz="2400" dirty="0" smtClean="0"/>
              <a:t> required to produce small change </a:t>
            </a:r>
            <a:r>
              <a:rPr lang="en-IN" sz="2400" dirty="0" err="1" smtClean="0"/>
              <a:t>dx</a:t>
            </a:r>
            <a:r>
              <a:rPr lang="en-IN" sz="2400" dirty="0" smtClean="0"/>
              <a:t> in the size of a unit mass of material</a:t>
            </a:r>
          </a:p>
          <a:p>
            <a:pPr marL="971550" lvl="1" indent="-514350">
              <a:buFont typeface="+mj-lt"/>
              <a:buAutoNum type="romanLcPeriod"/>
            </a:pPr>
            <a:r>
              <a:rPr lang="en-IN" sz="2400" dirty="0" smtClean="0"/>
              <a:t>General Model : </a:t>
            </a:r>
            <a:r>
              <a:rPr lang="en-IN" sz="2400" dirty="0" err="1" smtClean="0"/>
              <a:t>dE</a:t>
            </a:r>
            <a:r>
              <a:rPr lang="en-IN" sz="2400" dirty="0" smtClean="0"/>
              <a:t>/</a:t>
            </a:r>
            <a:r>
              <a:rPr lang="en-IN" sz="2400" dirty="0" err="1" smtClean="0"/>
              <a:t>dx</a:t>
            </a:r>
            <a:r>
              <a:rPr lang="en-IN" sz="2400" dirty="0" smtClean="0"/>
              <a:t> = - K /</a:t>
            </a:r>
            <a:r>
              <a:rPr lang="en-IN" sz="2400" dirty="0" err="1" smtClean="0"/>
              <a:t>x</a:t>
            </a:r>
            <a:r>
              <a:rPr lang="en-IN" sz="2400" baseline="30000" dirty="0" err="1" smtClean="0"/>
              <a:t>n</a:t>
            </a:r>
            <a:r>
              <a:rPr lang="en-IN" sz="2400" dirty="0" smtClean="0"/>
              <a:t> </a:t>
            </a:r>
          </a:p>
          <a:p>
            <a:pPr marL="971550" lvl="1" indent="-514350">
              <a:buNone/>
            </a:pPr>
            <a:endParaRPr lang="en-IN" sz="2400" baseline="30000" dirty="0" smtClean="0"/>
          </a:p>
          <a:p>
            <a:pPr marL="360363" lvl="1" indent="-360363">
              <a:buFont typeface="Wingdings" pitchFamily="2" charset="2"/>
              <a:buChar char="Ø"/>
            </a:pPr>
            <a:r>
              <a:rPr lang="en-IN" sz="2400" b="1" dirty="0" err="1" smtClean="0"/>
              <a:t>Rittinger’s</a:t>
            </a:r>
            <a:r>
              <a:rPr lang="en-IN" sz="2400" b="1" dirty="0" smtClean="0"/>
              <a:t> Law: </a:t>
            </a:r>
            <a:endParaRPr lang="en-IN" sz="2400" dirty="0" smtClean="0"/>
          </a:p>
          <a:p>
            <a:pPr marL="914400" lvl="2" indent="-514350">
              <a:buFont typeface="+mj-lt"/>
              <a:buAutoNum type="romanLcPeriod"/>
            </a:pPr>
            <a:r>
              <a:rPr lang="en-IN" sz="2200" dirty="0" smtClean="0"/>
              <a:t>Energy required is proportional to the new surface area produced, i.e. n=2</a:t>
            </a:r>
          </a:p>
          <a:p>
            <a:pPr marL="914400" lvl="2" indent="-514350">
              <a:buFont typeface="+mj-lt"/>
              <a:buAutoNum type="romanLcPeriod"/>
            </a:pPr>
            <a:r>
              <a:rPr lang="en-IN" sz="2200" dirty="0" err="1" smtClean="0"/>
              <a:t>dE</a:t>
            </a:r>
            <a:r>
              <a:rPr lang="en-IN" sz="2200" dirty="0" smtClean="0"/>
              <a:t>/</a:t>
            </a:r>
            <a:r>
              <a:rPr lang="en-IN" sz="2200" dirty="0" err="1" smtClean="0"/>
              <a:t>dx</a:t>
            </a:r>
            <a:r>
              <a:rPr lang="en-IN" sz="2200" dirty="0" smtClean="0"/>
              <a:t>= - K /x</a:t>
            </a:r>
            <a:r>
              <a:rPr lang="en-IN" sz="2200" baseline="30000" dirty="0" smtClean="0"/>
              <a:t>2</a:t>
            </a:r>
            <a:endParaRPr lang="en-IN" sz="2200" dirty="0" smtClean="0"/>
          </a:p>
          <a:p>
            <a:pPr marL="914400" lvl="2" indent="-514350">
              <a:buFont typeface="+mj-lt"/>
              <a:buAutoNum type="romanLcPeriod"/>
            </a:pPr>
            <a:r>
              <a:rPr lang="en-IN" sz="2200" dirty="0" smtClean="0"/>
              <a:t>On Integration E = K</a:t>
            </a:r>
            <a:r>
              <a:rPr lang="en-IN" sz="2200" baseline="-25000" dirty="0" smtClean="0"/>
              <a:t>R</a:t>
            </a:r>
            <a:r>
              <a:rPr lang="en-IN" sz="2200" dirty="0" smtClean="0"/>
              <a:t> [1/x</a:t>
            </a:r>
            <a:r>
              <a:rPr lang="en-IN" sz="2200" baseline="-25000" dirty="0" smtClean="0"/>
              <a:t>2</a:t>
            </a:r>
            <a:r>
              <a:rPr lang="en-IN" sz="2200" dirty="0" smtClean="0"/>
              <a:t> – 1/x</a:t>
            </a:r>
            <a:r>
              <a:rPr lang="en-IN" sz="2200" baseline="-25000" dirty="0" smtClean="0"/>
              <a:t>1</a:t>
            </a:r>
            <a:r>
              <a:rPr lang="en-IN" sz="2200" dirty="0" smtClean="0"/>
              <a:t>]</a:t>
            </a:r>
          </a:p>
          <a:p>
            <a:pPr marL="914400" lvl="2" indent="-514350">
              <a:buFont typeface="+mj-lt"/>
              <a:buAutoNum type="romanLcPeriod"/>
            </a:pPr>
            <a:r>
              <a:rPr lang="en-IN" sz="2200" dirty="0" smtClean="0"/>
              <a:t>x</a:t>
            </a:r>
            <a:r>
              <a:rPr lang="en-IN" sz="2200" baseline="-25000" dirty="0" smtClean="0"/>
              <a:t>1</a:t>
            </a:r>
            <a:r>
              <a:rPr lang="en-IN" sz="2200" dirty="0" smtClean="0"/>
              <a:t> and x</a:t>
            </a:r>
            <a:r>
              <a:rPr lang="en-IN" sz="2200" baseline="-25000" dirty="0" smtClean="0"/>
              <a:t>2 </a:t>
            </a:r>
            <a:r>
              <a:rPr lang="en-IN" sz="2200" dirty="0" smtClean="0"/>
              <a:t> are the average size of feed and product particles</a:t>
            </a:r>
          </a:p>
          <a:p>
            <a:pPr marL="914400" lvl="2" indent="-514350">
              <a:buFont typeface="+mj-lt"/>
              <a:buAutoNum type="romanLcPeriod"/>
            </a:pPr>
            <a:r>
              <a:rPr lang="en-IN" sz="2200" dirty="0" smtClean="0"/>
              <a:t>E is the energy per unit mass required to produce this increase in surface area and K</a:t>
            </a:r>
            <a:r>
              <a:rPr lang="en-IN" sz="2200" baseline="-25000" dirty="0" smtClean="0"/>
              <a:t>R </a:t>
            </a:r>
            <a:r>
              <a:rPr lang="en-IN" sz="2200" dirty="0" smtClean="0"/>
              <a:t> is </a:t>
            </a:r>
            <a:r>
              <a:rPr lang="en-IN" sz="2200" dirty="0" err="1" smtClean="0"/>
              <a:t>Rittinger’s</a:t>
            </a:r>
            <a:r>
              <a:rPr lang="en-IN" sz="2200" dirty="0" smtClean="0"/>
              <a:t> constant</a:t>
            </a:r>
          </a:p>
          <a:p>
            <a:pPr marL="914400" lvl="2" indent="-514350">
              <a:buFont typeface="+mj-lt"/>
              <a:buAutoNum type="romanLcPeriod"/>
            </a:pPr>
            <a:r>
              <a:rPr lang="en-IN" sz="2200" dirty="0" smtClean="0"/>
              <a:t>It is found to hold better for fine grinding where greater change in surface area is required.</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IN" sz="3200" b="1" dirty="0" smtClean="0"/>
              <a:t>Energy Analysis of Size Reduction Unit</a:t>
            </a:r>
            <a:endParaRPr lang="en-IN" sz="3200" dirty="0"/>
          </a:p>
        </p:txBody>
      </p:sp>
      <p:sp>
        <p:nvSpPr>
          <p:cNvPr id="3" name="Content Placeholder 2"/>
          <p:cNvSpPr>
            <a:spLocks noGrp="1"/>
          </p:cNvSpPr>
          <p:nvPr>
            <p:ph idx="1"/>
          </p:nvPr>
        </p:nvSpPr>
        <p:spPr>
          <a:xfrm>
            <a:off x="457200" y="1071546"/>
            <a:ext cx="8229600" cy="5054617"/>
          </a:xfrm>
        </p:spPr>
        <p:txBody>
          <a:bodyPr>
            <a:normAutofit fontScale="85000" lnSpcReduction="20000"/>
          </a:bodyPr>
          <a:lstStyle/>
          <a:p>
            <a:pPr marL="360363" lvl="1" indent="-360363">
              <a:buFont typeface="Wingdings" pitchFamily="2" charset="2"/>
              <a:buChar char="Ø"/>
            </a:pPr>
            <a:r>
              <a:rPr lang="en-IN" sz="2400" b="1" dirty="0" smtClean="0"/>
              <a:t>Kick’s Law: </a:t>
            </a:r>
            <a:endParaRPr lang="en-IN" sz="2400" dirty="0" smtClean="0"/>
          </a:p>
          <a:p>
            <a:pPr marL="914400" lvl="2" indent="-514350">
              <a:buFont typeface="+mj-lt"/>
              <a:buAutoNum type="romanLcPeriod"/>
            </a:pPr>
            <a:r>
              <a:rPr lang="en-IN" sz="2200" dirty="0" smtClean="0"/>
              <a:t>Energy required is proportional to size reduction ratio i.e. n=1</a:t>
            </a:r>
          </a:p>
          <a:p>
            <a:pPr marL="914400" lvl="2" indent="-514350">
              <a:buFont typeface="+mj-lt"/>
              <a:buAutoNum type="romanLcPeriod"/>
            </a:pPr>
            <a:r>
              <a:rPr lang="en-IN" sz="2200" dirty="0" err="1" smtClean="0"/>
              <a:t>dE</a:t>
            </a:r>
            <a:r>
              <a:rPr lang="en-IN" sz="2200" dirty="0" smtClean="0"/>
              <a:t>/</a:t>
            </a:r>
            <a:r>
              <a:rPr lang="en-IN" sz="2200" dirty="0" err="1" smtClean="0"/>
              <a:t>dx</a:t>
            </a:r>
            <a:r>
              <a:rPr lang="en-IN" sz="2200" dirty="0" smtClean="0"/>
              <a:t>= - K /x</a:t>
            </a:r>
            <a:r>
              <a:rPr lang="en-IN" sz="2200" baseline="30000" dirty="0" smtClean="0"/>
              <a:t>1              </a:t>
            </a:r>
            <a:r>
              <a:rPr lang="en-IN" sz="2200" dirty="0" smtClean="0"/>
              <a:t>∫</a:t>
            </a:r>
            <a:r>
              <a:rPr lang="en-IN" sz="2200" dirty="0" err="1" smtClean="0"/>
              <a:t>dE</a:t>
            </a:r>
            <a:r>
              <a:rPr lang="en-IN" sz="2200" dirty="0" smtClean="0"/>
              <a:t> = - ∫ K /x  for limit x</a:t>
            </a:r>
            <a:r>
              <a:rPr lang="en-IN" sz="2200" baseline="-25000" dirty="0" smtClean="0"/>
              <a:t>1 </a:t>
            </a:r>
            <a:r>
              <a:rPr lang="en-IN" sz="2200" dirty="0" smtClean="0"/>
              <a:t>to x</a:t>
            </a:r>
            <a:r>
              <a:rPr lang="en-IN" sz="2200" baseline="-25000" dirty="0" smtClean="0"/>
              <a:t>2 </a:t>
            </a:r>
            <a:r>
              <a:rPr lang="en-IN" sz="2200" dirty="0" smtClean="0"/>
              <a:t> </a:t>
            </a:r>
            <a:endParaRPr lang="en-IN" sz="2200" baseline="-25000" dirty="0" smtClean="0"/>
          </a:p>
          <a:p>
            <a:pPr marL="914400" lvl="2" indent="-514350">
              <a:buFont typeface="+mj-lt"/>
              <a:buAutoNum type="romanLcPeriod"/>
            </a:pPr>
            <a:r>
              <a:rPr lang="en-IN" sz="2200" dirty="0" smtClean="0"/>
              <a:t>On Integration E = </a:t>
            </a:r>
            <a:r>
              <a:rPr lang="en-IN" sz="2200" dirty="0" err="1" smtClean="0"/>
              <a:t>K</a:t>
            </a:r>
            <a:r>
              <a:rPr lang="en-IN" sz="2200" baseline="-25000" dirty="0" err="1" smtClean="0"/>
              <a:t>k</a:t>
            </a:r>
            <a:r>
              <a:rPr lang="en-IN" sz="2200" dirty="0" smtClean="0"/>
              <a:t> </a:t>
            </a:r>
            <a:r>
              <a:rPr lang="en-IN" sz="2200" dirty="0" err="1" smtClean="0"/>
              <a:t>ln</a:t>
            </a:r>
            <a:r>
              <a:rPr lang="en-IN" sz="2200" dirty="0" smtClean="0"/>
              <a:t> (x</a:t>
            </a:r>
            <a:r>
              <a:rPr lang="en-IN" sz="2200" baseline="-25000" dirty="0" smtClean="0"/>
              <a:t>1 </a:t>
            </a:r>
            <a:r>
              <a:rPr lang="en-IN" sz="2200" dirty="0" smtClean="0"/>
              <a:t> / x</a:t>
            </a:r>
            <a:r>
              <a:rPr lang="en-IN" sz="2200" baseline="-25000" dirty="0" smtClean="0"/>
              <a:t>2 </a:t>
            </a:r>
            <a:r>
              <a:rPr lang="en-IN" sz="2200" dirty="0" smtClean="0"/>
              <a:t> )</a:t>
            </a:r>
            <a:endParaRPr lang="en-IN" sz="2200" baseline="-25000" dirty="0" smtClean="0"/>
          </a:p>
          <a:p>
            <a:pPr marL="914400" lvl="2" indent="-514350">
              <a:buFont typeface="+mj-lt"/>
              <a:buAutoNum type="romanLcPeriod"/>
            </a:pPr>
            <a:r>
              <a:rPr lang="en-IN" sz="2200" dirty="0" smtClean="0"/>
              <a:t>x</a:t>
            </a:r>
            <a:r>
              <a:rPr lang="en-IN" sz="2200" baseline="-25000" dirty="0" smtClean="0"/>
              <a:t>1</a:t>
            </a:r>
            <a:r>
              <a:rPr lang="en-IN" sz="2200" dirty="0" smtClean="0"/>
              <a:t> and x</a:t>
            </a:r>
            <a:r>
              <a:rPr lang="en-IN" sz="2200" baseline="-25000" dirty="0" smtClean="0"/>
              <a:t>2 </a:t>
            </a:r>
            <a:r>
              <a:rPr lang="en-IN" sz="2200" dirty="0" smtClean="0"/>
              <a:t> are the average size of feed and product particles</a:t>
            </a:r>
          </a:p>
          <a:p>
            <a:pPr marL="914400" lvl="2" indent="-514350">
              <a:buFont typeface="+mj-lt"/>
              <a:buAutoNum type="romanLcPeriod"/>
            </a:pPr>
            <a:r>
              <a:rPr lang="en-IN" sz="2200" dirty="0" smtClean="0"/>
              <a:t>E is the energy per unit mass required to produce this increase in size and </a:t>
            </a:r>
            <a:r>
              <a:rPr lang="en-IN" sz="2200" dirty="0" err="1" smtClean="0"/>
              <a:t>K</a:t>
            </a:r>
            <a:r>
              <a:rPr lang="en-IN" sz="2200" baseline="-25000" dirty="0" err="1" smtClean="0"/>
              <a:t>k</a:t>
            </a:r>
            <a:r>
              <a:rPr lang="en-IN" sz="2200" baseline="-25000" dirty="0" smtClean="0"/>
              <a:t> </a:t>
            </a:r>
            <a:r>
              <a:rPr lang="en-IN" sz="2200" dirty="0" smtClean="0"/>
              <a:t> is Kicks’ constant</a:t>
            </a:r>
          </a:p>
          <a:p>
            <a:pPr marL="914400" lvl="2" indent="-514350">
              <a:buFont typeface="+mj-lt"/>
              <a:buAutoNum type="romanLcPeriod"/>
            </a:pPr>
            <a:r>
              <a:rPr lang="en-IN" sz="2200" dirty="0" smtClean="0"/>
              <a:t>Kick’s law has been found to apply best to coarse crushing</a:t>
            </a:r>
          </a:p>
          <a:p>
            <a:pPr marL="360363" lvl="2" indent="-360363">
              <a:buFont typeface="Wingdings" pitchFamily="2" charset="2"/>
              <a:buChar char="Ø"/>
            </a:pPr>
            <a:r>
              <a:rPr lang="en-IN" sz="2200" b="1" dirty="0" smtClean="0"/>
              <a:t>Bond’s Law:</a:t>
            </a:r>
          </a:p>
          <a:p>
            <a:pPr marL="914400" lvl="2" indent="-514350">
              <a:buFont typeface="+mj-lt"/>
              <a:buAutoNum type="romanLcPeriod"/>
            </a:pPr>
            <a:r>
              <a:rPr lang="en-IN" sz="2200" dirty="0" smtClean="0"/>
              <a:t>Energy required is proportional to the square root of the surface to volume ratio of the product and n = 3/2</a:t>
            </a:r>
          </a:p>
          <a:p>
            <a:pPr marL="914400" lvl="2" indent="-514350">
              <a:buFont typeface="+mj-lt"/>
              <a:buAutoNum type="romanLcPeriod"/>
            </a:pPr>
            <a:r>
              <a:rPr lang="en-IN" sz="2200" dirty="0" err="1" smtClean="0"/>
              <a:t>dE</a:t>
            </a:r>
            <a:r>
              <a:rPr lang="en-IN" sz="2200" dirty="0" smtClean="0"/>
              <a:t>/</a:t>
            </a:r>
            <a:r>
              <a:rPr lang="en-IN" sz="2200" dirty="0" err="1" smtClean="0"/>
              <a:t>dx</a:t>
            </a:r>
            <a:r>
              <a:rPr lang="en-IN" sz="2200" dirty="0" smtClean="0"/>
              <a:t>= - K /x</a:t>
            </a:r>
            <a:r>
              <a:rPr lang="en-IN" sz="2200" baseline="30000" dirty="0" smtClean="0"/>
              <a:t>3/2              </a:t>
            </a:r>
            <a:r>
              <a:rPr lang="en-IN" sz="2200" dirty="0" smtClean="0"/>
              <a:t>∫</a:t>
            </a:r>
            <a:r>
              <a:rPr lang="en-IN" sz="2200" dirty="0" err="1" smtClean="0"/>
              <a:t>dE</a:t>
            </a:r>
            <a:r>
              <a:rPr lang="en-IN" sz="2200" dirty="0" smtClean="0"/>
              <a:t> = - ∫ K /x</a:t>
            </a:r>
            <a:r>
              <a:rPr lang="en-IN" sz="2200" baseline="30000" dirty="0" smtClean="0"/>
              <a:t>3/2</a:t>
            </a:r>
            <a:r>
              <a:rPr lang="en-IN" sz="2200" dirty="0" smtClean="0"/>
              <a:t>  for limit x</a:t>
            </a:r>
            <a:r>
              <a:rPr lang="en-IN" sz="2200" baseline="-25000" dirty="0" smtClean="0"/>
              <a:t>1 </a:t>
            </a:r>
            <a:r>
              <a:rPr lang="en-IN" sz="2200" dirty="0" smtClean="0"/>
              <a:t>to x</a:t>
            </a:r>
            <a:r>
              <a:rPr lang="en-IN" sz="2200" baseline="-25000" dirty="0" smtClean="0"/>
              <a:t>2 </a:t>
            </a:r>
            <a:r>
              <a:rPr lang="en-IN" sz="2200" dirty="0" smtClean="0"/>
              <a:t> </a:t>
            </a:r>
            <a:endParaRPr lang="en-IN" sz="2200" baseline="-25000" dirty="0" smtClean="0"/>
          </a:p>
          <a:p>
            <a:pPr marL="914400" lvl="2" indent="-514350">
              <a:buFont typeface="+mj-lt"/>
              <a:buAutoNum type="romanLcPeriod"/>
            </a:pPr>
            <a:r>
              <a:rPr lang="en-IN" sz="2200" dirty="0" smtClean="0"/>
              <a:t>On Integration E = 2 K</a:t>
            </a:r>
            <a:r>
              <a:rPr lang="en-IN" sz="2200" baseline="-25000" dirty="0" smtClean="0"/>
              <a:t>B</a:t>
            </a:r>
            <a:r>
              <a:rPr lang="en-IN" sz="2200" dirty="0" smtClean="0"/>
              <a:t> [ 1/√x</a:t>
            </a:r>
            <a:r>
              <a:rPr lang="en-IN" sz="2200" baseline="-25000" dirty="0" smtClean="0"/>
              <a:t>2</a:t>
            </a:r>
            <a:r>
              <a:rPr lang="en-IN" sz="2200" dirty="0" smtClean="0"/>
              <a:t> - 1/√x</a:t>
            </a:r>
            <a:r>
              <a:rPr lang="en-IN" sz="2200" baseline="-25000" dirty="0" smtClean="0"/>
              <a:t>1</a:t>
            </a:r>
            <a:r>
              <a:rPr lang="en-IN" sz="2200" dirty="0" smtClean="0"/>
              <a:t> ]</a:t>
            </a:r>
            <a:endParaRPr lang="en-IN" sz="2200" baseline="-25000" dirty="0" smtClean="0"/>
          </a:p>
          <a:p>
            <a:pPr marL="914400" lvl="2" indent="-514350">
              <a:buFont typeface="+mj-lt"/>
              <a:buAutoNum type="romanLcPeriod"/>
            </a:pPr>
            <a:r>
              <a:rPr lang="en-IN" sz="2200" dirty="0" smtClean="0"/>
              <a:t>x</a:t>
            </a:r>
            <a:r>
              <a:rPr lang="en-IN" sz="2200" baseline="-25000" dirty="0" smtClean="0"/>
              <a:t>1</a:t>
            </a:r>
            <a:r>
              <a:rPr lang="en-IN" sz="2200" dirty="0" smtClean="0"/>
              <a:t> and x</a:t>
            </a:r>
            <a:r>
              <a:rPr lang="en-IN" sz="2200" baseline="-25000" dirty="0" smtClean="0"/>
              <a:t>2 </a:t>
            </a:r>
            <a:r>
              <a:rPr lang="en-IN" sz="2200" dirty="0" smtClean="0"/>
              <a:t> are the average size of feed and product particles</a:t>
            </a:r>
          </a:p>
          <a:p>
            <a:pPr marL="914400" lvl="2" indent="-514350">
              <a:buFont typeface="+mj-lt"/>
              <a:buAutoNum type="romanLcPeriod"/>
            </a:pPr>
            <a:r>
              <a:rPr lang="en-IN" sz="2200" dirty="0" smtClean="0"/>
              <a:t>E is the energy per unit mass required to produce this increase in size and K</a:t>
            </a:r>
            <a:r>
              <a:rPr lang="en-IN" sz="2200" baseline="-25000" dirty="0" smtClean="0"/>
              <a:t>B</a:t>
            </a:r>
            <a:r>
              <a:rPr lang="en-IN" sz="2200" dirty="0" smtClean="0"/>
              <a:t> is Bonds’ constant</a:t>
            </a:r>
          </a:p>
          <a:p>
            <a:pPr marL="914400" lvl="2" indent="-514350">
              <a:buFont typeface="+mj-lt"/>
              <a:buAutoNum type="romanLcPeriod"/>
            </a:pPr>
            <a:r>
              <a:rPr lang="en-IN" sz="2200" dirty="0" smtClean="0"/>
              <a:t>Bond’s law has been found to apply best to variety of materials undergoing coarse, intermediate and fine grinding</a:t>
            </a:r>
          </a:p>
          <a:p>
            <a:pPr lvl="1"/>
            <a:endParaRPr lang="en-IN" sz="2000" dirty="0"/>
          </a:p>
        </p:txBody>
      </p:sp>
      <p:cxnSp>
        <p:nvCxnSpPr>
          <p:cNvPr id="5" name="Straight Arrow Connector 4"/>
          <p:cNvCxnSpPr/>
          <p:nvPr/>
        </p:nvCxnSpPr>
        <p:spPr>
          <a:xfrm>
            <a:off x="3143240" y="2143116"/>
            <a:ext cx="357190" cy="158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654032"/>
          </a:xfrm>
        </p:spPr>
        <p:txBody>
          <a:bodyPr>
            <a:normAutofit/>
          </a:bodyPr>
          <a:lstStyle/>
          <a:p>
            <a:r>
              <a:rPr lang="en-IN" sz="3200" b="1" dirty="0" err="1" smtClean="0"/>
              <a:t>Bonds’law</a:t>
            </a:r>
            <a:r>
              <a:rPr lang="en-IN" sz="3200" b="1" dirty="0" smtClean="0"/>
              <a:t> in terms of Bond Work Index</a:t>
            </a:r>
            <a:endParaRPr lang="en-IN" sz="3200" b="1" dirty="0"/>
          </a:p>
        </p:txBody>
      </p:sp>
      <p:sp>
        <p:nvSpPr>
          <p:cNvPr id="3" name="Content Placeholder 2"/>
          <p:cNvSpPr>
            <a:spLocks noGrp="1"/>
          </p:cNvSpPr>
          <p:nvPr>
            <p:ph idx="1"/>
          </p:nvPr>
        </p:nvSpPr>
        <p:spPr>
          <a:xfrm>
            <a:off x="357158" y="928670"/>
            <a:ext cx="8329642" cy="5197493"/>
          </a:xfrm>
        </p:spPr>
        <p:txBody>
          <a:bodyPr>
            <a:normAutofit fontScale="92500" lnSpcReduction="10000"/>
          </a:bodyPr>
          <a:lstStyle/>
          <a:p>
            <a:pPr algn="just"/>
            <a:r>
              <a:rPr lang="en-IN" dirty="0" smtClean="0"/>
              <a:t>Energy Required in KW hr per unit mass in ton Ranges from 10 -20 </a:t>
            </a:r>
            <a:r>
              <a:rPr lang="en-IN" dirty="0" err="1" smtClean="0"/>
              <a:t>KWhr</a:t>
            </a:r>
            <a:r>
              <a:rPr lang="en-IN" dirty="0" smtClean="0"/>
              <a:t>/ton</a:t>
            </a:r>
          </a:p>
          <a:p>
            <a:pPr algn="just"/>
            <a:r>
              <a:rPr lang="en-IN" dirty="0" err="1" smtClean="0"/>
              <a:t>D</a:t>
            </a:r>
            <a:r>
              <a:rPr lang="en-IN" baseline="-25000" dirty="0" err="1" smtClean="0"/>
              <a:t>p</a:t>
            </a:r>
            <a:r>
              <a:rPr lang="en-IN" baseline="-25000" dirty="0" smtClean="0"/>
              <a:t> </a:t>
            </a:r>
            <a:r>
              <a:rPr lang="en-IN" dirty="0" smtClean="0"/>
              <a:t> and </a:t>
            </a:r>
            <a:r>
              <a:rPr lang="en-IN" dirty="0" err="1" smtClean="0"/>
              <a:t>D</a:t>
            </a:r>
            <a:r>
              <a:rPr lang="en-IN" baseline="-25000" dirty="0" err="1" smtClean="0"/>
              <a:t>f</a:t>
            </a:r>
            <a:r>
              <a:rPr lang="en-IN" dirty="0" smtClean="0"/>
              <a:t> are size such that 80 % of the sample passed through mesh of diameter </a:t>
            </a:r>
            <a:r>
              <a:rPr lang="en-IN" dirty="0" err="1" smtClean="0"/>
              <a:t>D</a:t>
            </a:r>
            <a:r>
              <a:rPr lang="en-IN" baseline="-25000" dirty="0" err="1" smtClean="0"/>
              <a:t>p</a:t>
            </a:r>
            <a:r>
              <a:rPr lang="en-IN" dirty="0" smtClean="0"/>
              <a:t> and </a:t>
            </a:r>
            <a:r>
              <a:rPr lang="en-IN" dirty="0" err="1" smtClean="0"/>
              <a:t>D</a:t>
            </a:r>
            <a:r>
              <a:rPr lang="en-IN" baseline="-25000" dirty="0" err="1" smtClean="0"/>
              <a:t>f</a:t>
            </a:r>
            <a:r>
              <a:rPr lang="en-IN" dirty="0" smtClean="0"/>
              <a:t> in mm respectively.</a:t>
            </a:r>
          </a:p>
          <a:p>
            <a:pPr algn="just"/>
            <a:r>
              <a:rPr lang="en-IN" dirty="0" err="1" smtClean="0"/>
              <a:t>W</a:t>
            </a:r>
            <a:r>
              <a:rPr lang="en-IN" baseline="-25000" dirty="0" err="1" smtClean="0"/>
              <a:t>i</a:t>
            </a:r>
            <a:r>
              <a:rPr lang="en-IN" baseline="-25000" dirty="0" smtClean="0"/>
              <a:t> </a:t>
            </a:r>
            <a:r>
              <a:rPr lang="en-IN" dirty="0" smtClean="0"/>
              <a:t> Bond work index in  (2000 lb) is the work required to reduce from a very size to that size in which 80% passing through the 100 micron screen</a:t>
            </a:r>
          </a:p>
          <a:p>
            <a:pPr algn="just"/>
            <a:r>
              <a:rPr lang="en-IN" dirty="0" smtClean="0"/>
              <a:t>P= kilowatt and m = ton/ hr Kb = √(100x10</a:t>
            </a:r>
            <a:r>
              <a:rPr lang="en-IN" baseline="30000" dirty="0" smtClean="0"/>
              <a:t>-3 </a:t>
            </a:r>
            <a:r>
              <a:rPr lang="en-IN" dirty="0" smtClean="0"/>
              <a:t> ) </a:t>
            </a:r>
            <a:r>
              <a:rPr lang="en-IN" dirty="0" err="1" smtClean="0"/>
              <a:t>w</a:t>
            </a:r>
            <a:r>
              <a:rPr lang="en-IN" baseline="-25000" dirty="0" err="1" smtClean="0"/>
              <a:t>i</a:t>
            </a:r>
            <a:r>
              <a:rPr lang="en-IN" dirty="0" smtClean="0"/>
              <a:t> = 0.3162 </a:t>
            </a:r>
            <a:r>
              <a:rPr lang="en-IN" dirty="0" err="1" smtClean="0"/>
              <a:t>w</a:t>
            </a:r>
            <a:r>
              <a:rPr lang="en-IN" baseline="-25000" dirty="0" err="1" smtClean="0"/>
              <a:t>i</a:t>
            </a:r>
            <a:r>
              <a:rPr lang="en-IN" baseline="-25000" dirty="0" smtClean="0"/>
              <a:t> </a:t>
            </a:r>
            <a:endParaRPr lang="en-IN" dirty="0" smtClean="0"/>
          </a:p>
          <a:p>
            <a:pPr algn="just"/>
            <a:r>
              <a:rPr lang="en-IN" dirty="0" smtClean="0"/>
              <a:t>P/m= 0.3162 </a:t>
            </a:r>
            <a:r>
              <a:rPr lang="en-IN" dirty="0" err="1" smtClean="0"/>
              <a:t>w</a:t>
            </a:r>
            <a:r>
              <a:rPr lang="en-IN" baseline="-25000" dirty="0" err="1" smtClean="0"/>
              <a:t>i</a:t>
            </a:r>
            <a:r>
              <a:rPr lang="en-IN" dirty="0" smtClean="0"/>
              <a:t> [1/ √</a:t>
            </a:r>
            <a:r>
              <a:rPr lang="en-IN" dirty="0" err="1" smtClean="0"/>
              <a:t>D</a:t>
            </a:r>
            <a:r>
              <a:rPr lang="en-IN" baseline="-25000" dirty="0" err="1" smtClean="0"/>
              <a:t>p</a:t>
            </a:r>
            <a:r>
              <a:rPr lang="en-IN" baseline="-25000" dirty="0" smtClean="0"/>
              <a:t> </a:t>
            </a:r>
            <a:r>
              <a:rPr lang="en-IN" dirty="0" smtClean="0"/>
              <a:t> - 1/√</a:t>
            </a:r>
            <a:r>
              <a:rPr lang="en-IN" dirty="0" err="1" smtClean="0"/>
              <a:t>D</a:t>
            </a:r>
            <a:r>
              <a:rPr lang="en-IN" baseline="-25000" dirty="0" err="1" smtClean="0"/>
              <a:t>f</a:t>
            </a:r>
            <a:r>
              <a:rPr lang="en-IN" dirty="0" smtClean="0"/>
              <a:t> ]</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82594"/>
          </a:xfrm>
        </p:spPr>
        <p:txBody>
          <a:bodyPr>
            <a:normAutofit/>
          </a:bodyPr>
          <a:lstStyle/>
          <a:p>
            <a:r>
              <a:rPr lang="en-US" sz="3200" b="1" dirty="0" err="1" smtClean="0"/>
              <a:t>Numericals</a:t>
            </a:r>
            <a:r>
              <a:rPr lang="en-US" sz="3200" b="1" dirty="0" smtClean="0"/>
              <a:t> on Bonds’ law</a:t>
            </a:r>
            <a:endParaRPr lang="en-US" sz="3200" b="1" dirty="0"/>
          </a:p>
        </p:txBody>
      </p:sp>
      <p:sp>
        <p:nvSpPr>
          <p:cNvPr id="3" name="Content Placeholder 2"/>
          <p:cNvSpPr>
            <a:spLocks noGrp="1"/>
          </p:cNvSpPr>
          <p:nvPr>
            <p:ph idx="1"/>
          </p:nvPr>
        </p:nvSpPr>
        <p:spPr>
          <a:xfrm>
            <a:off x="457200" y="1000108"/>
            <a:ext cx="8229600" cy="5126055"/>
          </a:xfrm>
        </p:spPr>
        <p:txBody>
          <a:bodyPr>
            <a:normAutofit/>
          </a:bodyPr>
          <a:lstStyle/>
          <a:p>
            <a:pPr>
              <a:buFont typeface="Wingdings" pitchFamily="2" charset="2"/>
              <a:buChar char="Ø"/>
            </a:pPr>
            <a:r>
              <a:rPr lang="en-US" sz="2400" dirty="0" smtClean="0"/>
              <a:t>What is the power required to crush 100 tons /hr of limestone if 80 per cent of the feed passes a 2 – in screen and 80% of the product a 1/8 –in screen? Given index for limestone is 12.74</a:t>
            </a:r>
          </a:p>
          <a:p>
            <a:pPr>
              <a:buFont typeface="Wingdings" pitchFamily="2" charset="2"/>
              <a:buChar char="Ø"/>
            </a:pPr>
            <a:r>
              <a:rPr lang="en-US" sz="2400" dirty="0" smtClean="0"/>
              <a:t>Solution: M = 100 tons /hr</a:t>
            </a:r>
          </a:p>
          <a:p>
            <a:pPr>
              <a:buFont typeface="Wingdings" pitchFamily="2" charset="2"/>
              <a:buChar char="Ø"/>
            </a:pPr>
            <a:r>
              <a:rPr lang="en-US" sz="2400" dirty="0" err="1" smtClean="0"/>
              <a:t>D</a:t>
            </a:r>
            <a:r>
              <a:rPr lang="en-US" sz="2400" baseline="-25000" dirty="0" err="1" smtClean="0"/>
              <a:t>pa</a:t>
            </a:r>
            <a:r>
              <a:rPr lang="en-US" sz="2400" dirty="0" smtClean="0"/>
              <a:t> = 2 inch = 2x 25.4 = 50.8 mm</a:t>
            </a:r>
          </a:p>
          <a:p>
            <a:pPr>
              <a:buFont typeface="Wingdings" pitchFamily="2" charset="2"/>
              <a:buChar char="Ø"/>
            </a:pPr>
            <a:r>
              <a:rPr lang="en-US" sz="2400" dirty="0" err="1" smtClean="0"/>
              <a:t>D</a:t>
            </a:r>
            <a:r>
              <a:rPr lang="en-US" sz="2400" baseline="-25000" dirty="0" err="1" smtClean="0"/>
              <a:t>pb</a:t>
            </a:r>
            <a:r>
              <a:rPr lang="en-US" sz="2400" dirty="0" smtClean="0"/>
              <a:t> = 1/8 inch = 1/8x 25.4 = 3.175 mm</a:t>
            </a:r>
          </a:p>
          <a:p>
            <a:pPr>
              <a:buFont typeface="Wingdings" pitchFamily="2" charset="2"/>
              <a:buChar char="Ø"/>
            </a:pPr>
            <a:r>
              <a:rPr lang="en-US" sz="2400" dirty="0" smtClean="0"/>
              <a:t>The Power Required P/m = 0.3162 </a:t>
            </a:r>
            <a:r>
              <a:rPr lang="en-US" sz="2400" dirty="0" err="1" smtClean="0"/>
              <a:t>w</a:t>
            </a:r>
            <a:r>
              <a:rPr lang="en-US" sz="2400" baseline="-25000" dirty="0" err="1" smtClean="0"/>
              <a:t>i</a:t>
            </a:r>
            <a:r>
              <a:rPr lang="en-US" sz="2400" dirty="0" smtClean="0"/>
              <a:t> </a:t>
            </a:r>
            <a:r>
              <a:rPr lang="en-IN" sz="2400" dirty="0" smtClean="0"/>
              <a:t>[1/ √</a:t>
            </a:r>
            <a:r>
              <a:rPr lang="en-IN" sz="2400" dirty="0" err="1" smtClean="0"/>
              <a:t>D</a:t>
            </a:r>
            <a:r>
              <a:rPr lang="en-IN" sz="2400" baseline="-25000" dirty="0" err="1" smtClean="0"/>
              <a:t>p</a:t>
            </a:r>
            <a:r>
              <a:rPr lang="en-IN" sz="2400" baseline="-25000" dirty="0" smtClean="0"/>
              <a:t> </a:t>
            </a:r>
            <a:r>
              <a:rPr lang="en-IN" sz="2400" dirty="0" smtClean="0"/>
              <a:t> - 1/√</a:t>
            </a:r>
            <a:r>
              <a:rPr lang="en-IN" sz="2400" dirty="0" err="1" smtClean="0"/>
              <a:t>D</a:t>
            </a:r>
            <a:r>
              <a:rPr lang="en-IN" sz="2400" baseline="-25000" dirty="0" err="1" smtClean="0"/>
              <a:t>f</a:t>
            </a:r>
            <a:r>
              <a:rPr lang="en-IN" sz="2400" dirty="0" smtClean="0"/>
              <a:t> ]</a:t>
            </a:r>
            <a:r>
              <a:rPr lang="en-US" sz="2400" dirty="0" smtClean="0"/>
              <a:t> </a:t>
            </a:r>
          </a:p>
          <a:p>
            <a:pPr>
              <a:buFont typeface="Wingdings" pitchFamily="2" charset="2"/>
              <a:buChar char="Ø"/>
            </a:pPr>
            <a:r>
              <a:rPr lang="en-US" sz="2400" dirty="0" smtClean="0"/>
              <a:t>Therefore, P = 100 x 0.3162 x12.74 (1/ </a:t>
            </a:r>
            <a:r>
              <a:rPr lang="en-IN" sz="2400" dirty="0" smtClean="0"/>
              <a:t>√3.175 – 1/ √ 50.8)</a:t>
            </a:r>
          </a:p>
          <a:p>
            <a:pPr>
              <a:buFont typeface="Wingdings" pitchFamily="2" charset="2"/>
              <a:buChar char="Ø"/>
            </a:pPr>
            <a:r>
              <a:rPr lang="en-IN" sz="2400" dirty="0" smtClean="0"/>
              <a:t>Therefore P = 169.6 KW = 227 hp</a:t>
            </a:r>
            <a:endParaRPr lang="en-US" sz="2400"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367</TotalTime>
  <Words>1128</Words>
  <Application>Microsoft Office PowerPoint</Application>
  <PresentationFormat>On-screen Show (4:3)</PresentationFormat>
  <Paragraphs>86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Office Theme</vt:lpstr>
      <vt:lpstr>Energy Analysis in Size Reduction Equipments</vt:lpstr>
      <vt:lpstr>Objectives of Size Reduction Units</vt:lpstr>
      <vt:lpstr>Sieve Analysis</vt:lpstr>
      <vt:lpstr>Sieve Stack arranged in increasing order of mesh size</vt:lpstr>
      <vt:lpstr>Mesh Number System</vt:lpstr>
      <vt:lpstr>Energy Analysis of Size Reduction Unit</vt:lpstr>
      <vt:lpstr>Energy Analysis of Size Reduction Unit</vt:lpstr>
      <vt:lpstr>Bonds’law in terms of Bond Work Index</vt:lpstr>
      <vt:lpstr>Numericals on Bonds’ law</vt:lpstr>
      <vt:lpstr>Numericals on Bonds’ Law</vt:lpstr>
      <vt:lpstr>Numericals on Bonds’ Law</vt:lpstr>
    </vt:vector>
  </TitlesOfParts>
  <Company>Hewlett-Packard Company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Size Reduction Equipments</dc:title>
  <dc:creator>SGAC</dc:creator>
  <cp:lastModifiedBy>SGAC</cp:lastModifiedBy>
  <cp:revision>17</cp:revision>
  <dcterms:created xsi:type="dcterms:W3CDTF">2020-05-19T08:03:14Z</dcterms:created>
  <dcterms:modified xsi:type="dcterms:W3CDTF">2020-06-03T10:58:57Z</dcterms:modified>
</cp:coreProperties>
</file>