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0" r:id="rId6"/>
    <p:sldId id="271" r:id="rId7"/>
    <p:sldId id="272" r:id="rId8"/>
    <p:sldId id="27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22F07-8384-44D5-94AA-C172A11271EA}" type="datetimeFigureOut">
              <a:rPr lang="en-US" smtClean="0"/>
              <a:pPr/>
              <a:t>15/06/2020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164307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/>
              <a:t>Equipments for Pulping Fruits and Vegetables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7406640" cy="2214578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b="1" dirty="0" smtClean="0"/>
              <a:t>Food Engineering</a:t>
            </a:r>
            <a:r>
              <a:rPr lang="en-IN" b="1" dirty="0" smtClean="0"/>
              <a:t> </a:t>
            </a:r>
            <a:r>
              <a:rPr lang="en-IN" b="1" dirty="0" smtClean="0"/>
              <a:t>(DTE </a:t>
            </a:r>
            <a:r>
              <a:rPr lang="en-IN" b="1" dirty="0" smtClean="0"/>
              <a:t>– 321)</a:t>
            </a:r>
            <a:endParaRPr lang="en-IN" b="1" dirty="0" smtClean="0"/>
          </a:p>
          <a:p>
            <a:pPr algn="ctr"/>
            <a:r>
              <a:rPr lang="en-IN" b="1" dirty="0" smtClean="0"/>
              <a:t>Dr. Jahangir </a:t>
            </a:r>
            <a:r>
              <a:rPr lang="en-IN" b="1" dirty="0" err="1" smtClean="0"/>
              <a:t>Badshah</a:t>
            </a:r>
            <a:endParaRPr lang="en-IN" b="1" dirty="0" smtClean="0"/>
          </a:p>
          <a:p>
            <a:pPr algn="ctr"/>
            <a:r>
              <a:rPr lang="en-IN" b="1" dirty="0" smtClean="0"/>
              <a:t>University Professor-cum-Chief Scientist </a:t>
            </a:r>
          </a:p>
          <a:p>
            <a:pPr algn="ctr"/>
            <a:r>
              <a:rPr lang="en-IN" b="1" dirty="0" smtClean="0"/>
              <a:t>Dairy Engineering Department, SGIDT, Patna</a:t>
            </a:r>
          </a:p>
          <a:p>
            <a:pPr algn="ctr"/>
            <a:r>
              <a:rPr lang="en-IN" b="1" dirty="0" smtClean="0"/>
              <a:t>(Bihar Animal Sciences University, Patna)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58259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Purpose and Objectives of </a:t>
            </a:r>
            <a:r>
              <a:rPr lang="en-US" sz="3200" b="1" dirty="0" smtClean="0"/>
              <a:t>Pulping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362216" cy="531973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b="1" dirty="0" smtClean="0"/>
              <a:t>Pulping: </a:t>
            </a:r>
            <a:r>
              <a:rPr lang="en-IN" sz="2400" dirty="0" smtClean="0"/>
              <a:t>Process that crush the fruits and vegetables products with the aim of separating the pulp from seed and skin by pulping equipments or extraction equipments. </a:t>
            </a:r>
          </a:p>
          <a:p>
            <a:pPr algn="just">
              <a:buNone/>
            </a:pPr>
            <a:endParaRPr lang="en-IN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Type and design of </a:t>
            </a:r>
            <a:r>
              <a:rPr lang="en-IN" sz="2400" dirty="0" err="1" smtClean="0"/>
              <a:t>pulper</a:t>
            </a:r>
            <a:r>
              <a:rPr lang="en-IN" sz="2400" dirty="0" smtClean="0"/>
              <a:t> depends on size, shape and texture of fruits and vegetables.</a:t>
            </a:r>
          </a:p>
          <a:p>
            <a:pPr algn="just">
              <a:buNone/>
            </a:pPr>
            <a:endParaRPr lang="en-IN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Sometimes, g– a major unit operation for making processed products as per requirement of end products for some processed foods.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 Capacity as well as Hygienic production </a:t>
            </a:r>
            <a:r>
              <a:rPr lang="en-IN" sz="2400" dirty="0" smtClean="0"/>
              <a:t>and maintenance of equipments.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Driving mechanism: Mechanically or Electrically operated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43890" cy="64294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Types of </a:t>
            </a:r>
            <a:r>
              <a:rPr lang="en-IN" sz="3200" b="1" dirty="0" err="1" smtClean="0"/>
              <a:t>Pulper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892"/>
          </a:xfrm>
        </p:spPr>
        <p:txBody>
          <a:bodyPr>
            <a:normAutofit/>
          </a:bodyPr>
          <a:lstStyle/>
          <a:p>
            <a:r>
              <a:rPr lang="en-IN" sz="2600" dirty="0" smtClean="0"/>
              <a:t>Fruit Crusher</a:t>
            </a:r>
          </a:p>
          <a:p>
            <a:r>
              <a:rPr lang="en-IN" sz="2400" dirty="0" smtClean="0"/>
              <a:t>Fruit Presses</a:t>
            </a:r>
          </a:p>
          <a:p>
            <a:r>
              <a:rPr lang="en-IN" sz="2400" dirty="0" smtClean="0"/>
              <a:t>Fruit and Vegetable </a:t>
            </a:r>
            <a:r>
              <a:rPr lang="en-IN" sz="2400" dirty="0" err="1" smtClean="0"/>
              <a:t>Pulper</a:t>
            </a:r>
            <a:endParaRPr lang="en-IN" sz="2400" dirty="0" smtClean="0"/>
          </a:p>
          <a:p>
            <a:r>
              <a:rPr lang="en-IN" sz="2400" dirty="0" smtClean="0"/>
              <a:t>Twin </a:t>
            </a:r>
            <a:r>
              <a:rPr lang="en-IN" sz="2400" dirty="0" err="1" smtClean="0"/>
              <a:t>Pulper</a:t>
            </a:r>
            <a:endParaRPr lang="en-IN" sz="2400" dirty="0" smtClean="0"/>
          </a:p>
          <a:p>
            <a:r>
              <a:rPr lang="en-IN" sz="2400" dirty="0" smtClean="0"/>
              <a:t>Fruit Mill</a:t>
            </a:r>
          </a:p>
          <a:p>
            <a:r>
              <a:rPr lang="en-IN" sz="2400" dirty="0" smtClean="0"/>
              <a:t>Motorized Hydraulic Fruit Press</a:t>
            </a:r>
          </a:p>
          <a:p>
            <a:r>
              <a:rPr lang="en-IN" sz="2400" dirty="0" smtClean="0"/>
              <a:t>Fruit Juicer</a:t>
            </a:r>
          </a:p>
          <a:p>
            <a:r>
              <a:rPr lang="en-IN" sz="2400" dirty="0" smtClean="0"/>
              <a:t>Stainless Steel </a:t>
            </a:r>
            <a:r>
              <a:rPr lang="en-IN" sz="2400" dirty="0" err="1" smtClean="0"/>
              <a:t>Pulper</a:t>
            </a:r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6929486" cy="78581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Fruit Crusher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IN" sz="2400" dirty="0" smtClean="0"/>
              <a:t>It consists of a rotating screw inside a casing, which has screen in the base. </a:t>
            </a:r>
          </a:p>
          <a:p>
            <a:r>
              <a:rPr lang="en-IN" sz="2400" dirty="0" smtClean="0"/>
              <a:t>The cone screw expresser or paddle </a:t>
            </a:r>
            <a:r>
              <a:rPr lang="en-IN" sz="2400" dirty="0" err="1" smtClean="0"/>
              <a:t>pulper</a:t>
            </a:r>
            <a:r>
              <a:rPr lang="en-IN" sz="2400" dirty="0" smtClean="0"/>
              <a:t> fitted with appropriate </a:t>
            </a:r>
            <a:r>
              <a:rPr lang="en-IN" sz="2400" dirty="0" err="1" smtClean="0"/>
              <a:t>screeens</a:t>
            </a:r>
            <a:r>
              <a:rPr lang="en-IN" sz="2400" dirty="0" smtClean="0"/>
              <a:t> serves the purpose of </a:t>
            </a:r>
            <a:r>
              <a:rPr lang="en-IN" sz="2400" dirty="0" err="1" smtClean="0"/>
              <a:t>sparating</a:t>
            </a:r>
            <a:r>
              <a:rPr lang="en-IN" sz="2400" dirty="0" smtClean="0"/>
              <a:t> the juice from particulate matter.</a:t>
            </a:r>
            <a:endParaRPr lang="en-IN" sz="2400" dirty="0" smtClean="0"/>
          </a:p>
          <a:p>
            <a:r>
              <a:rPr lang="en-IN" sz="2400" dirty="0" smtClean="0"/>
              <a:t>Juice and pulp drains from an outlet in the base of casing and skin is ejected from the end of the casing down a chute.</a:t>
            </a:r>
          </a:p>
          <a:p>
            <a:r>
              <a:rPr lang="en-IN" sz="2400" dirty="0" smtClean="0"/>
              <a:t>It is used for hard fruits such as Pine apples, which are cut into larger pieces and fed into hopper.</a:t>
            </a:r>
          </a:p>
          <a:p>
            <a:r>
              <a:rPr lang="en-IN" sz="2400" dirty="0" smtClean="0"/>
              <a:t>Monthly greasing of bearings, routine checks of belt tensions and electrical connections are important</a:t>
            </a:r>
          </a:p>
          <a:p>
            <a:endParaRPr lang="en-IN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r>
              <a:rPr lang="en-US" sz="3200" dirty="0" smtClean="0"/>
              <a:t>Fruit Press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362216" cy="539116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1. Manual Fruit Press: </a:t>
            </a:r>
            <a:r>
              <a:rPr lang="en-US" sz="2400" dirty="0" smtClean="0"/>
              <a:t>It has a SS cage in which a press plate is raised or lowered by a screw.</a:t>
            </a:r>
          </a:p>
          <a:p>
            <a:r>
              <a:rPr lang="en-US" sz="2400" dirty="0" smtClean="0"/>
              <a:t>The screw made of harder grade of steel than the bearing to prevent the more expensive from wearing down.</a:t>
            </a:r>
          </a:p>
          <a:p>
            <a:r>
              <a:rPr lang="en-US" sz="2400" dirty="0" smtClean="0"/>
              <a:t>Layer plates made from SS, nylon or painted mild steel</a:t>
            </a:r>
          </a:p>
          <a:p>
            <a:r>
              <a:rPr lang="en-US" sz="2400" dirty="0" smtClean="0"/>
              <a:t>In operation a muslin or cotton bag is placed in the cage and pulp is poured in. The bag is closed and the press plate is lowered.  After collecting Juice via  a pipe, the screw is then raised and the bag is removed.</a:t>
            </a:r>
          </a:p>
          <a:p>
            <a:r>
              <a:rPr lang="en-US" sz="2400" b="1" dirty="0" smtClean="0"/>
              <a:t>2.Hydraulic basket: </a:t>
            </a:r>
            <a:r>
              <a:rPr lang="en-US" sz="2400" dirty="0" smtClean="0"/>
              <a:t>A press system where pistons move down into a press sack containing the crush.</a:t>
            </a:r>
          </a:p>
          <a:p>
            <a:r>
              <a:rPr lang="en-US" sz="2400" dirty="0" smtClean="0"/>
              <a:t>Better extraction is obtained by mixing the crush between multiple pressing to expose fresh surface near the cloth.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r>
              <a:rPr lang="en-US" sz="3200" dirty="0" smtClean="0"/>
              <a:t>Fruit Press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714356"/>
            <a:ext cx="8147902" cy="5534044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dirty="0" smtClean="0"/>
              <a:t>Thermal Screw</a:t>
            </a:r>
            <a:endParaRPr lang="en-US" sz="2400" b="1" dirty="0" smtClean="0"/>
          </a:p>
          <a:p>
            <a:pPr algn="just"/>
            <a:r>
              <a:rPr lang="en-US" sz="2400" dirty="0" smtClean="0"/>
              <a:t>A thermal screw is a continuous system for both transporting and heating or cooling crushed fruit or whole small fruit.</a:t>
            </a:r>
          </a:p>
          <a:p>
            <a:pPr algn="just"/>
            <a:r>
              <a:rPr lang="en-US" sz="2400" dirty="0" smtClean="0"/>
              <a:t>In continuous pressing, the screw can even be slowed down  enough to accomplish the holding time and then feed directly to press with another screw.</a:t>
            </a:r>
          </a:p>
          <a:p>
            <a:pPr algn="just"/>
            <a:r>
              <a:rPr lang="en-US" sz="2400" b="1" dirty="0" smtClean="0"/>
              <a:t>Belt Press</a:t>
            </a:r>
          </a:p>
          <a:p>
            <a:pPr algn="just"/>
            <a:r>
              <a:rPr lang="en-US" sz="2400" dirty="0" smtClean="0"/>
              <a:t>A more expensive system is a belt press where the pulp is pressed between porous belts by rollers. </a:t>
            </a:r>
          </a:p>
          <a:p>
            <a:pPr algn="just"/>
            <a:r>
              <a:rPr lang="en-US" sz="2400" dirty="0" smtClean="0"/>
              <a:t>Multiple pressing or rotations further yields more but require more time.</a:t>
            </a:r>
          </a:p>
          <a:p>
            <a:pPr algn="just"/>
            <a:r>
              <a:rPr lang="en-US" sz="2400" dirty="0" smtClean="0"/>
              <a:t>Juice clarification, filtration and </a:t>
            </a:r>
            <a:r>
              <a:rPr lang="en-US" sz="2400" dirty="0" err="1" smtClean="0"/>
              <a:t>deaeration</a:t>
            </a:r>
            <a:r>
              <a:rPr lang="en-US" sz="2400" dirty="0" smtClean="0"/>
              <a:t> to improve quality and shelf life of packed juice. </a:t>
            </a:r>
          </a:p>
          <a:p>
            <a:pPr algn="just"/>
            <a:r>
              <a:rPr lang="en-US" sz="2400" dirty="0" smtClean="0"/>
              <a:t>It is used for apple, grape, pear, pineapple, carrot etc.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511156"/>
          </a:xfrm>
        </p:spPr>
        <p:txBody>
          <a:bodyPr>
            <a:noAutofit/>
          </a:bodyPr>
          <a:lstStyle/>
          <a:p>
            <a:r>
              <a:rPr lang="en-US" sz="3200" dirty="0" smtClean="0"/>
              <a:t>Fruit and Vegetable </a:t>
            </a:r>
            <a:r>
              <a:rPr lang="en-US" sz="3200" dirty="0" err="1" smtClean="0"/>
              <a:t>Pulper</a:t>
            </a:r>
            <a:r>
              <a:rPr lang="en-US" sz="3200" dirty="0" smtClean="0"/>
              <a:t> &amp; Twin </a:t>
            </a:r>
            <a:r>
              <a:rPr lang="en-US" sz="3200" dirty="0" err="1" smtClean="0"/>
              <a:t>pulper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90778" cy="531973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It consists of scraper rotors, spiral scraper and brushes which rotates at a very high speeds and thus separating the stone, skin and the pulp.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/>
              <a:t>The second stage in twin </a:t>
            </a:r>
            <a:r>
              <a:rPr lang="en-US" sz="2400" dirty="0" err="1" smtClean="0"/>
              <a:t>pulper</a:t>
            </a:r>
            <a:r>
              <a:rPr lang="en-US" sz="2400" dirty="0" smtClean="0"/>
              <a:t> is used for receiving the refined pulp from the primary stage and are available in the wide range of capacity.</a:t>
            </a:r>
          </a:p>
          <a:p>
            <a:pPr algn="just"/>
            <a:r>
              <a:rPr lang="en-US" sz="2400" dirty="0" smtClean="0"/>
              <a:t>The fruit and vegetable </a:t>
            </a:r>
            <a:r>
              <a:rPr lang="en-US" sz="2400" dirty="0" err="1" smtClean="0"/>
              <a:t>pulper</a:t>
            </a:r>
            <a:r>
              <a:rPr lang="en-US" sz="2400" dirty="0" smtClean="0"/>
              <a:t> is used for the extraction of pulp from vegetables and fruits like mango, litchi, guava, pear, tomato, passion fruit, grape and so on. Capacity varies from 80 kg/hr to 3 </a:t>
            </a:r>
            <a:r>
              <a:rPr lang="en-US" sz="2400" dirty="0" err="1" smtClean="0"/>
              <a:t>tonnes</a:t>
            </a:r>
            <a:r>
              <a:rPr lang="en-US" sz="2400" dirty="0" smtClean="0"/>
              <a:t> per hour depending upon size, type and quality of the products to be pulped.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Fruit mill and motorized hydraulic press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071546"/>
            <a:ext cx="8147902" cy="51768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uses SS rotor against the SS blades driven with a powerful motor to crush hard seedless fruits for </a:t>
            </a:r>
            <a:r>
              <a:rPr lang="en-US" sz="2400" dirty="0" err="1" smtClean="0"/>
              <a:t>extaction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All parts are made up of food grade SS.</a:t>
            </a:r>
          </a:p>
          <a:p>
            <a:r>
              <a:rPr lang="en-US" sz="2400" dirty="0" smtClean="0"/>
              <a:t>Manufacturer of fruit mill crusher enabled with sturdy fixture mounted on MS steel band.</a:t>
            </a:r>
          </a:p>
          <a:p>
            <a:endParaRPr lang="en-US" sz="2400" dirty="0" smtClean="0"/>
          </a:p>
          <a:p>
            <a:r>
              <a:rPr lang="en-US" sz="2400" dirty="0" smtClean="0"/>
              <a:t>Hydraulic Juice Press: Manufactured with high quality materials with durability and high tensile strength. It has SS tray with proper depth. </a:t>
            </a:r>
          </a:p>
          <a:p>
            <a:r>
              <a:rPr lang="en-US" sz="2400" dirty="0" smtClean="0"/>
              <a:t>It is used for the extraction of juice from crushed fruits like pineapple, grapes, orange</a:t>
            </a:r>
            <a:r>
              <a:rPr lang="en-US" sz="2400" smtClean="0"/>
              <a:t>, apple and so on.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/>
          <a:lstStyle/>
          <a:p>
            <a:pPr algn="ctr"/>
            <a:r>
              <a:rPr lang="en-US" sz="44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ejazbadshah@gmail.com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602</TotalTime>
  <Words>728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Equipments for Pulping Fruits and Vegetables</vt:lpstr>
      <vt:lpstr> Purpose and Objectives of Pulping </vt:lpstr>
      <vt:lpstr>Types of Pulper</vt:lpstr>
      <vt:lpstr> Fruit Crusher </vt:lpstr>
      <vt:lpstr>Fruit Press</vt:lpstr>
      <vt:lpstr>Fruit Press </vt:lpstr>
      <vt:lpstr>Fruit and Vegetable Pulper &amp; Twin pulper</vt:lpstr>
      <vt:lpstr>Fruit mill and motorized hydraulic press</vt:lpstr>
      <vt:lpstr>Thank You ejazbadshah@gmail.com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OVERALL BUSINESS ENVIRONMENT IN INDIAN ECONOMY</dc:title>
  <dc:creator>My</dc:creator>
  <cp:lastModifiedBy>jhangir</cp:lastModifiedBy>
  <cp:revision>52</cp:revision>
  <dcterms:created xsi:type="dcterms:W3CDTF">2020-03-28T11:52:41Z</dcterms:created>
  <dcterms:modified xsi:type="dcterms:W3CDTF">2020-06-15T18:18:09Z</dcterms:modified>
</cp:coreProperties>
</file>