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63" r:id="rId5"/>
    <p:sldId id="264" r:id="rId6"/>
    <p:sldId id="270" r:id="rId7"/>
    <p:sldId id="258" r:id="rId8"/>
    <p:sldId id="271" r:id="rId9"/>
    <p:sldId id="262" r:id="rId10"/>
    <p:sldId id="259" r:id="rId11"/>
    <p:sldId id="265" r:id="rId12"/>
    <p:sldId id="261" r:id="rId13"/>
    <p:sldId id="272"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73" d="100"/>
          <a:sy n="73" d="100"/>
        </p:scale>
        <p:origin x="-59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6/17/2020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B2919-4168-4284-A919-2F2C99501AED}"/>
              </a:ext>
            </a:extLst>
          </p:cNvPr>
          <p:cNvSpPr>
            <a:spLocks noGrp="1"/>
          </p:cNvSpPr>
          <p:nvPr>
            <p:ph type="ctrTitle"/>
          </p:nvPr>
        </p:nvSpPr>
        <p:spPr>
          <a:xfrm>
            <a:off x="359229" y="4464028"/>
            <a:ext cx="5921828" cy="1641490"/>
          </a:xfrm>
        </p:spPr>
        <p:txBody>
          <a:bodyPr>
            <a:noAutofit/>
          </a:bodyPr>
          <a:lstStyle/>
          <a:p>
            <a:pPr algn="just"/>
            <a:r>
              <a:rPr lang="en-US" sz="2400" dirty="0" smtClean="0"/>
              <a:t>Department : Dairy Technology</a:t>
            </a:r>
            <a:br>
              <a:rPr lang="en-US" sz="2400" dirty="0" smtClean="0"/>
            </a:br>
            <a:r>
              <a:rPr lang="en-US" sz="2400" dirty="0" smtClean="0"/>
              <a:t>Course Title : Sensory Evaluation of Dairy Products</a:t>
            </a:r>
            <a:br>
              <a:rPr lang="en-US" sz="2400" dirty="0" smtClean="0"/>
            </a:br>
            <a:r>
              <a:rPr lang="en-US" sz="2400" dirty="0" smtClean="0"/>
              <a:t>Course No. : DTT -321</a:t>
            </a:r>
            <a:br>
              <a:rPr lang="en-US" sz="2400" dirty="0" smtClean="0"/>
            </a:br>
            <a:r>
              <a:rPr lang="en-US" sz="2400" dirty="0" smtClean="0"/>
              <a:t>Semester-6th</a:t>
            </a:r>
            <a:br>
              <a:rPr lang="en-US" sz="2400" dirty="0" smtClean="0"/>
            </a:br>
            <a:r>
              <a:rPr lang="en-US" sz="2400" dirty="0" smtClean="0"/>
              <a:t>Course Teacher:  </a:t>
            </a:r>
            <a:r>
              <a:rPr lang="en-US" sz="2400" dirty="0" err="1" smtClean="0"/>
              <a:t>Bipin</a:t>
            </a:r>
            <a:r>
              <a:rPr lang="en-US" sz="2400" dirty="0" smtClean="0"/>
              <a:t> Kumar Singh</a:t>
            </a:r>
            <a:endParaRPr lang="en-IN" sz="2400" dirty="0"/>
          </a:p>
        </p:txBody>
      </p:sp>
      <p:sp>
        <p:nvSpPr>
          <p:cNvPr id="3" name="Subtitle 2">
            <a:extLst>
              <a:ext uri="{FF2B5EF4-FFF2-40B4-BE49-F238E27FC236}">
                <a16:creationId xmlns="" xmlns:a16="http://schemas.microsoft.com/office/drawing/2014/main" id="{AF75FD95-8D4B-4809-AB3D-F53B247F42CC}"/>
              </a:ext>
            </a:extLst>
          </p:cNvPr>
          <p:cNvSpPr>
            <a:spLocks noGrp="1"/>
          </p:cNvSpPr>
          <p:nvPr>
            <p:ph type="subTitle" idx="1"/>
          </p:nvPr>
        </p:nvSpPr>
        <p:spPr>
          <a:xfrm>
            <a:off x="2209799" y="637954"/>
            <a:ext cx="9144000" cy="680484"/>
          </a:xfrm>
        </p:spPr>
        <p:txBody>
          <a:bodyPr/>
          <a:lstStyle/>
          <a:p>
            <a:pPr algn="ctr"/>
            <a:r>
              <a:rPr lang="en-IN" dirty="0"/>
              <a:t>Sensory Evaluation of Concentrated Milks </a:t>
            </a:r>
          </a:p>
        </p:txBody>
      </p:sp>
      <p:pic>
        <p:nvPicPr>
          <p:cNvPr id="4" name="Picture 3">
            <a:extLst>
              <a:ext uri="{FF2B5EF4-FFF2-40B4-BE49-F238E27FC236}">
                <a16:creationId xmlns="" xmlns:a16="http://schemas.microsoft.com/office/drawing/2014/main" id="{C75F1E3A-C7D4-40D4-8E1E-59D90B130FA1}"/>
              </a:ext>
            </a:extLst>
          </p:cNvPr>
          <p:cNvPicPr>
            <a:picLocks/>
          </p:cNvPicPr>
          <p:nvPr/>
        </p:nvPicPr>
        <p:blipFill>
          <a:blip r:embed="rId2"/>
          <a:stretch>
            <a:fillRect/>
          </a:stretch>
        </p:blipFill>
        <p:spPr>
          <a:xfrm>
            <a:off x="5551714" y="2041451"/>
            <a:ext cx="6154734" cy="4529166"/>
          </a:xfrm>
          <a:prstGeom prst="rect">
            <a:avLst/>
          </a:prstGeom>
        </p:spPr>
      </p:pic>
      <p:pic>
        <p:nvPicPr>
          <p:cNvPr id="5" name="Picture 2" descr="Image result for condensed milk">
            <a:extLst>
              <a:ext uri="{FF2B5EF4-FFF2-40B4-BE49-F238E27FC236}">
                <a16:creationId xmlns="" xmlns:a16="http://schemas.microsoft.com/office/drawing/2014/main" id="{3DB62294-B741-41AA-A93A-0B2A59FED0E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5554" y="2041451"/>
            <a:ext cx="5000846" cy="22257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7276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B97D4-7C68-4AD7-85EA-841D8F534CE1}"/>
              </a:ext>
            </a:extLst>
          </p:cNvPr>
          <p:cNvSpPr>
            <a:spLocks noGrp="1"/>
          </p:cNvSpPr>
          <p:nvPr>
            <p:ph type="title"/>
          </p:nvPr>
        </p:nvSpPr>
        <p:spPr/>
        <p:txBody>
          <a:bodyPr>
            <a:normAutofit/>
          </a:bodyPr>
          <a:lstStyle/>
          <a:p>
            <a:pPr algn="ctr"/>
            <a:r>
              <a:rPr lang="en-IN" sz="2800" dirty="0"/>
              <a:t>Sweetened condensed milk</a:t>
            </a:r>
          </a:p>
        </p:txBody>
      </p:sp>
      <p:sp>
        <p:nvSpPr>
          <p:cNvPr id="3" name="Content Placeholder 2">
            <a:extLst>
              <a:ext uri="{FF2B5EF4-FFF2-40B4-BE49-F238E27FC236}">
                <a16:creationId xmlns="" xmlns:a16="http://schemas.microsoft.com/office/drawing/2014/main" id="{E6FE3984-0C4F-4DED-9C02-6E2924EAF856}"/>
              </a:ext>
            </a:extLst>
          </p:cNvPr>
          <p:cNvSpPr>
            <a:spLocks noGrp="1"/>
          </p:cNvSpPr>
          <p:nvPr>
            <p:ph idx="1"/>
          </p:nvPr>
        </p:nvSpPr>
        <p:spPr/>
        <p:txBody>
          <a:bodyPr/>
          <a:lstStyle/>
          <a:p>
            <a:pPr algn="just"/>
            <a:r>
              <a:rPr lang="en-US" dirty="0" smtClean="0"/>
              <a:t>Since sweetened </a:t>
            </a:r>
            <a:r>
              <a:rPr lang="en-US" dirty="0"/>
              <a:t>condensed milk contains a sufficiently high percentage of sugar </a:t>
            </a:r>
            <a:r>
              <a:rPr lang="en-US" dirty="0" smtClean="0"/>
              <a:t>for its </a:t>
            </a:r>
            <a:r>
              <a:rPr lang="en-US" dirty="0"/>
              <a:t>preservation, the </a:t>
            </a:r>
            <a:r>
              <a:rPr lang="en-US" dirty="0" err="1"/>
              <a:t>flavour</a:t>
            </a:r>
            <a:r>
              <a:rPr lang="en-US" dirty="0"/>
              <a:t> is pronouncedly sweet. Beyond this </a:t>
            </a:r>
            <a:r>
              <a:rPr lang="en-US" dirty="0" smtClean="0"/>
              <a:t>intense sweetness</a:t>
            </a:r>
            <a:r>
              <a:rPr lang="en-US" dirty="0"/>
              <a:t>, the </a:t>
            </a:r>
            <a:r>
              <a:rPr lang="en-US" dirty="0" err="1"/>
              <a:t>flavour</a:t>
            </a:r>
            <a:r>
              <a:rPr lang="en-US" dirty="0"/>
              <a:t> should be clean and pleasant with a slight trace of </a:t>
            </a:r>
            <a:r>
              <a:rPr lang="en-US" dirty="0" smtClean="0"/>
              <a:t>mild caramel </a:t>
            </a:r>
            <a:r>
              <a:rPr lang="en-US" dirty="0"/>
              <a:t>as an aftertaste.</a:t>
            </a:r>
            <a:endParaRPr lang="en-IN" dirty="0"/>
          </a:p>
        </p:txBody>
      </p:sp>
    </p:spTree>
    <p:extLst>
      <p:ext uri="{BB962C8B-B14F-4D97-AF65-F5344CB8AC3E}">
        <p14:creationId xmlns="" xmlns:p14="http://schemas.microsoft.com/office/powerpoint/2010/main" val="101612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FC743-92B5-4E19-A9FE-37C9EB8B84DC}"/>
              </a:ext>
            </a:extLst>
          </p:cNvPr>
          <p:cNvSpPr>
            <a:spLocks noGrp="1"/>
          </p:cNvSpPr>
          <p:nvPr>
            <p:ph type="title"/>
          </p:nvPr>
        </p:nvSpPr>
        <p:spPr/>
        <p:txBody>
          <a:bodyPr>
            <a:normAutofit/>
          </a:bodyPr>
          <a:lstStyle/>
          <a:p>
            <a:pPr algn="ctr"/>
            <a:r>
              <a:rPr lang="en-IN" sz="2800" dirty="0"/>
              <a:t>Procedure for examination</a:t>
            </a:r>
          </a:p>
        </p:txBody>
      </p:sp>
      <p:sp>
        <p:nvSpPr>
          <p:cNvPr id="3" name="Content Placeholder 2">
            <a:extLst>
              <a:ext uri="{FF2B5EF4-FFF2-40B4-BE49-F238E27FC236}">
                <a16:creationId xmlns="" xmlns:a16="http://schemas.microsoft.com/office/drawing/2014/main" id="{5901D989-63E5-49A7-92FF-EAE609FEF496}"/>
              </a:ext>
            </a:extLst>
          </p:cNvPr>
          <p:cNvSpPr>
            <a:spLocks noGrp="1"/>
          </p:cNvSpPr>
          <p:nvPr>
            <p:ph idx="1"/>
          </p:nvPr>
        </p:nvSpPr>
        <p:spPr/>
        <p:txBody>
          <a:bodyPr>
            <a:normAutofit fontScale="70000" lnSpcReduction="20000"/>
          </a:bodyPr>
          <a:lstStyle/>
          <a:p>
            <a:pPr marL="514350" indent="-514350" algn="just"/>
            <a:r>
              <a:rPr lang="en-US" dirty="0"/>
              <a:t>A definite routine enables the judge </a:t>
            </a:r>
            <a:r>
              <a:rPr lang="en-US" dirty="0" err="1"/>
              <a:t>tomake</a:t>
            </a:r>
            <a:r>
              <a:rPr lang="en-US" dirty="0"/>
              <a:t> the best use of the available time with the assurance that the </a:t>
            </a:r>
            <a:r>
              <a:rPr lang="en-US" dirty="0" err="1"/>
              <a:t>examinationis</a:t>
            </a:r>
            <a:r>
              <a:rPr lang="en-US" dirty="0"/>
              <a:t> complete when finished.</a:t>
            </a:r>
          </a:p>
          <a:p>
            <a:pPr marL="0" indent="0" algn="just"/>
            <a:r>
              <a:rPr lang="en-US" dirty="0"/>
              <a:t> </a:t>
            </a:r>
            <a:r>
              <a:rPr lang="en-US" dirty="0" smtClean="0"/>
              <a:t>Appearance </a:t>
            </a:r>
            <a:r>
              <a:rPr lang="en-US" dirty="0"/>
              <a:t>of the container should be </a:t>
            </a:r>
            <a:r>
              <a:rPr lang="en-US" dirty="0" err="1"/>
              <a:t>asbright</a:t>
            </a:r>
            <a:r>
              <a:rPr lang="en-US" dirty="0"/>
              <a:t> as new tin as the can has not been subjected to the high heat </a:t>
            </a:r>
            <a:r>
              <a:rPr lang="en-US" dirty="0" err="1"/>
              <a:t>treatmentof</a:t>
            </a:r>
            <a:r>
              <a:rPr lang="en-US" dirty="0"/>
              <a:t> sterilization. </a:t>
            </a:r>
          </a:p>
          <a:p>
            <a:pPr marL="0" indent="0" algn="just"/>
            <a:r>
              <a:rPr lang="en-US" dirty="0" smtClean="0"/>
              <a:t>The </a:t>
            </a:r>
            <a:r>
              <a:rPr lang="en-US" dirty="0"/>
              <a:t>surface of the product should </a:t>
            </a:r>
            <a:r>
              <a:rPr lang="en-US" dirty="0" err="1"/>
              <a:t>havethe</a:t>
            </a:r>
            <a:r>
              <a:rPr lang="en-US" dirty="0"/>
              <a:t> same intensity of </a:t>
            </a:r>
            <a:r>
              <a:rPr lang="en-US" dirty="0" err="1"/>
              <a:t>colour</a:t>
            </a:r>
            <a:r>
              <a:rPr lang="en-US" dirty="0"/>
              <a:t> as the under layer and should be uniform inconsistency with no indication of lumps, free fat or screen formation.</a:t>
            </a:r>
          </a:p>
          <a:p>
            <a:pPr marL="0" indent="0" algn="just"/>
            <a:r>
              <a:rPr lang="en-US" dirty="0"/>
              <a:t> </a:t>
            </a:r>
            <a:r>
              <a:rPr lang="en-US" dirty="0" err="1" smtClean="0"/>
              <a:t>Colour</a:t>
            </a:r>
            <a:r>
              <a:rPr lang="en-US" dirty="0" smtClean="0"/>
              <a:t> </a:t>
            </a:r>
            <a:r>
              <a:rPr lang="en-US" dirty="0"/>
              <a:t>of the product should be </a:t>
            </a:r>
            <a:r>
              <a:rPr lang="en-US" dirty="0" err="1"/>
              <a:t>uniformthroughout</a:t>
            </a:r>
            <a:r>
              <a:rPr lang="en-US" dirty="0"/>
              <a:t>. Observe if the milk has a greenish white creamy or a </a:t>
            </a:r>
            <a:r>
              <a:rPr lang="en-US" dirty="0" err="1"/>
              <a:t>brownishcolour</a:t>
            </a:r>
            <a:r>
              <a:rPr lang="en-US" dirty="0"/>
              <a:t>. </a:t>
            </a:r>
          </a:p>
          <a:p>
            <a:pPr marL="0" indent="0" algn="just"/>
            <a:r>
              <a:rPr lang="en-US" dirty="0" smtClean="0"/>
              <a:t> </a:t>
            </a:r>
            <a:r>
              <a:rPr lang="en-US" dirty="0"/>
              <a:t>Viscosity desired is one which </a:t>
            </a:r>
            <a:r>
              <a:rPr lang="en-US" dirty="0" err="1"/>
              <a:t>isobviously</a:t>
            </a:r>
            <a:r>
              <a:rPr lang="en-US" dirty="0"/>
              <a:t> not "thin" but resembling to a marked degree that of </a:t>
            </a:r>
            <a:r>
              <a:rPr lang="en-US" dirty="0" err="1"/>
              <a:t>mediumto</a:t>
            </a:r>
            <a:r>
              <a:rPr lang="en-US" dirty="0"/>
              <a:t> heavy molasses. In grading sweetened condensed milk, the judge must bear </a:t>
            </a:r>
            <a:r>
              <a:rPr lang="en-US" dirty="0" err="1"/>
              <a:t>inmind</a:t>
            </a:r>
            <a:r>
              <a:rPr lang="en-US" dirty="0"/>
              <a:t> that a desirable sweetened condensed milk pours like molasses and, </a:t>
            </a:r>
            <a:r>
              <a:rPr lang="en-US" dirty="0" err="1"/>
              <a:t>whenpoured</a:t>
            </a:r>
            <a:r>
              <a:rPr lang="en-US" dirty="0"/>
              <a:t>, seeks its own level leaving no trace of the folds on the surface.</a:t>
            </a:r>
          </a:p>
          <a:p>
            <a:pPr marL="0" indent="0" algn="just"/>
            <a:r>
              <a:rPr lang="en-US" dirty="0" smtClean="0"/>
              <a:t> </a:t>
            </a:r>
            <a:r>
              <a:rPr lang="en-US" dirty="0" err="1"/>
              <a:t>Flavour</a:t>
            </a:r>
            <a:r>
              <a:rPr lang="en-US" dirty="0"/>
              <a:t> should be observed both for </a:t>
            </a:r>
            <a:r>
              <a:rPr lang="en-US" dirty="0" err="1"/>
              <a:t>thetextural</a:t>
            </a:r>
            <a:r>
              <a:rPr lang="en-US" dirty="0"/>
              <a:t> and taste sensations. Register the relative smoothness of the </a:t>
            </a:r>
            <a:r>
              <a:rPr lang="en-US" dirty="0" err="1"/>
              <a:t>productas</a:t>
            </a:r>
            <a:r>
              <a:rPr lang="en-US" dirty="0"/>
              <a:t> a whole and the fineness of the grain by pressing the sample against </a:t>
            </a:r>
            <a:r>
              <a:rPr lang="en-US" dirty="0" err="1"/>
              <a:t>thepalate</a:t>
            </a:r>
            <a:r>
              <a:rPr lang="en-US" dirty="0"/>
              <a:t> with the tongue.</a:t>
            </a:r>
            <a:endParaRPr lang="en-IN" dirty="0"/>
          </a:p>
        </p:txBody>
      </p:sp>
    </p:spTree>
    <p:extLst>
      <p:ext uri="{BB962C8B-B14F-4D97-AF65-F5344CB8AC3E}">
        <p14:creationId xmlns="" xmlns:p14="http://schemas.microsoft.com/office/powerpoint/2010/main" val="202259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D853AC-09B5-4CA4-9AA0-6312732CB217}"/>
              </a:ext>
            </a:extLst>
          </p:cNvPr>
          <p:cNvSpPr>
            <a:spLocks noGrp="1"/>
          </p:cNvSpPr>
          <p:nvPr>
            <p:ph type="title"/>
          </p:nvPr>
        </p:nvSpPr>
        <p:spPr/>
        <p:txBody>
          <a:bodyPr>
            <a:normAutofit/>
          </a:bodyPr>
          <a:lstStyle/>
          <a:p>
            <a:pPr algn="ctr"/>
            <a:r>
              <a:rPr lang="en-IN" sz="2800" dirty="0"/>
              <a:t>Defects of sweetened condensed milk</a:t>
            </a:r>
          </a:p>
        </p:txBody>
      </p:sp>
      <p:sp>
        <p:nvSpPr>
          <p:cNvPr id="3" name="Content Placeholder 2">
            <a:extLst>
              <a:ext uri="{FF2B5EF4-FFF2-40B4-BE49-F238E27FC236}">
                <a16:creationId xmlns="" xmlns:a16="http://schemas.microsoft.com/office/drawing/2014/main" id="{D89DDDF2-FCD6-4663-9E86-1DDD48819C47}"/>
              </a:ext>
            </a:extLst>
          </p:cNvPr>
          <p:cNvSpPr>
            <a:spLocks noGrp="1"/>
          </p:cNvSpPr>
          <p:nvPr>
            <p:ph idx="1"/>
          </p:nvPr>
        </p:nvSpPr>
        <p:spPr/>
        <p:txBody>
          <a:bodyPr>
            <a:normAutofit fontScale="85000" lnSpcReduction="20000"/>
          </a:bodyPr>
          <a:lstStyle/>
          <a:p>
            <a:pPr algn="just"/>
            <a:r>
              <a:rPr lang="en-US" dirty="0" smtClean="0"/>
              <a:t> </a:t>
            </a:r>
            <a:r>
              <a:rPr lang="en-US" dirty="0"/>
              <a:t>Metallic - Prepare 0.5 percent solution of ferrous sulphate in distilled water. Add 1, 4 and 7 ml of the solution to 100 g fresh sweetened condensed milk and mix well to simulate varying degrees of metallic </a:t>
            </a:r>
            <a:r>
              <a:rPr lang="en-US" dirty="0" err="1"/>
              <a:t>flavour</a:t>
            </a:r>
            <a:r>
              <a:rPr lang="en-US" dirty="0"/>
              <a:t> in it. </a:t>
            </a:r>
          </a:p>
          <a:p>
            <a:pPr algn="just"/>
            <a:r>
              <a:rPr lang="en-US" dirty="0" smtClean="0"/>
              <a:t> </a:t>
            </a:r>
            <a:r>
              <a:rPr lang="en-US" dirty="0"/>
              <a:t>Rancid -Homogenize 30 percent fat cream obtained from raw milk, allow it to stay at about 37°C for about 1 hour before heating it to nearly 75°C and immediately cooling it to room temperature. Mix the cream with fresh sweetened condensed milk at the rate of 10, 20 and 50 percent to obtain varying degrees of rancidity in the product. </a:t>
            </a:r>
          </a:p>
          <a:p>
            <a:pPr algn="just"/>
            <a:r>
              <a:rPr lang="en-US" dirty="0" smtClean="0"/>
              <a:t> </a:t>
            </a:r>
            <a:r>
              <a:rPr lang="en-US" dirty="0"/>
              <a:t>Strong, caramel - Heat, in a boiling water bath, fresh sweetened condensed milk (70 to 80 g) to 85-90°C and leave it covered at about 90°C for 2+, 34 and 44 hours, before cooling to room temperature. This will also give varying degrees of browning in in the product. </a:t>
            </a:r>
          </a:p>
          <a:p>
            <a:pPr algn="just"/>
            <a:r>
              <a:rPr lang="en-US" dirty="0" smtClean="0"/>
              <a:t> </a:t>
            </a:r>
            <a:r>
              <a:rPr lang="en-US" dirty="0"/>
              <a:t>Tallowy - Expose fresh sweetened condensed milk, containing approximately 5 mg/kg of ferric or cupric chloride to sunlight to varying periods such as 3, 6 and 9 hours. </a:t>
            </a:r>
          </a:p>
        </p:txBody>
      </p:sp>
    </p:spTree>
    <p:extLst>
      <p:ext uri="{BB962C8B-B14F-4D97-AF65-F5344CB8AC3E}">
        <p14:creationId xmlns="" xmlns:p14="http://schemas.microsoft.com/office/powerpoint/2010/main" val="311298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normAutofit/>
          </a:bodyPr>
          <a:lstStyle/>
          <a:p>
            <a:r>
              <a:rPr lang="en-IN" sz="2800" dirty="0" smtClean="0"/>
              <a:t>Contd..</a:t>
            </a:r>
            <a:endParaRPr lang="en-IN" sz="2800" dirty="0"/>
          </a:p>
        </p:txBody>
      </p:sp>
      <p:sp>
        <p:nvSpPr>
          <p:cNvPr id="3" name="Content Placeholder 2"/>
          <p:cNvSpPr>
            <a:spLocks noGrp="1"/>
          </p:cNvSpPr>
          <p:nvPr>
            <p:ph idx="1"/>
          </p:nvPr>
        </p:nvSpPr>
        <p:spPr/>
        <p:txBody>
          <a:bodyPr>
            <a:normAutofit lnSpcReduction="10000"/>
          </a:bodyPr>
          <a:lstStyle/>
          <a:p>
            <a:pPr algn="just"/>
            <a:r>
              <a:rPr lang="en-US" dirty="0" smtClean="0"/>
              <a:t> Sandy, course, mealy - Heat the fresh sample ( about 200 g ) in a beaker at about 70°C for 5 minutes and hold it undisturbed in an incubator at 30°C for 6, 12 and 18 hours to manipulate different degrees of sandiness in the product.</a:t>
            </a:r>
          </a:p>
          <a:p>
            <a:pPr algn="just"/>
            <a:r>
              <a:rPr lang="en-US" dirty="0" smtClean="0"/>
              <a:t>  Settled-Heat the sample as mentioned in (e) above and maintain in an incubator at 30°C for 24, 48 and 72 hours. </a:t>
            </a:r>
          </a:p>
          <a:p>
            <a:pPr algn="just"/>
            <a:r>
              <a:rPr lang="en-US" dirty="0" smtClean="0"/>
              <a:t>Thickened - For developing varying degrees of the defect, heat a fresh sample of condensed milk in a water bath to 80°C. As an alternative for developing this defect packed commodities samples of tins can be stored at 37°C for a period varying between 30 to 90 days. </a:t>
            </a:r>
            <a:endParaRPr lang="en-IN" dirty="0" smtClean="0"/>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C82BA-8F87-4832-BDA6-EAD7C91EF698}"/>
              </a:ext>
            </a:extLst>
          </p:cNvPr>
          <p:cNvSpPr>
            <a:spLocks noGrp="1"/>
          </p:cNvSpPr>
          <p:nvPr>
            <p:ph type="title"/>
          </p:nvPr>
        </p:nvSpPr>
        <p:spPr>
          <a:xfrm>
            <a:off x="838200" y="365125"/>
            <a:ext cx="10515600" cy="846987"/>
          </a:xfrm>
        </p:spPr>
        <p:txBody>
          <a:bodyPr>
            <a:normAutofit/>
          </a:bodyPr>
          <a:lstStyle/>
          <a:p>
            <a:pPr algn="ctr"/>
            <a:r>
              <a:rPr lang="en-US" sz="2800" dirty="0"/>
              <a:t>Score card for Sweetened Condensed Milk</a:t>
            </a:r>
            <a:endParaRPr lang="en-IN" sz="2800" dirty="0"/>
          </a:p>
        </p:txBody>
      </p:sp>
      <p:sp>
        <p:nvSpPr>
          <p:cNvPr id="3" name="Content Placeholder 2">
            <a:extLst>
              <a:ext uri="{FF2B5EF4-FFF2-40B4-BE49-F238E27FC236}">
                <a16:creationId xmlns="" xmlns:a16="http://schemas.microsoft.com/office/drawing/2014/main" id="{50BDFFF0-ACD4-49C0-AA90-00AD7E8F928D}"/>
              </a:ext>
            </a:extLst>
          </p:cNvPr>
          <p:cNvSpPr>
            <a:spLocks noGrp="1"/>
          </p:cNvSpPr>
          <p:nvPr>
            <p:ph idx="1"/>
          </p:nvPr>
        </p:nvSpPr>
        <p:spPr>
          <a:xfrm>
            <a:off x="2030818" y="1424763"/>
            <a:ext cx="7400261" cy="4752200"/>
          </a:xfrm>
        </p:spPr>
        <p:txBody>
          <a:bodyPr>
            <a:normAutofit/>
          </a:bodyPr>
          <a:lstStyle/>
          <a:p>
            <a:pPr marL="0" indent="0">
              <a:buNone/>
            </a:pPr>
            <a:r>
              <a:rPr lang="en-US" sz="1200" dirty="0"/>
              <a:t>EVALUATION CARD FOR SWEETENED CONDENSED MILK ( Clauses 6.3 and 6.4) Name . . . . . . . . . . . . . . . . . . . . . . . . . . . . . . . . . . . . . . . . . . . . . . . . . . . . . . . . . . Date. . . . . . . . . . . . . . . . . . . . . . . . . . . . . . . . . . . . . . . . . . . Code No. . . . . . . . . . . . . . . . . . . . . . . . . . . . . . . . . . . . . . . . . . . . . . . . . . . . ..Time . . . . . . . . . . . . . . . . . ._. . . . . . . . . . . . . . . . . . . . . A) Score the sample for different characteristics. Indicate the degree of defects, if any, encircling the applicable one and deduct accordingly from the characteristic score. </a:t>
            </a:r>
          </a:p>
          <a:p>
            <a:pPr marL="0" indent="0">
              <a:buNone/>
            </a:pPr>
            <a:endParaRPr lang="en-IN" sz="1800" dirty="0"/>
          </a:p>
        </p:txBody>
      </p:sp>
      <p:pic>
        <p:nvPicPr>
          <p:cNvPr id="4" name="Picture 3">
            <a:extLst>
              <a:ext uri="{FF2B5EF4-FFF2-40B4-BE49-F238E27FC236}">
                <a16:creationId xmlns="" xmlns:a16="http://schemas.microsoft.com/office/drawing/2014/main" id="{8BDDF7B9-CE3B-46F4-99DA-35A21F0ADE37}"/>
              </a:ext>
            </a:extLst>
          </p:cNvPr>
          <p:cNvPicPr/>
          <p:nvPr/>
        </p:nvPicPr>
        <p:blipFill rotWithShape="1">
          <a:blip r:embed="rId2"/>
          <a:srcRect l="-8" t="37507" b="10151"/>
          <a:stretch/>
        </p:blipFill>
        <p:spPr>
          <a:xfrm>
            <a:off x="2615609" y="2562447"/>
            <a:ext cx="6060558" cy="3930427"/>
          </a:xfrm>
          <a:prstGeom prst="rect">
            <a:avLst/>
          </a:prstGeom>
        </p:spPr>
      </p:pic>
    </p:spTree>
    <p:extLst>
      <p:ext uri="{BB962C8B-B14F-4D97-AF65-F5344CB8AC3E}">
        <p14:creationId xmlns="" xmlns:p14="http://schemas.microsoft.com/office/powerpoint/2010/main" val="303179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9F4DC-02C2-4F98-A3DB-75231745FBC2}"/>
              </a:ext>
            </a:extLst>
          </p:cNvPr>
          <p:cNvSpPr>
            <a:spLocks noGrp="1"/>
          </p:cNvSpPr>
          <p:nvPr>
            <p:ph type="title"/>
          </p:nvPr>
        </p:nvSpPr>
        <p:spPr>
          <a:xfrm>
            <a:off x="1380460" y="577776"/>
            <a:ext cx="10515600" cy="1325563"/>
          </a:xfrm>
        </p:spPr>
        <p:txBody>
          <a:bodyPr>
            <a:normAutofit/>
          </a:bodyPr>
          <a:lstStyle/>
          <a:p>
            <a:pPr algn="ctr"/>
            <a:r>
              <a:rPr lang="en-US" sz="2800" dirty="0"/>
              <a:t>Grading</a:t>
            </a:r>
            <a:endParaRPr lang="en-IN" sz="2800" dirty="0"/>
          </a:p>
        </p:txBody>
      </p:sp>
      <p:sp>
        <p:nvSpPr>
          <p:cNvPr id="3" name="Content Placeholder 2">
            <a:extLst>
              <a:ext uri="{FF2B5EF4-FFF2-40B4-BE49-F238E27FC236}">
                <a16:creationId xmlns="" xmlns:a16="http://schemas.microsoft.com/office/drawing/2014/main" id="{09F97DB6-2930-4D20-9C53-F62E8A9C4431}"/>
              </a:ext>
            </a:extLst>
          </p:cNvPr>
          <p:cNvSpPr>
            <a:spLocks noGrp="1"/>
          </p:cNvSpPr>
          <p:nvPr>
            <p:ph idx="1"/>
          </p:nvPr>
        </p:nvSpPr>
        <p:spPr/>
        <p:txBody>
          <a:bodyPr/>
          <a:lstStyle/>
          <a:p>
            <a:pPr marL="0" indent="0">
              <a:buNone/>
            </a:pPr>
            <a:r>
              <a:rPr lang="en-US" dirty="0"/>
              <a:t>After computation of data, recorded in Table  by the panelists, the following grades should be awarded. </a:t>
            </a:r>
          </a:p>
          <a:p>
            <a:endParaRPr lang="en-IN" dirty="0"/>
          </a:p>
        </p:txBody>
      </p:sp>
      <p:graphicFrame>
        <p:nvGraphicFramePr>
          <p:cNvPr id="4" name="Table 3">
            <a:extLst>
              <a:ext uri="{FF2B5EF4-FFF2-40B4-BE49-F238E27FC236}">
                <a16:creationId xmlns="" xmlns:a16="http://schemas.microsoft.com/office/drawing/2014/main" id="{BAF2E43D-DDC4-4A0E-B4DB-1D79FE2796C2}"/>
              </a:ext>
            </a:extLst>
          </p:cNvPr>
          <p:cNvGraphicFramePr>
            <a:graphicFrameLocks noGrp="1"/>
          </p:cNvGraphicFramePr>
          <p:nvPr>
            <p:extLst>
              <p:ext uri="{D42A27DB-BD31-4B8C-83A1-F6EECF244321}">
                <p14:modId xmlns="" xmlns:p14="http://schemas.microsoft.com/office/powerpoint/2010/main" val="1583707518"/>
              </p:ext>
            </p:extLst>
          </p:nvPr>
        </p:nvGraphicFramePr>
        <p:xfrm>
          <a:off x="2032000" y="2923952"/>
          <a:ext cx="8128000" cy="3094075"/>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2671902916"/>
                    </a:ext>
                  </a:extLst>
                </a:gridCol>
                <a:gridCol w="4064000">
                  <a:extLst>
                    <a:ext uri="{9D8B030D-6E8A-4147-A177-3AD203B41FA5}">
                      <a16:colId xmlns="" xmlns:a16="http://schemas.microsoft.com/office/drawing/2014/main" val="1649000780"/>
                    </a:ext>
                  </a:extLst>
                </a:gridCol>
              </a:tblGrid>
              <a:tr h="618815">
                <a:tc>
                  <a:txBody>
                    <a:bodyPr/>
                    <a:lstStyle/>
                    <a:p>
                      <a:r>
                        <a:rPr lang="en-IN" dirty="0"/>
                        <a:t>Score </a:t>
                      </a:r>
                    </a:p>
                  </a:txBody>
                  <a:tcPr/>
                </a:tc>
                <a:tc>
                  <a:txBody>
                    <a:bodyPr/>
                    <a:lstStyle/>
                    <a:p>
                      <a:r>
                        <a:rPr lang="en-IN" dirty="0"/>
                        <a:t>Grades </a:t>
                      </a:r>
                    </a:p>
                  </a:txBody>
                  <a:tcPr/>
                </a:tc>
                <a:extLst>
                  <a:ext uri="{0D108BD9-81ED-4DB2-BD59-A6C34878D82A}">
                    <a16:rowId xmlns="" xmlns:a16="http://schemas.microsoft.com/office/drawing/2014/main" val="3076311185"/>
                  </a:ext>
                </a:extLst>
              </a:tr>
              <a:tr h="618815">
                <a:tc>
                  <a:txBody>
                    <a:bodyPr/>
                    <a:lstStyle/>
                    <a:p>
                      <a:r>
                        <a:rPr lang="en-IN" dirty="0"/>
                        <a:t>90 and above </a:t>
                      </a:r>
                    </a:p>
                  </a:txBody>
                  <a:tcPr/>
                </a:tc>
                <a:tc>
                  <a:txBody>
                    <a:bodyPr/>
                    <a:lstStyle/>
                    <a:p>
                      <a:r>
                        <a:rPr lang="en-IN" dirty="0"/>
                        <a:t>Excellent </a:t>
                      </a:r>
                    </a:p>
                  </a:txBody>
                  <a:tcPr/>
                </a:tc>
                <a:extLst>
                  <a:ext uri="{0D108BD9-81ED-4DB2-BD59-A6C34878D82A}">
                    <a16:rowId xmlns="" xmlns:a16="http://schemas.microsoft.com/office/drawing/2014/main" val="2697064706"/>
                  </a:ext>
                </a:extLst>
              </a:tr>
              <a:tr h="618815">
                <a:tc>
                  <a:txBody>
                    <a:bodyPr/>
                    <a:lstStyle/>
                    <a:p>
                      <a:r>
                        <a:rPr lang="en-IN" dirty="0"/>
                        <a:t>80-89</a:t>
                      </a:r>
                    </a:p>
                  </a:txBody>
                  <a:tcPr/>
                </a:tc>
                <a:tc>
                  <a:txBody>
                    <a:bodyPr/>
                    <a:lstStyle/>
                    <a:p>
                      <a:r>
                        <a:rPr lang="en-IN" dirty="0"/>
                        <a:t>Good</a:t>
                      </a:r>
                    </a:p>
                  </a:txBody>
                  <a:tcPr/>
                </a:tc>
                <a:extLst>
                  <a:ext uri="{0D108BD9-81ED-4DB2-BD59-A6C34878D82A}">
                    <a16:rowId xmlns="" xmlns:a16="http://schemas.microsoft.com/office/drawing/2014/main" val="432901378"/>
                  </a:ext>
                </a:extLst>
              </a:tr>
              <a:tr h="618815">
                <a:tc>
                  <a:txBody>
                    <a:bodyPr/>
                    <a:lstStyle/>
                    <a:p>
                      <a:r>
                        <a:rPr lang="en-IN" dirty="0"/>
                        <a:t>60-79</a:t>
                      </a:r>
                    </a:p>
                  </a:txBody>
                  <a:tcPr/>
                </a:tc>
                <a:tc>
                  <a:txBody>
                    <a:bodyPr/>
                    <a:lstStyle/>
                    <a:p>
                      <a:r>
                        <a:rPr lang="en-IN" dirty="0"/>
                        <a:t> Fair</a:t>
                      </a:r>
                    </a:p>
                  </a:txBody>
                  <a:tcPr/>
                </a:tc>
                <a:extLst>
                  <a:ext uri="{0D108BD9-81ED-4DB2-BD59-A6C34878D82A}">
                    <a16:rowId xmlns="" xmlns:a16="http://schemas.microsoft.com/office/drawing/2014/main" val="40701264"/>
                  </a:ext>
                </a:extLst>
              </a:tr>
              <a:tr h="618815">
                <a:tc>
                  <a:txBody>
                    <a:bodyPr/>
                    <a:lstStyle/>
                    <a:p>
                      <a:r>
                        <a:rPr lang="en-IN" dirty="0"/>
                        <a:t>59 and below</a:t>
                      </a:r>
                    </a:p>
                  </a:txBody>
                  <a:tcPr/>
                </a:tc>
                <a:tc>
                  <a:txBody>
                    <a:bodyPr/>
                    <a:lstStyle/>
                    <a:p>
                      <a:r>
                        <a:rPr lang="en-IN" dirty="0"/>
                        <a:t>Poor</a:t>
                      </a:r>
                    </a:p>
                  </a:txBody>
                  <a:tcPr/>
                </a:tc>
                <a:extLst>
                  <a:ext uri="{0D108BD9-81ED-4DB2-BD59-A6C34878D82A}">
                    <a16:rowId xmlns="" xmlns:a16="http://schemas.microsoft.com/office/drawing/2014/main" val="1858452196"/>
                  </a:ext>
                </a:extLst>
              </a:tr>
            </a:tbl>
          </a:graphicData>
        </a:graphic>
      </p:graphicFrame>
    </p:spTree>
    <p:extLst>
      <p:ext uri="{BB962C8B-B14F-4D97-AF65-F5344CB8AC3E}">
        <p14:creationId xmlns="" xmlns:p14="http://schemas.microsoft.com/office/powerpoint/2010/main" val="143507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thanks">
            <a:extLst>
              <a:ext uri="{FF2B5EF4-FFF2-40B4-BE49-F238E27FC236}">
                <a16:creationId xmlns="" xmlns:a16="http://schemas.microsoft.com/office/drawing/2014/main" id="{FDFB3F75-1343-439E-8140-8AE411E456F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17628" y="1669312"/>
            <a:ext cx="6103088" cy="37107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149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632CDB-DBF2-4B85-9E05-571498622052}"/>
              </a:ext>
            </a:extLst>
          </p:cNvPr>
          <p:cNvSpPr>
            <a:spLocks noGrp="1"/>
          </p:cNvSpPr>
          <p:nvPr>
            <p:ph type="title"/>
          </p:nvPr>
        </p:nvSpPr>
        <p:spPr/>
        <p:txBody>
          <a:bodyPr>
            <a:normAutofit/>
          </a:bodyPr>
          <a:lstStyle/>
          <a:p>
            <a:pPr algn="ctr"/>
            <a:r>
              <a:rPr lang="en-IN" sz="2800" dirty="0"/>
              <a:t>INTRODUCTION</a:t>
            </a:r>
          </a:p>
        </p:txBody>
      </p:sp>
      <p:sp>
        <p:nvSpPr>
          <p:cNvPr id="3" name="Content Placeholder 2">
            <a:extLst>
              <a:ext uri="{FF2B5EF4-FFF2-40B4-BE49-F238E27FC236}">
                <a16:creationId xmlns="" xmlns:a16="http://schemas.microsoft.com/office/drawing/2014/main" id="{469F8F9D-C8AD-4931-9F68-570FCFECCC13}"/>
              </a:ext>
            </a:extLst>
          </p:cNvPr>
          <p:cNvSpPr>
            <a:spLocks noGrp="1"/>
          </p:cNvSpPr>
          <p:nvPr>
            <p:ph idx="1"/>
          </p:nvPr>
        </p:nvSpPr>
        <p:spPr/>
        <p:txBody>
          <a:bodyPr/>
          <a:lstStyle/>
          <a:p>
            <a:pPr marL="0" indent="0" algn="just">
              <a:buNone/>
            </a:pPr>
            <a:r>
              <a:rPr lang="en-US" dirty="0"/>
              <a:t>A thorough understanding of the sensory attributes of concentrated milk and their routine examination is imperative, not only to assure improvement of the product, but also for ensuring that the product reaches the consumer in good condition.</a:t>
            </a:r>
            <a:endParaRPr lang="en-IN" dirty="0"/>
          </a:p>
        </p:txBody>
      </p:sp>
    </p:spTree>
    <p:extLst>
      <p:ext uri="{BB962C8B-B14F-4D97-AF65-F5344CB8AC3E}">
        <p14:creationId xmlns="" xmlns:p14="http://schemas.microsoft.com/office/powerpoint/2010/main" val="42152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5F4CB-0495-492C-AD49-320D889C6AA5}"/>
              </a:ext>
            </a:extLst>
          </p:cNvPr>
          <p:cNvSpPr>
            <a:spLocks noGrp="1"/>
          </p:cNvSpPr>
          <p:nvPr>
            <p:ph type="title"/>
          </p:nvPr>
        </p:nvSpPr>
        <p:spPr/>
        <p:txBody>
          <a:bodyPr>
            <a:normAutofit/>
          </a:bodyPr>
          <a:lstStyle/>
          <a:p>
            <a:pPr algn="ctr"/>
            <a:r>
              <a:rPr lang="en-IN" sz="2800" dirty="0"/>
              <a:t>EVAPORATED MILK</a:t>
            </a:r>
          </a:p>
        </p:txBody>
      </p:sp>
      <p:sp>
        <p:nvSpPr>
          <p:cNvPr id="3" name="Content Placeholder 2">
            <a:extLst>
              <a:ext uri="{FF2B5EF4-FFF2-40B4-BE49-F238E27FC236}">
                <a16:creationId xmlns="" xmlns:a16="http://schemas.microsoft.com/office/drawing/2014/main" id="{8270F366-FE20-430E-8655-F0C959B89988}"/>
              </a:ext>
            </a:extLst>
          </p:cNvPr>
          <p:cNvSpPr>
            <a:spLocks noGrp="1"/>
          </p:cNvSpPr>
          <p:nvPr>
            <p:ph idx="1"/>
          </p:nvPr>
        </p:nvSpPr>
        <p:spPr/>
        <p:txBody>
          <a:bodyPr/>
          <a:lstStyle/>
          <a:p>
            <a:pPr algn="just">
              <a:buNone/>
            </a:pPr>
            <a:r>
              <a:rPr lang="en-US" dirty="0" smtClean="0"/>
              <a:t>   When </a:t>
            </a:r>
            <a:r>
              <a:rPr lang="en-US" dirty="0"/>
              <a:t>judging or grading evaporated milk, the judge must keep in mind the desirable qualities and standards for the product. It must be noted that, in addition to meeting the legal chemical requirements for the product high quality evaporated milk must be white to creamy in </a:t>
            </a:r>
            <a:r>
              <a:rPr lang="en-US" dirty="0" err="1"/>
              <a:t>colour</a:t>
            </a:r>
            <a:r>
              <a:rPr lang="en-US" dirty="0"/>
              <a:t>, have a relatively viscous body, be uniformly smooth in texture and possess a mild, pleasant </a:t>
            </a:r>
            <a:r>
              <a:rPr lang="en-US" dirty="0" err="1"/>
              <a:t>flavour</a:t>
            </a:r>
            <a:r>
              <a:rPr lang="en-US" dirty="0"/>
              <a:t>.</a:t>
            </a:r>
            <a:endParaRPr lang="en-IN" dirty="0"/>
          </a:p>
        </p:txBody>
      </p:sp>
    </p:spTree>
    <p:extLst>
      <p:ext uri="{BB962C8B-B14F-4D97-AF65-F5344CB8AC3E}">
        <p14:creationId xmlns="" xmlns:p14="http://schemas.microsoft.com/office/powerpoint/2010/main" val="157317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DC4B82-3968-439F-ACB3-CE3FD5758DB9}"/>
              </a:ext>
            </a:extLst>
          </p:cNvPr>
          <p:cNvSpPr>
            <a:spLocks noGrp="1"/>
          </p:cNvSpPr>
          <p:nvPr>
            <p:ph type="title"/>
          </p:nvPr>
        </p:nvSpPr>
        <p:spPr/>
        <p:txBody>
          <a:bodyPr>
            <a:normAutofit/>
          </a:bodyPr>
          <a:lstStyle/>
          <a:p>
            <a:pPr algn="ctr"/>
            <a:r>
              <a:rPr lang="en-IN" sz="2800" dirty="0"/>
              <a:t>Procedure for examination</a:t>
            </a:r>
          </a:p>
        </p:txBody>
      </p:sp>
      <p:sp>
        <p:nvSpPr>
          <p:cNvPr id="3" name="Content Placeholder 2">
            <a:extLst>
              <a:ext uri="{FF2B5EF4-FFF2-40B4-BE49-F238E27FC236}">
                <a16:creationId xmlns="" xmlns:a16="http://schemas.microsoft.com/office/drawing/2014/main" id="{EB451762-2379-49A3-8379-2172039CE46B}"/>
              </a:ext>
            </a:extLst>
          </p:cNvPr>
          <p:cNvSpPr>
            <a:spLocks noGrp="1"/>
          </p:cNvSpPr>
          <p:nvPr>
            <p:ph idx="1"/>
          </p:nvPr>
        </p:nvSpPr>
        <p:spPr/>
        <p:txBody>
          <a:bodyPr/>
          <a:lstStyle/>
          <a:p>
            <a:r>
              <a:rPr lang="en-US" dirty="0"/>
              <a:t>A routine in </a:t>
            </a:r>
            <a:r>
              <a:rPr lang="en-US" dirty="0" smtClean="0"/>
              <a:t>examining cans </a:t>
            </a:r>
            <a:r>
              <a:rPr lang="en-US" dirty="0"/>
              <a:t>of evaporated milk facilitates judging of the samples. The following </a:t>
            </a:r>
            <a:r>
              <a:rPr lang="en-US" dirty="0" smtClean="0"/>
              <a:t>steps have </a:t>
            </a:r>
            <a:r>
              <a:rPr lang="en-US" dirty="0"/>
              <a:t>been found to be of material aid in going over a lot of samples.</a:t>
            </a:r>
            <a:endParaRPr lang="en-IN" dirty="0"/>
          </a:p>
        </p:txBody>
      </p:sp>
    </p:spTree>
    <p:extLst>
      <p:ext uri="{BB962C8B-B14F-4D97-AF65-F5344CB8AC3E}">
        <p14:creationId xmlns="" xmlns:p14="http://schemas.microsoft.com/office/powerpoint/2010/main" val="17074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65A4B8-5512-45EA-845C-F44018A9DA68}"/>
              </a:ext>
            </a:extLst>
          </p:cNvPr>
          <p:cNvSpPr>
            <a:spLocks noGrp="1"/>
          </p:cNvSpPr>
          <p:nvPr>
            <p:ph type="title"/>
          </p:nvPr>
        </p:nvSpPr>
        <p:spPr/>
        <p:txBody>
          <a:bodyPr>
            <a:normAutofit/>
          </a:bodyPr>
          <a:lstStyle/>
          <a:p>
            <a:pPr algn="ctr"/>
            <a:r>
              <a:rPr lang="en-IN" sz="2800" dirty="0"/>
              <a:t>Precaution</a:t>
            </a:r>
          </a:p>
        </p:txBody>
      </p:sp>
      <p:sp>
        <p:nvSpPr>
          <p:cNvPr id="3" name="Content Placeholder 2">
            <a:extLst>
              <a:ext uri="{FF2B5EF4-FFF2-40B4-BE49-F238E27FC236}">
                <a16:creationId xmlns="" xmlns:a16="http://schemas.microsoft.com/office/drawing/2014/main" id="{9791B5A3-EA75-41D2-9499-A5227DB16AF8}"/>
              </a:ext>
            </a:extLst>
          </p:cNvPr>
          <p:cNvSpPr>
            <a:spLocks noGrp="1"/>
          </p:cNvSpPr>
          <p:nvPr>
            <p:ph idx="1"/>
          </p:nvPr>
        </p:nvSpPr>
        <p:spPr/>
        <p:txBody>
          <a:bodyPr>
            <a:normAutofit fontScale="85000" lnSpcReduction="20000"/>
          </a:bodyPr>
          <a:lstStyle/>
          <a:p>
            <a:pPr marL="0" indent="0" algn="just"/>
            <a:r>
              <a:rPr lang="en-US" dirty="0" smtClean="0"/>
              <a:t>Examine </a:t>
            </a:r>
            <a:r>
              <a:rPr lang="en-US" dirty="0"/>
              <a:t>the cans for appearance, </a:t>
            </a:r>
            <a:r>
              <a:rPr lang="en-US" dirty="0" err="1"/>
              <a:t>noticethe</a:t>
            </a:r>
            <a:r>
              <a:rPr lang="en-US" dirty="0"/>
              <a:t> upper end of the can for polish; observe the neatness of the label. </a:t>
            </a:r>
          </a:p>
          <a:p>
            <a:pPr marL="0" indent="0" algn="just"/>
            <a:r>
              <a:rPr lang="en-US" dirty="0" smtClean="0"/>
              <a:t> </a:t>
            </a:r>
            <a:r>
              <a:rPr lang="en-US" dirty="0"/>
              <a:t>Open the can in such a way the both </a:t>
            </a:r>
            <a:r>
              <a:rPr lang="en-US" dirty="0" err="1"/>
              <a:t>thecan</a:t>
            </a:r>
            <a:r>
              <a:rPr lang="en-US" dirty="0"/>
              <a:t> and contents may be examined.</a:t>
            </a:r>
          </a:p>
          <a:p>
            <a:pPr marL="0" indent="0" algn="just"/>
            <a:r>
              <a:rPr lang="en-US" dirty="0"/>
              <a:t> </a:t>
            </a:r>
            <a:r>
              <a:rPr lang="en-US" dirty="0" smtClean="0"/>
              <a:t> </a:t>
            </a:r>
            <a:r>
              <a:rPr lang="en-US" dirty="0"/>
              <a:t>Notice the </a:t>
            </a:r>
            <a:r>
              <a:rPr lang="en-US" dirty="0" err="1"/>
              <a:t>colour</a:t>
            </a:r>
            <a:r>
              <a:rPr lang="en-US" dirty="0"/>
              <a:t> of the milk </a:t>
            </a:r>
            <a:r>
              <a:rPr lang="en-US" dirty="0" err="1"/>
              <a:t>whichshould</a:t>
            </a:r>
            <a:r>
              <a:rPr lang="en-US" dirty="0"/>
              <a:t> be uniformly white to cream </a:t>
            </a:r>
            <a:r>
              <a:rPr lang="en-US" dirty="0" err="1"/>
              <a:t>colour</a:t>
            </a:r>
            <a:r>
              <a:rPr lang="en-US" dirty="0"/>
              <a:t>. Intensity of darkening may be </a:t>
            </a:r>
            <a:r>
              <a:rPr lang="en-US" dirty="0" err="1"/>
              <a:t>notedfor</a:t>
            </a:r>
            <a:r>
              <a:rPr lang="en-US" dirty="0"/>
              <a:t> its degree e.g. none, slight, distinct and pronounced.</a:t>
            </a:r>
          </a:p>
          <a:p>
            <a:pPr marL="0" indent="0" algn="just"/>
            <a:r>
              <a:rPr lang="en-US" dirty="0" smtClean="0"/>
              <a:t>Study </a:t>
            </a:r>
            <a:r>
              <a:rPr lang="en-US" dirty="0"/>
              <a:t>the body and texture. </a:t>
            </a:r>
            <a:r>
              <a:rPr lang="en-US" dirty="0" err="1"/>
              <a:t>Smooth,relatively</a:t>
            </a:r>
            <a:r>
              <a:rPr lang="en-US" dirty="0"/>
              <a:t> viscous evaporated milk pours like a thin cream without marked splashing. </a:t>
            </a:r>
            <a:r>
              <a:rPr lang="en-US" dirty="0" err="1"/>
              <a:t>Allowthe</a:t>
            </a:r>
            <a:r>
              <a:rPr lang="en-US" dirty="0"/>
              <a:t> can to drain well. Look for any deposit which may be present in the </a:t>
            </a:r>
            <a:r>
              <a:rPr lang="en-US" dirty="0" err="1"/>
              <a:t>bottomof</a:t>
            </a:r>
            <a:r>
              <a:rPr lang="en-US" dirty="0"/>
              <a:t> the can.</a:t>
            </a:r>
          </a:p>
          <a:p>
            <a:pPr marL="0" indent="0" algn="just"/>
            <a:r>
              <a:rPr lang="en-US" dirty="0"/>
              <a:t> </a:t>
            </a:r>
            <a:r>
              <a:rPr lang="en-US" dirty="0" smtClean="0"/>
              <a:t>Should </a:t>
            </a:r>
            <a:r>
              <a:rPr lang="en-US" dirty="0"/>
              <a:t>the milk lack uniformity try </a:t>
            </a:r>
            <a:r>
              <a:rPr lang="en-US" dirty="0" err="1"/>
              <a:t>todetermine</a:t>
            </a:r>
            <a:r>
              <a:rPr lang="en-US" dirty="0"/>
              <a:t> whether the chief factor is fat, protein, salts or foreign </a:t>
            </a:r>
            <a:r>
              <a:rPr lang="en-US" dirty="0" err="1"/>
              <a:t>material?In</a:t>
            </a:r>
            <a:r>
              <a:rPr lang="en-US" dirty="0"/>
              <a:t> case the fat is responsible, the defect will appear at the top of the can </a:t>
            </a:r>
            <a:r>
              <a:rPr lang="en-US" dirty="0" err="1"/>
              <a:t>asa</a:t>
            </a:r>
            <a:r>
              <a:rPr lang="en-US" dirty="0"/>
              <a:t> cream layer or as buttery particles. Defect due to protein will appear </a:t>
            </a:r>
            <a:r>
              <a:rPr lang="en-US" dirty="0" err="1"/>
              <a:t>asvarious</a:t>
            </a:r>
            <a:r>
              <a:rPr lang="en-US" dirty="0"/>
              <a:t> size curds distributed throughout or as different intensities </a:t>
            </a:r>
            <a:r>
              <a:rPr lang="en-US" dirty="0" err="1"/>
              <a:t>ofgelation</a:t>
            </a:r>
            <a:r>
              <a:rPr lang="en-US" dirty="0"/>
              <a:t>. </a:t>
            </a:r>
          </a:p>
        </p:txBody>
      </p:sp>
    </p:spTree>
    <p:extLst>
      <p:ext uri="{BB962C8B-B14F-4D97-AF65-F5344CB8AC3E}">
        <p14:creationId xmlns="" xmlns:p14="http://schemas.microsoft.com/office/powerpoint/2010/main" val="233162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Contd..</a:t>
            </a:r>
            <a:endParaRPr lang="en-IN" sz="2800" dirty="0"/>
          </a:p>
        </p:txBody>
      </p:sp>
      <p:sp>
        <p:nvSpPr>
          <p:cNvPr id="3" name="Content Placeholder 2"/>
          <p:cNvSpPr>
            <a:spLocks noGrp="1"/>
          </p:cNvSpPr>
          <p:nvPr>
            <p:ph idx="1"/>
          </p:nvPr>
        </p:nvSpPr>
        <p:spPr/>
        <p:txBody>
          <a:bodyPr/>
          <a:lstStyle/>
          <a:p>
            <a:pPr marL="0" indent="0" algn="just"/>
            <a:r>
              <a:rPr lang="en-US" dirty="0" smtClean="0"/>
              <a:t>Observe the condition of the container looking for </a:t>
            </a:r>
            <a:r>
              <a:rPr lang="en-US" dirty="0" err="1" smtClean="0"/>
              <a:t>splangling</a:t>
            </a:r>
            <a:r>
              <a:rPr lang="en-US" dirty="0" smtClean="0"/>
              <a:t>, blackening of the seam and rusting of the container. </a:t>
            </a:r>
            <a:r>
              <a:rPr lang="en-US" dirty="0" err="1" smtClean="0"/>
              <a:t>Splanging</a:t>
            </a:r>
            <a:r>
              <a:rPr lang="en-US" dirty="0" smtClean="0"/>
              <a:t> appears as clean, bright, dark, overlapping blotches on the surface as though the tin were attacked by acid. •</a:t>
            </a:r>
          </a:p>
          <a:p>
            <a:pPr marL="0" indent="0" algn="just"/>
            <a:r>
              <a:rPr lang="en-US" dirty="0" smtClean="0"/>
              <a:t>  Determine the </a:t>
            </a:r>
            <a:r>
              <a:rPr lang="en-US" dirty="0" err="1" smtClean="0"/>
              <a:t>colour</a:t>
            </a:r>
            <a:r>
              <a:rPr lang="en-US" dirty="0" smtClean="0"/>
              <a:t> reaction in coffee. It should be a rich, golden brown </a:t>
            </a:r>
            <a:r>
              <a:rPr lang="en-US" dirty="0" err="1" smtClean="0"/>
              <a:t>colour</a:t>
            </a:r>
            <a:r>
              <a:rPr lang="en-US" dirty="0" smtClean="0"/>
              <a:t>. Off </a:t>
            </a:r>
            <a:r>
              <a:rPr lang="en-US" dirty="0" err="1" smtClean="0"/>
              <a:t>flavour</a:t>
            </a:r>
            <a:r>
              <a:rPr lang="en-US" dirty="0" smtClean="0"/>
              <a:t> may be associated with rust formation in the container. ‘</a:t>
            </a:r>
          </a:p>
          <a:p>
            <a:pPr marL="0" indent="0" algn="just"/>
            <a:r>
              <a:rPr lang="en-US" dirty="0" smtClean="0"/>
              <a:t>  Note the miscibility with coffee. Feathering in hot coffee appears as finely divided, serrated curds shortly after the evaporated milk has been added slowly to the hot coffee.</a:t>
            </a:r>
            <a:endParaRPr lang="en-IN" dirty="0" smtClean="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37CC65-8B9D-41E0-8C7E-02EE85A7FF91}"/>
              </a:ext>
            </a:extLst>
          </p:cNvPr>
          <p:cNvSpPr>
            <a:spLocks noGrp="1"/>
          </p:cNvSpPr>
          <p:nvPr>
            <p:ph type="title"/>
          </p:nvPr>
        </p:nvSpPr>
        <p:spPr/>
        <p:txBody>
          <a:bodyPr>
            <a:normAutofit/>
          </a:bodyPr>
          <a:lstStyle/>
          <a:p>
            <a:pPr algn="ctr"/>
            <a:r>
              <a:rPr lang="en-IN" sz="2800" dirty="0"/>
              <a:t>Defects in evaporated milk</a:t>
            </a:r>
          </a:p>
        </p:txBody>
      </p:sp>
      <p:sp>
        <p:nvSpPr>
          <p:cNvPr id="3" name="Content Placeholder 2">
            <a:extLst>
              <a:ext uri="{FF2B5EF4-FFF2-40B4-BE49-F238E27FC236}">
                <a16:creationId xmlns="" xmlns:a16="http://schemas.microsoft.com/office/drawing/2014/main" id="{2EE6D3D4-866C-4DCA-B7D8-0517E2284512}"/>
              </a:ext>
            </a:extLst>
          </p:cNvPr>
          <p:cNvSpPr>
            <a:spLocks noGrp="1"/>
          </p:cNvSpPr>
          <p:nvPr>
            <p:ph idx="1"/>
          </p:nvPr>
        </p:nvSpPr>
        <p:spPr>
          <a:xfrm>
            <a:off x="1054686" y="1708060"/>
            <a:ext cx="10233800" cy="4351338"/>
          </a:xfrm>
        </p:spPr>
        <p:txBody>
          <a:bodyPr>
            <a:normAutofit fontScale="62500" lnSpcReduction="20000"/>
          </a:bodyPr>
          <a:lstStyle/>
          <a:p>
            <a:pPr marL="0" indent="0" algn="just">
              <a:buNone/>
            </a:pPr>
            <a:r>
              <a:rPr lang="en-US" dirty="0" err="1" smtClean="0"/>
              <a:t>Flavour</a:t>
            </a:r>
            <a:r>
              <a:rPr lang="en-US" dirty="0" smtClean="0"/>
              <a:t> </a:t>
            </a:r>
            <a:r>
              <a:rPr lang="en-US" dirty="0"/>
              <a:t>The </a:t>
            </a:r>
            <a:r>
              <a:rPr lang="en-US" dirty="0" err="1"/>
              <a:t>flavour</a:t>
            </a:r>
            <a:r>
              <a:rPr lang="en-US" dirty="0"/>
              <a:t> defects which may occur </a:t>
            </a:r>
            <a:r>
              <a:rPr lang="en-US" dirty="0" err="1"/>
              <a:t>inevaporated</a:t>
            </a:r>
            <a:r>
              <a:rPr lang="en-US" dirty="0"/>
              <a:t> milk are usually unlike those commonly occurring in fresh </a:t>
            </a:r>
            <a:r>
              <a:rPr lang="en-US" dirty="0" err="1"/>
              <a:t>milk.Probably</a:t>
            </a:r>
            <a:r>
              <a:rPr lang="en-US" dirty="0"/>
              <a:t> the most common </a:t>
            </a:r>
            <a:r>
              <a:rPr lang="en-US" dirty="0" err="1"/>
              <a:t>flavour</a:t>
            </a:r>
            <a:r>
              <a:rPr lang="en-US" dirty="0"/>
              <a:t> defect in evaporated milk is that which </a:t>
            </a:r>
            <a:r>
              <a:rPr lang="en-US" dirty="0" err="1"/>
              <a:t>seemsto</a:t>
            </a:r>
            <a:r>
              <a:rPr lang="en-US" dirty="0"/>
              <a:t> be associated with progressive age darkening or browning of the </a:t>
            </a:r>
            <a:r>
              <a:rPr lang="en-US" dirty="0" err="1"/>
              <a:t>product.Terms</a:t>
            </a:r>
            <a:r>
              <a:rPr lang="en-US" dirty="0"/>
              <a:t> such as slightly acid, 'stale coffee, old, sour 'and strong suggest </a:t>
            </a:r>
            <a:r>
              <a:rPr lang="en-US" dirty="0" err="1"/>
              <a:t>thenature</a:t>
            </a:r>
            <a:r>
              <a:rPr lang="en-US" dirty="0"/>
              <a:t> of the defect. The caramel </a:t>
            </a:r>
            <a:r>
              <a:rPr lang="en-US" dirty="0" err="1"/>
              <a:t>flavour</a:t>
            </a:r>
            <a:r>
              <a:rPr lang="en-US" dirty="0"/>
              <a:t> connotes a pleasant, appetizing </a:t>
            </a:r>
            <a:r>
              <a:rPr lang="en-US" dirty="0" err="1"/>
              <a:t>tastesensation</a:t>
            </a:r>
            <a:r>
              <a:rPr lang="en-US" dirty="0"/>
              <a:t> which is definitely lacking in the defect associated </a:t>
            </a:r>
            <a:r>
              <a:rPr lang="en-US" dirty="0" err="1"/>
              <a:t>withage</a:t>
            </a:r>
            <a:r>
              <a:rPr lang="en-US" dirty="0"/>
              <a:t>-darkening of evaporated milk. This </a:t>
            </a:r>
            <a:r>
              <a:rPr lang="en-US" dirty="0" err="1"/>
              <a:t>flavour</a:t>
            </a:r>
            <a:r>
              <a:rPr lang="en-US" dirty="0"/>
              <a:t> defect is easily detected. The off-</a:t>
            </a:r>
            <a:r>
              <a:rPr lang="en-US" dirty="0" err="1"/>
              <a:t>flavour</a:t>
            </a:r>
            <a:r>
              <a:rPr lang="en-US" dirty="0"/>
              <a:t> is accompanied by only </a:t>
            </a:r>
            <a:r>
              <a:rPr lang="en-US" dirty="0" err="1"/>
              <a:t>aslight</a:t>
            </a:r>
            <a:r>
              <a:rPr lang="en-US" dirty="0"/>
              <a:t> </a:t>
            </a:r>
            <a:r>
              <a:rPr lang="en-US" dirty="0" err="1"/>
              <a:t>odour</a:t>
            </a:r>
            <a:r>
              <a:rPr lang="en-US" dirty="0"/>
              <a:t> suggesting staleness. The underlying taste reaction of the </a:t>
            </a:r>
            <a:r>
              <a:rPr lang="en-US" dirty="0" err="1"/>
              <a:t>agedarkened</a:t>
            </a:r>
            <a:r>
              <a:rPr lang="en-US" dirty="0"/>
              <a:t> evaporated milk is acid. </a:t>
            </a:r>
          </a:p>
          <a:p>
            <a:pPr marL="0" indent="0" algn="just">
              <a:buNone/>
            </a:pPr>
            <a:r>
              <a:rPr lang="en-US" dirty="0" smtClean="0"/>
              <a:t> </a:t>
            </a:r>
            <a:r>
              <a:rPr lang="en-US" dirty="0"/>
              <a:t>Body and texture </a:t>
            </a:r>
            <a:r>
              <a:rPr lang="en-US" dirty="0" err="1"/>
              <a:t>Freshevaporated</a:t>
            </a:r>
            <a:r>
              <a:rPr lang="en-US" dirty="0"/>
              <a:t> milk is remarkably free of body and texture defects. However, </a:t>
            </a:r>
            <a:r>
              <a:rPr lang="en-US" dirty="0" err="1"/>
              <a:t>whenevaporated</a:t>
            </a:r>
            <a:r>
              <a:rPr lang="en-US" dirty="0"/>
              <a:t> milk is held for a long period of time or under adverse </a:t>
            </a:r>
            <a:r>
              <a:rPr lang="en-US" dirty="0" err="1"/>
              <a:t>conditions,the</a:t>
            </a:r>
            <a:r>
              <a:rPr lang="en-US" dirty="0"/>
              <a:t> following body and texture defects may be encountered: </a:t>
            </a:r>
          </a:p>
          <a:p>
            <a:pPr marL="0" indent="0" algn="just">
              <a:buNone/>
            </a:pPr>
            <a:r>
              <a:rPr lang="en-US" dirty="0" smtClean="0"/>
              <a:t>Buttery/fat </a:t>
            </a:r>
            <a:r>
              <a:rPr lang="en-US" dirty="0"/>
              <a:t>separation :This defect appears as a layer (up to 1 cm or more thick) of heavy cream at </a:t>
            </a:r>
            <a:r>
              <a:rPr lang="en-US" dirty="0" err="1"/>
              <a:t>thetop</a:t>
            </a:r>
            <a:r>
              <a:rPr lang="en-US" dirty="0"/>
              <a:t> of the can. Among the causes of this defect are inadequate </a:t>
            </a:r>
            <a:r>
              <a:rPr lang="en-US" dirty="0" err="1"/>
              <a:t>homogenization,high</a:t>
            </a:r>
            <a:r>
              <a:rPr lang="en-US" dirty="0"/>
              <a:t> storage temperature, long storage period and improper handling while </a:t>
            </a:r>
            <a:r>
              <a:rPr lang="en-US" dirty="0" err="1"/>
              <a:t>instorage</a:t>
            </a:r>
            <a:r>
              <a:rPr lang="en-US" dirty="0"/>
              <a:t>.</a:t>
            </a:r>
          </a:p>
          <a:p>
            <a:pPr marL="0" indent="0" algn="just">
              <a:buNone/>
            </a:pPr>
            <a:r>
              <a:rPr lang="en-US" dirty="0"/>
              <a:t> </a:t>
            </a:r>
            <a:r>
              <a:rPr lang="en-US" dirty="0" err="1" smtClean="0"/>
              <a:t>Curdy</a:t>
            </a:r>
            <a:r>
              <a:rPr lang="en-US" dirty="0"/>
              <a:t>: Curdy evaporated milk may be noted by the presence of many coagulated </a:t>
            </a:r>
            <a:r>
              <a:rPr lang="en-US" dirty="0" err="1"/>
              <a:t>particlesinterspersed</a:t>
            </a:r>
            <a:r>
              <a:rPr lang="en-US" dirty="0"/>
              <a:t> throughout the milk or by a continuous mass of coagulum. It </a:t>
            </a:r>
            <a:r>
              <a:rPr lang="en-US" dirty="0" err="1"/>
              <a:t>ischiefly</a:t>
            </a:r>
            <a:r>
              <a:rPr lang="en-US" dirty="0"/>
              <a:t> associated with the protein rather than the fat. It is a </a:t>
            </a:r>
            <a:r>
              <a:rPr lang="en-US" dirty="0" err="1"/>
              <a:t>seriouseconomic</a:t>
            </a:r>
            <a:r>
              <a:rPr lang="en-US" dirty="0"/>
              <a:t> defect. This condition is due mainly to the abnormally low </a:t>
            </a:r>
            <a:r>
              <a:rPr lang="en-US" dirty="0" err="1"/>
              <a:t>heatcoagulation</a:t>
            </a:r>
            <a:r>
              <a:rPr lang="en-US" dirty="0"/>
              <a:t> point of the end product and could not withstand the </a:t>
            </a:r>
            <a:r>
              <a:rPr lang="en-US" dirty="0" err="1"/>
              <a:t>sterilizationprocess</a:t>
            </a:r>
            <a:r>
              <a:rPr lang="en-US" dirty="0"/>
              <a:t>. </a:t>
            </a:r>
          </a:p>
        </p:txBody>
      </p:sp>
    </p:spTree>
    <p:extLst>
      <p:ext uri="{BB962C8B-B14F-4D97-AF65-F5344CB8AC3E}">
        <p14:creationId xmlns="" xmlns:p14="http://schemas.microsoft.com/office/powerpoint/2010/main" val="162898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8909"/>
          </a:xfrm>
        </p:spPr>
        <p:txBody>
          <a:bodyPr>
            <a:normAutofit/>
          </a:bodyPr>
          <a:lstStyle/>
          <a:p>
            <a:r>
              <a:rPr lang="en-IN" sz="2800" dirty="0" smtClean="0"/>
              <a:t>Contd..</a:t>
            </a:r>
            <a:endParaRPr lang="en-IN" sz="2800" dirty="0"/>
          </a:p>
        </p:txBody>
      </p:sp>
      <p:sp>
        <p:nvSpPr>
          <p:cNvPr id="3" name="Content Placeholder 2"/>
          <p:cNvSpPr>
            <a:spLocks noGrp="1"/>
          </p:cNvSpPr>
          <p:nvPr>
            <p:ph idx="1"/>
          </p:nvPr>
        </p:nvSpPr>
        <p:spPr/>
        <p:txBody>
          <a:bodyPr>
            <a:normAutofit fontScale="92500" lnSpcReduction="20000"/>
          </a:bodyPr>
          <a:lstStyle/>
          <a:p>
            <a:pPr algn="just"/>
            <a:r>
              <a:rPr lang="en-US" dirty="0" smtClean="0"/>
              <a:t>Feathering :The feathering of evaporated milk in hot coffee cannot be foretold by macroscopic examination but by actually testing the milk in hot coffee.' It has been postulated that the formation of curd when evaporated milk is added to coffee is due entirely to an excess of viscosity</a:t>
            </a:r>
          </a:p>
          <a:p>
            <a:pPr algn="just"/>
            <a:r>
              <a:rPr lang="en-US" dirty="0" smtClean="0"/>
              <a:t> Gassy :Gassy evaporated milk is rather uncommon. The defect is manifest by bulged cans and sometimes by a hissing sound of escaping air when the can is punctured. </a:t>
            </a:r>
          </a:p>
          <a:p>
            <a:pPr algn="just"/>
            <a:r>
              <a:rPr lang="en-US" dirty="0" smtClean="0"/>
              <a:t> Grainy: A grainy evaporated milk is the one lacking smoothness and uniformity throughout. Such milk seems coarse. It is often associated with an excessively heavy, viscous body. The judge must be are in mind that grainy evaporated milk does not actually contain "grams“ of sediment settled in the container. Neither does such milk contain curds or lumps of butter.</a:t>
            </a:r>
          </a:p>
          <a:p>
            <a:endParaRPr lang="en-IN" dirty="0" smtClean="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29CA10-7174-4798-869B-52AB2A1E2122}"/>
              </a:ext>
            </a:extLst>
          </p:cNvPr>
          <p:cNvSpPr>
            <a:spLocks noGrp="1"/>
          </p:cNvSpPr>
          <p:nvPr>
            <p:ph type="title"/>
          </p:nvPr>
        </p:nvSpPr>
        <p:spPr>
          <a:xfrm>
            <a:off x="838200" y="365125"/>
            <a:ext cx="10515600" cy="846987"/>
          </a:xfrm>
        </p:spPr>
        <p:txBody>
          <a:bodyPr>
            <a:normAutofit/>
          </a:bodyPr>
          <a:lstStyle/>
          <a:p>
            <a:r>
              <a:rPr lang="en-IN" sz="2800" dirty="0" err="1"/>
              <a:t>Contd</a:t>
            </a:r>
            <a:r>
              <a:rPr lang="en-IN" sz="2800" dirty="0"/>
              <a:t>…</a:t>
            </a:r>
          </a:p>
        </p:txBody>
      </p:sp>
      <p:sp>
        <p:nvSpPr>
          <p:cNvPr id="3" name="Content Placeholder 2">
            <a:extLst>
              <a:ext uri="{FF2B5EF4-FFF2-40B4-BE49-F238E27FC236}">
                <a16:creationId xmlns="" xmlns:a16="http://schemas.microsoft.com/office/drawing/2014/main" id="{F41113FA-ED52-4345-B9D7-C96E6776314B}"/>
              </a:ext>
            </a:extLst>
          </p:cNvPr>
          <p:cNvSpPr>
            <a:spLocks noGrp="1"/>
          </p:cNvSpPr>
          <p:nvPr>
            <p:ph idx="1"/>
          </p:nvPr>
        </p:nvSpPr>
        <p:spPr/>
        <p:txBody>
          <a:bodyPr>
            <a:normAutofit fontScale="92500" lnSpcReduction="20000"/>
          </a:bodyPr>
          <a:lstStyle/>
          <a:p>
            <a:pPr algn="just"/>
            <a:r>
              <a:rPr lang="en-US" dirty="0" smtClean="0"/>
              <a:t> </a:t>
            </a:r>
            <a:r>
              <a:rPr lang="en-US" dirty="0"/>
              <a:t>Low viscosity :A low viscosity evaporated milk may be noted by its milk like consistency. </a:t>
            </a:r>
            <a:r>
              <a:rPr lang="en-US" dirty="0" smtClean="0"/>
              <a:t>This defect </a:t>
            </a:r>
            <a:r>
              <a:rPr lang="en-US" dirty="0"/>
              <a:t>is discriminated against as it denotes inadequate condensation. </a:t>
            </a:r>
          </a:p>
          <a:p>
            <a:pPr algn="just"/>
            <a:r>
              <a:rPr lang="en-US" dirty="0" smtClean="0"/>
              <a:t> </a:t>
            </a:r>
            <a:r>
              <a:rPr lang="en-US" dirty="0"/>
              <a:t>Sediment :The sediment resulting from settling of leukocytes, disintegrated cells</a:t>
            </a:r>
            <a:r>
              <a:rPr lang="en-US" dirty="0" smtClean="0"/>
              <a:t>, denatured </a:t>
            </a:r>
            <a:r>
              <a:rPr lang="en-US" dirty="0"/>
              <a:t>'protein and foreign material of more or less of a colloidal </a:t>
            </a:r>
            <a:r>
              <a:rPr lang="en-US" dirty="0" smtClean="0"/>
              <a:t>nature is </a:t>
            </a:r>
            <a:r>
              <a:rPr lang="en-US" dirty="0"/>
              <a:t>usually darker in </a:t>
            </a:r>
            <a:r>
              <a:rPr lang="en-US" dirty="0" err="1"/>
              <a:t>colour</a:t>
            </a:r>
            <a:r>
              <a:rPr lang="en-US" dirty="0"/>
              <a:t> than the evaporated milk since this sediment </a:t>
            </a:r>
            <a:r>
              <a:rPr lang="en-US" dirty="0" smtClean="0"/>
              <a:t>is readily </a:t>
            </a:r>
            <a:r>
              <a:rPr lang="en-US" dirty="0"/>
              <a:t>miscible it may be seen only when a can, undisturbed for sometime, </a:t>
            </a:r>
            <a:r>
              <a:rPr lang="en-US" dirty="0" smtClean="0"/>
              <a:t>is emptied </a:t>
            </a:r>
            <a:r>
              <a:rPr lang="en-US" dirty="0"/>
              <a:t>slowly.</a:t>
            </a:r>
          </a:p>
          <a:p>
            <a:pPr algn="just"/>
            <a:r>
              <a:rPr lang="en-US" dirty="0" err="1" smtClean="0"/>
              <a:t>Colour</a:t>
            </a:r>
            <a:r>
              <a:rPr lang="en-US" dirty="0" smtClean="0"/>
              <a:t> In judging </a:t>
            </a:r>
            <a:r>
              <a:rPr lang="en-US" dirty="0"/>
              <a:t>evaporated milk two possible </a:t>
            </a:r>
            <a:r>
              <a:rPr lang="en-US" dirty="0" err="1"/>
              <a:t>colour</a:t>
            </a:r>
            <a:r>
              <a:rPr lang="en-US" dirty="0"/>
              <a:t> defects may be encountered, viz</a:t>
            </a:r>
            <a:r>
              <a:rPr lang="en-US" dirty="0" smtClean="0"/>
              <a:t>. too </a:t>
            </a:r>
            <a:r>
              <a:rPr lang="en-US" dirty="0"/>
              <a:t>light in </a:t>
            </a:r>
            <a:r>
              <a:rPr lang="en-US" dirty="0" err="1"/>
              <a:t>colour</a:t>
            </a:r>
            <a:r>
              <a:rPr lang="en-US" dirty="0"/>
              <a:t> and too dark in </a:t>
            </a:r>
            <a:r>
              <a:rPr lang="en-US" dirty="0" err="1"/>
              <a:t>colour</a:t>
            </a:r>
            <a:r>
              <a:rPr lang="en-US" dirty="0"/>
              <a:t>. Too light </a:t>
            </a:r>
            <a:r>
              <a:rPr lang="en-US" dirty="0" err="1"/>
              <a:t>colour</a:t>
            </a:r>
            <a:r>
              <a:rPr lang="en-US" dirty="0"/>
              <a:t> is not it </a:t>
            </a:r>
            <a:r>
              <a:rPr lang="en-US" dirty="0" smtClean="0"/>
              <a:t>serious defect </a:t>
            </a:r>
            <a:r>
              <a:rPr lang="en-US" dirty="0"/>
              <a:t>although it is not desired. The brown </a:t>
            </a:r>
            <a:r>
              <a:rPr lang="en-US" dirty="0" err="1"/>
              <a:t>discolouration</a:t>
            </a:r>
            <a:r>
              <a:rPr lang="en-US" dirty="0"/>
              <a:t> in evaporated </a:t>
            </a:r>
            <a:r>
              <a:rPr lang="en-US" dirty="0" smtClean="0"/>
              <a:t>milk associated </a:t>
            </a:r>
            <a:r>
              <a:rPr lang="en-US" dirty="0"/>
              <a:t>with high sterilization temperature, high storage temperature </a:t>
            </a:r>
            <a:r>
              <a:rPr lang="en-US" dirty="0" err="1"/>
              <a:t>andage</a:t>
            </a:r>
            <a:r>
              <a:rPr lang="en-US" dirty="0"/>
              <a:t> is a serious defect in evaporated milk.</a:t>
            </a:r>
            <a:endParaRPr lang="en-IN" dirty="0"/>
          </a:p>
        </p:txBody>
      </p:sp>
    </p:spTree>
    <p:extLst>
      <p:ext uri="{BB962C8B-B14F-4D97-AF65-F5344CB8AC3E}">
        <p14:creationId xmlns="" xmlns:p14="http://schemas.microsoft.com/office/powerpoint/2010/main" val="117804384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Depth</Template>
  <TotalTime>144</TotalTime>
  <Words>1885</Words>
  <Application>Microsoft Office PowerPoint</Application>
  <PresentationFormat>Custom</PresentationFormat>
  <Paragraphs>63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Depth</vt:lpstr>
      <vt:lpstr>Department : Dairy Technology Course Title : Sensory Evaluation of Dairy Products Course No. : DTT -321 Semester-6th Course Teacher:  Bipin Kumar Singh</vt:lpstr>
      <vt:lpstr>INTRODUCTION</vt:lpstr>
      <vt:lpstr>EVAPORATED MILK</vt:lpstr>
      <vt:lpstr>Procedure for examination</vt:lpstr>
      <vt:lpstr>Precaution</vt:lpstr>
      <vt:lpstr>Contd..</vt:lpstr>
      <vt:lpstr>Defects in evaporated milk</vt:lpstr>
      <vt:lpstr>Contd..</vt:lpstr>
      <vt:lpstr>Contd…</vt:lpstr>
      <vt:lpstr>Sweetened condensed milk</vt:lpstr>
      <vt:lpstr>Procedure for examination</vt:lpstr>
      <vt:lpstr>Defects of sweetened condensed milk</vt:lpstr>
      <vt:lpstr>Contd..</vt:lpstr>
      <vt:lpstr>Score card for Sweetened Condensed Milk</vt:lpstr>
      <vt:lpstr>Grading</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DR.VK SINGH</dc:creator>
  <cp:lastModifiedBy>SGAU</cp:lastModifiedBy>
  <cp:revision>85</cp:revision>
  <dcterms:created xsi:type="dcterms:W3CDTF">2020-06-02T15:46:37Z</dcterms:created>
  <dcterms:modified xsi:type="dcterms:W3CDTF">2020-06-17T06:39:30Z</dcterms:modified>
</cp:coreProperties>
</file>