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sldIdLst>
    <p:sldId id="256" r:id="rId2"/>
    <p:sldId id="257" r:id="rId3"/>
    <p:sldId id="258" r:id="rId4"/>
    <p:sldId id="259" r:id="rId5"/>
    <p:sldId id="260" r:id="rId6"/>
    <p:sldId id="274" r:id="rId7"/>
    <p:sldId id="261" r:id="rId8"/>
    <p:sldId id="273" r:id="rId9"/>
    <p:sldId id="276" r:id="rId10"/>
    <p:sldId id="266" r:id="rId11"/>
    <p:sldId id="275" r:id="rId12"/>
    <p:sldId id="272" r:id="rId13"/>
    <p:sldId id="267" r:id="rId14"/>
    <p:sldId id="268" r:id="rId15"/>
    <p:sldId id="269" r:id="rId16"/>
    <p:sldId id="270" r:id="rId17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68" d="100"/>
          <a:sy n="68" d="100"/>
        </p:scale>
        <p:origin x="-1434" y="-108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presProps" Target="presProps.xml"/><Relationship Id="rId3" Type="http://schemas.openxmlformats.org/officeDocument/2006/relationships/slide" Target="slides/slide2.xml"/><Relationship Id="rId21" Type="http://schemas.openxmlformats.org/officeDocument/2006/relationships/tableStyles" Target="tableStyle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/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solidFill>
            <a:srgbClr val="FFFFFF"/>
          </a:solidFill>
          <a:ln w="12700" cap="flat" cmpd="sng" algn="ctr">
            <a:noFill/>
            <a:prstDash val="solid"/>
          </a:ln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eaLnBrk="1" latinLnBrk="0" hangingPunct="1"/>
            <a:endParaRPr kumimoji="0" lang="en-US"/>
          </a:p>
        </p:txBody>
      </p:sp>
      <p:sp useBgFill="1">
        <p:nvSpPr>
          <p:cNvPr id="13" name="Rounded Rectangle 12"/>
          <p:cNvSpPr/>
          <p:nvPr/>
        </p:nvSpPr>
        <p:spPr>
          <a:xfrm>
            <a:off x="65313" y="69755"/>
            <a:ext cx="9013372" cy="6692201"/>
          </a:xfrm>
          <a:prstGeom prst="roundRect">
            <a:avLst>
              <a:gd name="adj" fmla="val 4929"/>
            </a:avLst>
          </a:prstGeom>
          <a:ln w="6350" cap="sq" cmpd="sng" algn="ctr">
            <a:solidFill>
              <a:schemeClr val="tx1">
                <a:alpha val="100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001">
            <a:schemeClr val="l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9" name="Subtitle 8"/>
          <p:cNvSpPr>
            <a:spLocks noGrp="1"/>
          </p:cNvSpPr>
          <p:nvPr>
            <p:ph type="subTitle" idx="1"/>
          </p:nvPr>
        </p:nvSpPr>
        <p:spPr>
          <a:xfrm>
            <a:off x="1295400" y="3200400"/>
            <a:ext cx="6400800" cy="1600200"/>
          </a:xfrm>
        </p:spPr>
        <p:txBody>
          <a:bodyPr/>
          <a:lstStyle>
            <a:lvl1pPr marL="0" indent="0" algn="ctr">
              <a:buNone/>
              <a:defRPr sz="2600">
                <a:solidFill>
                  <a:schemeClr val="tx2"/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</a:lstStyle>
          <a:p>
            <a:r>
              <a:rPr kumimoji="0" lang="en-US" smtClean="0"/>
              <a:t>Click to edit Master subtitle style</a:t>
            </a:r>
            <a:endParaRPr kumimoji="0" lang="en-US"/>
          </a:p>
        </p:txBody>
      </p:sp>
      <p:sp>
        <p:nvSpPr>
          <p:cNvPr id="28" name="Date Placeholder 27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5/29/2020</a:t>
            </a:fld>
            <a:endParaRPr lang="en-US"/>
          </a:p>
        </p:txBody>
      </p:sp>
      <p:sp>
        <p:nvSpPr>
          <p:cNvPr id="17" name="Footer Placeholder 16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29" name="Slide Number Placeholder 28"/>
          <p:cNvSpPr>
            <a:spLocks noGrp="1"/>
          </p:cNvSpPr>
          <p:nvPr>
            <p:ph type="sldNum" sz="quarter" idx="12"/>
          </p:nvPr>
        </p:nvSpPr>
        <p:spPr/>
        <p:txBody>
          <a:bodyPr lIns="0" tIns="0" rIns="0" bIns="0">
            <a:noAutofit/>
          </a:bodyPr>
          <a:lstStyle>
            <a:lvl1pPr>
              <a:defRPr sz="1400">
                <a:solidFill>
                  <a:srgbClr val="FFFFFF"/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7" name="Rectangle 6"/>
          <p:cNvSpPr/>
          <p:nvPr/>
        </p:nvSpPr>
        <p:spPr>
          <a:xfrm>
            <a:off x="62931" y="1449303"/>
            <a:ext cx="9021537" cy="1527349"/>
          </a:xfrm>
          <a:prstGeom prst="rect">
            <a:avLst/>
          </a:prstGeom>
          <a:solidFill>
            <a:schemeClr val="accent1">
              <a:alpha val="100000"/>
            </a:schemeClr>
          </a:solidFill>
          <a:ln w="19050" cap="sq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0" name="Rectangle 9"/>
          <p:cNvSpPr/>
          <p:nvPr/>
        </p:nvSpPr>
        <p:spPr>
          <a:xfrm>
            <a:off x="62931" y="1396720"/>
            <a:ext cx="9021537" cy="120580"/>
          </a:xfrm>
          <a:prstGeom prst="rect">
            <a:avLst/>
          </a:prstGeom>
          <a:solidFill>
            <a:schemeClr val="accent1">
              <a:tint val="60000"/>
            </a:schemeClr>
          </a:solidFill>
          <a:ln w="19050" cap="sq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1" name="Rectangle 10"/>
          <p:cNvSpPr/>
          <p:nvPr/>
        </p:nvSpPr>
        <p:spPr>
          <a:xfrm>
            <a:off x="62931" y="2976649"/>
            <a:ext cx="9021537" cy="110532"/>
          </a:xfrm>
          <a:prstGeom prst="rect">
            <a:avLst/>
          </a:prstGeom>
          <a:solidFill>
            <a:schemeClr val="accent5"/>
          </a:solidFill>
          <a:ln w="19050" cap="sq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8" name="Title 7"/>
          <p:cNvSpPr>
            <a:spLocks noGrp="1"/>
          </p:cNvSpPr>
          <p:nvPr>
            <p:ph type="ctrTitle"/>
          </p:nvPr>
        </p:nvSpPr>
        <p:spPr>
          <a:xfrm>
            <a:off x="457200" y="1505930"/>
            <a:ext cx="8229600" cy="1470025"/>
          </a:xfrm>
        </p:spPr>
        <p:txBody>
          <a:bodyPr anchor="ctr"/>
          <a:lstStyle>
            <a:lvl1pPr algn="ctr">
              <a:defRPr lang="en-US" dirty="0">
                <a:solidFill>
                  <a:srgbClr val="FFFFFF"/>
                </a:solidFill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5/29/2020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8" name="Content Placeholder 7"/>
          <p:cNvSpPr>
            <a:spLocks noGrp="1"/>
          </p:cNvSpPr>
          <p:nvPr>
            <p:ph sz="quarter" idx="1"/>
          </p:nvPr>
        </p:nvSpPr>
        <p:spPr>
          <a:xfrm>
            <a:off x="914400" y="1447800"/>
            <a:ext cx="7772400" cy="4572000"/>
          </a:xfrm>
        </p:spPr>
        <p:txBody>
          <a:bodyPr vert="horz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/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solidFill>
            <a:srgbClr val="FFFFFF"/>
          </a:solidFill>
          <a:ln w="12700" cap="flat" cmpd="sng" algn="ctr">
            <a:noFill/>
            <a:prstDash val="solid"/>
          </a:ln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eaLnBrk="1" latinLnBrk="0" hangingPunct="1"/>
            <a:endParaRPr kumimoji="0" lang="en-US"/>
          </a:p>
        </p:txBody>
      </p:sp>
      <p:sp useBgFill="1">
        <p:nvSpPr>
          <p:cNvPr id="10" name="Rounded Rectangle 9"/>
          <p:cNvSpPr/>
          <p:nvPr/>
        </p:nvSpPr>
        <p:spPr>
          <a:xfrm>
            <a:off x="65313" y="69755"/>
            <a:ext cx="9013372" cy="6692201"/>
          </a:xfrm>
          <a:prstGeom prst="roundRect">
            <a:avLst>
              <a:gd name="adj" fmla="val 4929"/>
            </a:avLst>
          </a:prstGeom>
          <a:ln w="6350" cap="sq" cmpd="sng" algn="ctr">
            <a:solidFill>
              <a:schemeClr val="tx1">
                <a:alpha val="100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003">
            <a:schemeClr val="l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952500"/>
            <a:ext cx="7772400" cy="1362075"/>
          </a:xfrm>
        </p:spPr>
        <p:txBody>
          <a:bodyPr anchor="b" anchorCtr="0"/>
          <a:lstStyle>
            <a:lvl1pPr algn="l">
              <a:buNone/>
              <a:defRPr sz="4000" b="0" cap="none"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547938"/>
            <a:ext cx="7772400" cy="1338262"/>
          </a:xfrm>
        </p:spPr>
        <p:txBody>
          <a:bodyPr anchor="t" anchorCtr="0"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5/29/2020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800100" y="6172200"/>
            <a:ext cx="4000500" cy="457200"/>
          </a:xfrm>
        </p:spPr>
        <p:txBody>
          <a:bodyPr/>
          <a:lstStyle/>
          <a:p>
            <a:endParaRPr lang="en-US"/>
          </a:p>
        </p:txBody>
      </p:sp>
      <p:sp>
        <p:nvSpPr>
          <p:cNvPr id="7" name="Rectangle 6"/>
          <p:cNvSpPr/>
          <p:nvPr/>
        </p:nvSpPr>
        <p:spPr>
          <a:xfrm flipV="1">
            <a:off x="69412" y="2376830"/>
            <a:ext cx="9013515" cy="91440"/>
          </a:xfrm>
          <a:prstGeom prst="rect">
            <a:avLst/>
          </a:prstGeom>
          <a:solidFill>
            <a:schemeClr val="accent1">
              <a:alpha val="100000"/>
            </a:schemeClr>
          </a:solidFill>
          <a:ln w="19050" cap="sq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8" name="Rectangle 7"/>
          <p:cNvSpPr/>
          <p:nvPr/>
        </p:nvSpPr>
        <p:spPr>
          <a:xfrm>
            <a:off x="69146" y="2341475"/>
            <a:ext cx="9013781" cy="45719"/>
          </a:xfrm>
          <a:prstGeom prst="rect">
            <a:avLst/>
          </a:prstGeom>
          <a:solidFill>
            <a:schemeClr val="accent1">
              <a:tint val="60000"/>
            </a:schemeClr>
          </a:solidFill>
          <a:ln w="19050" cap="sq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9" name="Rectangle 8"/>
          <p:cNvSpPr/>
          <p:nvPr/>
        </p:nvSpPr>
        <p:spPr>
          <a:xfrm>
            <a:off x="68306" y="2468880"/>
            <a:ext cx="9014621" cy="45720"/>
          </a:xfrm>
          <a:prstGeom prst="rect">
            <a:avLst/>
          </a:prstGeom>
          <a:solidFill>
            <a:schemeClr val="accent5"/>
          </a:solidFill>
          <a:ln w="19050" cap="sq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146304" y="6208776"/>
            <a:ext cx="457200" cy="457200"/>
          </a:xfrm>
        </p:spPr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5/29/2020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9" name="Content Placeholder 8"/>
          <p:cNvSpPr>
            <a:spLocks noGrp="1"/>
          </p:cNvSpPr>
          <p:nvPr>
            <p:ph sz="quarter" idx="1"/>
          </p:nvPr>
        </p:nvSpPr>
        <p:spPr>
          <a:xfrm>
            <a:off x="914400" y="1447800"/>
            <a:ext cx="3749040" cy="4572000"/>
          </a:xfrm>
        </p:spPr>
        <p:txBody>
          <a:bodyPr vert="horz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11" name="Content Placeholder 10"/>
          <p:cNvSpPr>
            <a:spLocks noGrp="1"/>
          </p:cNvSpPr>
          <p:nvPr>
            <p:ph sz="quarter" idx="2"/>
          </p:nvPr>
        </p:nvSpPr>
        <p:spPr>
          <a:xfrm>
            <a:off x="4933950" y="1447800"/>
            <a:ext cx="3749040" cy="4572000"/>
          </a:xfrm>
        </p:spPr>
        <p:txBody>
          <a:bodyPr vert="horz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14400" y="273050"/>
            <a:ext cx="7772400" cy="1143000"/>
          </a:xfrm>
        </p:spPr>
        <p:txBody>
          <a:bodyPr anchor="b" anchorCtr="0"/>
          <a:lstStyle>
            <a:lvl1pPr>
              <a:defRPr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914400" y="1447800"/>
            <a:ext cx="3733800" cy="762000"/>
          </a:xfrm>
          <a:noFill/>
          <a:ln w="12700" cap="sq" cmpd="sng" algn="ctr">
            <a:noFill/>
            <a:prstDash val="solid"/>
          </a:ln>
        </p:spPr>
        <p:txBody>
          <a:bodyPr lIns="91440" anchor="b" anchorCtr="0">
            <a:noAutofit/>
          </a:bodyPr>
          <a:lstStyle>
            <a:lvl1pPr marL="0" indent="0">
              <a:buNone/>
              <a:defRPr sz="2400" b="1">
                <a:solidFill>
                  <a:schemeClr val="accent1"/>
                </a:solidFill>
                <a:latin typeface="+mj-lt"/>
                <a:ea typeface="+mj-ea"/>
                <a:cs typeface="+mj-cs"/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3"/>
          </p:nvPr>
        </p:nvSpPr>
        <p:spPr>
          <a:xfrm>
            <a:off x="4953000" y="1447800"/>
            <a:ext cx="3733800" cy="762000"/>
          </a:xfrm>
          <a:noFill/>
          <a:ln w="12700" cap="sq" cmpd="sng" algn="ctr">
            <a:noFill/>
            <a:prstDash val="solid"/>
          </a:ln>
        </p:spPr>
        <p:txBody>
          <a:bodyPr lIns="91440" anchor="b" anchorCtr="0">
            <a:noAutofit/>
          </a:bodyPr>
          <a:lstStyle>
            <a:lvl1pPr marL="0" indent="0">
              <a:buNone/>
              <a:defRPr sz="2400" b="1">
                <a:solidFill>
                  <a:schemeClr val="accent1"/>
                </a:solidFill>
                <a:latin typeface="+mj-lt"/>
                <a:ea typeface="+mj-ea"/>
                <a:cs typeface="+mj-cs"/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5/29/2020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1" name="Content Placeholder 10"/>
          <p:cNvSpPr>
            <a:spLocks noGrp="1"/>
          </p:cNvSpPr>
          <p:nvPr>
            <p:ph sz="half" idx="2"/>
          </p:nvPr>
        </p:nvSpPr>
        <p:spPr>
          <a:xfrm>
            <a:off x="914400" y="2247900"/>
            <a:ext cx="3733800" cy="3886200"/>
          </a:xfrm>
        </p:spPr>
        <p:txBody>
          <a:bodyPr vert="horz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13" name="Content Placeholder 12"/>
          <p:cNvSpPr>
            <a:spLocks noGrp="1"/>
          </p:cNvSpPr>
          <p:nvPr>
            <p:ph sz="half" idx="4"/>
          </p:nvPr>
        </p:nvSpPr>
        <p:spPr>
          <a:xfrm>
            <a:off x="4953000" y="2247900"/>
            <a:ext cx="3733800" cy="3886200"/>
          </a:xfrm>
        </p:spPr>
        <p:txBody>
          <a:bodyPr vert="horz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5/29/2020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5/29/2020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solidFill>
            <a:srgbClr val="FFFFFF"/>
          </a:solidFill>
          <a:ln w="19050" cap="sq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 useBgFill="1">
        <p:nvSpPr>
          <p:cNvPr id="9" name="Rounded Rectangle 8"/>
          <p:cNvSpPr/>
          <p:nvPr/>
        </p:nvSpPr>
        <p:spPr>
          <a:xfrm>
            <a:off x="64008" y="69755"/>
            <a:ext cx="9013372" cy="6693408"/>
          </a:xfrm>
          <a:prstGeom prst="roundRect">
            <a:avLst>
              <a:gd name="adj" fmla="val 4929"/>
            </a:avLst>
          </a:prstGeom>
          <a:ln w="6350" cap="sq" cmpd="sng" algn="ctr">
            <a:solidFill>
              <a:schemeClr val="tx1">
                <a:alpha val="100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001">
            <a:schemeClr val="l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14400" y="273050"/>
            <a:ext cx="7772400" cy="1143000"/>
          </a:xfrm>
        </p:spPr>
        <p:txBody>
          <a:bodyPr anchor="b" anchorCtr="0"/>
          <a:lstStyle>
            <a:lvl1pPr algn="l">
              <a:buNone/>
              <a:defRPr sz="4000" b="0"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2"/>
          </p:nvPr>
        </p:nvSpPr>
        <p:spPr>
          <a:xfrm>
            <a:off x="914400" y="1600200"/>
            <a:ext cx="1905000" cy="4495800"/>
          </a:xfrm>
        </p:spPr>
        <p:txBody>
          <a:bodyPr/>
          <a:lstStyle>
            <a:lvl1pPr marL="0" indent="0">
              <a:buNone/>
              <a:defRPr sz="1800"/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5/29/2020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1" name="Content Placeholder 10"/>
          <p:cNvSpPr>
            <a:spLocks noGrp="1"/>
          </p:cNvSpPr>
          <p:nvPr>
            <p:ph sz="quarter" idx="1"/>
          </p:nvPr>
        </p:nvSpPr>
        <p:spPr>
          <a:xfrm>
            <a:off x="2971800" y="1600200"/>
            <a:ext cx="5715000" cy="4495800"/>
          </a:xfrm>
        </p:spPr>
        <p:txBody>
          <a:bodyPr vert="horz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14400" y="4900550"/>
            <a:ext cx="7315200" cy="522288"/>
          </a:xfrm>
        </p:spPr>
        <p:txBody>
          <a:bodyPr anchor="ctr">
            <a:noAutofit/>
          </a:bodyPr>
          <a:lstStyle>
            <a:lvl1pPr algn="l">
              <a:buNone/>
              <a:defRPr sz="2800" b="0"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914400" y="5445825"/>
            <a:ext cx="7315200" cy="685800"/>
          </a:xfrm>
        </p:spPr>
        <p:txBody>
          <a:bodyPr/>
          <a:lstStyle>
            <a:lvl1pPr marL="0" indent="0">
              <a:buFontTx/>
              <a:buNone/>
              <a:defRPr sz="1600"/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5/29/2020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914400" y="6172200"/>
            <a:ext cx="3886200" cy="457200"/>
          </a:xfrm>
        </p:spPr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146304" y="6208776"/>
            <a:ext cx="457200" cy="457200"/>
          </a:xfrm>
        </p:spPr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1" name="Rectangle 10"/>
          <p:cNvSpPr/>
          <p:nvPr/>
        </p:nvSpPr>
        <p:spPr>
          <a:xfrm flipV="1">
            <a:off x="68307" y="4683555"/>
            <a:ext cx="9006840" cy="91440"/>
          </a:xfrm>
          <a:prstGeom prst="rect">
            <a:avLst/>
          </a:prstGeom>
          <a:solidFill>
            <a:schemeClr val="accent1">
              <a:alpha val="100000"/>
            </a:schemeClr>
          </a:solidFill>
          <a:ln w="19050" cap="sq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2" name="Rectangle 11"/>
          <p:cNvSpPr/>
          <p:nvPr/>
        </p:nvSpPr>
        <p:spPr>
          <a:xfrm>
            <a:off x="68508" y="4650474"/>
            <a:ext cx="9006639" cy="45719"/>
          </a:xfrm>
          <a:prstGeom prst="rect">
            <a:avLst/>
          </a:prstGeom>
          <a:solidFill>
            <a:schemeClr val="accent1">
              <a:tint val="60000"/>
            </a:schemeClr>
          </a:solidFill>
          <a:ln w="19050" cap="sq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3" name="Rectangle 12"/>
          <p:cNvSpPr/>
          <p:nvPr/>
        </p:nvSpPr>
        <p:spPr>
          <a:xfrm>
            <a:off x="68510" y="4773224"/>
            <a:ext cx="9006637" cy="48807"/>
          </a:xfrm>
          <a:prstGeom prst="rect">
            <a:avLst/>
          </a:prstGeom>
          <a:solidFill>
            <a:schemeClr val="accent5"/>
          </a:solidFill>
          <a:ln w="19050" cap="sq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68308" y="66675"/>
            <a:ext cx="9001873" cy="4581525"/>
          </a:xfrm>
          <a:prstGeom prst="round2SameRect">
            <a:avLst>
              <a:gd name="adj1" fmla="val 7101"/>
              <a:gd name="adj2" fmla="val 0"/>
            </a:avLst>
          </a:prstGeom>
          <a:solidFill>
            <a:schemeClr val="bg2"/>
          </a:solidFill>
          <a:ln w="6350">
            <a:solidFill>
              <a:schemeClr val="tx1"/>
            </a:solidFill>
          </a:ln>
        </p:spPr>
        <p:txBody>
          <a:bodyPr/>
          <a:lstStyle>
            <a:lvl1pPr marL="0" indent="0">
              <a:buNone/>
              <a:defRPr sz="3200"/>
            </a:lvl1pPr>
          </a:lstStyle>
          <a:p>
            <a:r>
              <a:rPr kumimoji="0" lang="en-US" smtClean="0"/>
              <a:t>Click icon to add picture</a:t>
            </a:r>
            <a:endParaRPr kumimoji="0" lang="en-US" dirty="0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5/29/2020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41"/>
            <a:ext cx="2011680" cy="5851525"/>
          </a:xfrm>
        </p:spPr>
        <p:txBody>
          <a:bodyPr vert="eaVert"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914400" y="274640"/>
            <a:ext cx="5562600" cy="5851525"/>
          </a:xfrm>
        </p:spPr>
        <p:txBody>
          <a:bodyPr vert="eaVert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5/29/2020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ctangle 8"/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solidFill>
            <a:srgbClr val="FFFFFF"/>
          </a:solidFill>
          <a:ln w="12700" cap="flat" cmpd="sng" algn="ctr">
            <a:noFill/>
            <a:prstDash val="solid"/>
          </a:ln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eaLnBrk="1" latinLnBrk="0" hangingPunct="1"/>
            <a:endParaRPr kumimoji="0" lang="en-US"/>
          </a:p>
        </p:txBody>
      </p:sp>
      <p:sp useBgFill="1">
        <p:nvSpPr>
          <p:cNvPr id="8" name="Rounded Rectangle 7"/>
          <p:cNvSpPr/>
          <p:nvPr/>
        </p:nvSpPr>
        <p:spPr>
          <a:xfrm>
            <a:off x="64008" y="69755"/>
            <a:ext cx="9013372" cy="6693408"/>
          </a:xfrm>
          <a:prstGeom prst="roundRect">
            <a:avLst>
              <a:gd name="adj" fmla="val 4929"/>
            </a:avLst>
          </a:prstGeom>
          <a:ln w="6350" cap="sq" cmpd="sng" algn="ctr">
            <a:solidFill>
              <a:schemeClr val="tx1">
                <a:alpha val="100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001">
            <a:schemeClr val="l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2" name="Title Placeholder 21"/>
          <p:cNvSpPr>
            <a:spLocks noGrp="1"/>
          </p:cNvSpPr>
          <p:nvPr>
            <p:ph type="title"/>
          </p:nvPr>
        </p:nvSpPr>
        <p:spPr>
          <a:xfrm>
            <a:off x="914400" y="274638"/>
            <a:ext cx="7772400" cy="1143000"/>
          </a:xfrm>
          <a:prstGeom prst="rect">
            <a:avLst/>
          </a:prstGeom>
        </p:spPr>
        <p:txBody>
          <a:bodyPr bIns="91440" anchor="b" anchorCtr="0">
            <a:normAutofit/>
          </a:bodyPr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13" name="Text Placeholder 12"/>
          <p:cNvSpPr>
            <a:spLocks noGrp="1"/>
          </p:cNvSpPr>
          <p:nvPr>
            <p:ph type="body" idx="1"/>
          </p:nvPr>
        </p:nvSpPr>
        <p:spPr>
          <a:xfrm>
            <a:off x="914400" y="1447800"/>
            <a:ext cx="7772400" cy="4572000"/>
          </a:xfrm>
          <a:prstGeom prst="rect">
            <a:avLst/>
          </a:prstGeom>
        </p:spPr>
        <p:txBody>
          <a:bodyPr>
            <a:normAutofit/>
          </a:bodyPr>
          <a:lstStyle/>
          <a:p>
            <a:pPr lvl="0" eaLnBrk="1" latinLnBrk="0" hangingPunct="1"/>
            <a:r>
              <a:rPr kumimoji="0" lang="en-US" smtClean="0"/>
              <a:t>Click to edit Master text styles</a:t>
            </a:r>
          </a:p>
          <a:p>
            <a:pPr lvl="1" eaLnBrk="1" latinLnBrk="0" hangingPunct="1"/>
            <a:r>
              <a:rPr kumimoji="0" lang="en-US" smtClean="0"/>
              <a:t>Second level</a:t>
            </a:r>
          </a:p>
          <a:p>
            <a:pPr lvl="2" eaLnBrk="1" latinLnBrk="0" hangingPunct="1"/>
            <a:r>
              <a:rPr kumimoji="0" lang="en-US" smtClean="0"/>
              <a:t>Third level</a:t>
            </a:r>
          </a:p>
          <a:p>
            <a:pPr lvl="3" eaLnBrk="1" latinLnBrk="0" hangingPunct="1"/>
            <a:r>
              <a:rPr kumimoji="0" lang="en-US" smtClean="0"/>
              <a:t>Fourth level</a:t>
            </a:r>
          </a:p>
          <a:p>
            <a:pPr lvl="4" eaLnBrk="1" latinLnBrk="0" hangingPunct="1"/>
            <a:r>
              <a:rPr kumimoji="0" lang="en-US" smtClean="0"/>
              <a:t>Fifth level</a:t>
            </a:r>
            <a:endParaRPr kumimoji="0" lang="en-US"/>
          </a:p>
        </p:txBody>
      </p:sp>
      <p:sp>
        <p:nvSpPr>
          <p:cNvPr id="14" name="Date Placeholder 13"/>
          <p:cNvSpPr>
            <a:spLocks noGrp="1"/>
          </p:cNvSpPr>
          <p:nvPr>
            <p:ph type="dt" sz="half" idx="2"/>
          </p:nvPr>
        </p:nvSpPr>
        <p:spPr>
          <a:xfrm>
            <a:off x="6172200" y="6191250"/>
            <a:ext cx="2476500" cy="476250"/>
          </a:xfrm>
          <a:prstGeom prst="rect">
            <a:avLst/>
          </a:prstGeom>
        </p:spPr>
        <p:txBody>
          <a:bodyPr anchor="ctr" anchorCtr="0"/>
          <a:lstStyle>
            <a:lvl1pPr algn="r" eaLnBrk="1" latinLnBrk="0" hangingPunct="1">
              <a:defRPr kumimoji="0" sz="1400">
                <a:solidFill>
                  <a:schemeClr val="tx2"/>
                </a:solidFill>
              </a:defRPr>
            </a:lvl1pPr>
          </a:lstStyle>
          <a:p>
            <a:fld id="{1D8BD707-D9CF-40AE-B4C6-C98DA3205C09}" type="datetimeFigureOut">
              <a:rPr lang="en-US" smtClean="0"/>
              <a:pPr/>
              <a:t>5/29/2020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3"/>
          </p:nvPr>
        </p:nvSpPr>
        <p:spPr>
          <a:xfrm>
            <a:off x="914400" y="6172200"/>
            <a:ext cx="3962400" cy="457200"/>
          </a:xfrm>
          <a:prstGeom prst="rect">
            <a:avLst/>
          </a:prstGeom>
        </p:spPr>
        <p:txBody>
          <a:bodyPr anchor="ctr" anchorCtr="0"/>
          <a:lstStyle>
            <a:lvl1pPr eaLnBrk="1" latinLnBrk="0" hangingPunct="1">
              <a:defRPr kumimoji="0" sz="1400">
                <a:solidFill>
                  <a:schemeClr val="tx2"/>
                </a:solidFill>
              </a:defRPr>
            </a:lvl1pPr>
          </a:lstStyle>
          <a:p>
            <a:endParaRPr lang="en-US"/>
          </a:p>
        </p:txBody>
      </p:sp>
      <p:sp>
        <p:nvSpPr>
          <p:cNvPr id="23" name="Slide Number Placeholder 22"/>
          <p:cNvSpPr>
            <a:spLocks noGrp="1"/>
          </p:cNvSpPr>
          <p:nvPr>
            <p:ph type="sldNum" sz="quarter" idx="4"/>
          </p:nvPr>
        </p:nvSpPr>
        <p:spPr>
          <a:xfrm>
            <a:off x="146304" y="6210300"/>
            <a:ext cx="457200" cy="457200"/>
          </a:xfrm>
          <a:prstGeom prst="ellipse">
            <a:avLst/>
          </a:prstGeom>
          <a:solidFill>
            <a:schemeClr val="accent1"/>
          </a:solidFill>
        </p:spPr>
        <p:txBody>
          <a:bodyPr wrap="none" lIns="0" tIns="0" rIns="0" bIns="0" anchor="ctr" anchorCtr="1">
            <a:noAutofit/>
          </a:bodyPr>
          <a:lstStyle>
            <a:lvl1pPr algn="ctr" eaLnBrk="1" latinLnBrk="0" hangingPunct="1">
              <a:defRPr kumimoji="0" sz="1400">
                <a:solidFill>
                  <a:srgbClr val="FFFFFF"/>
                </a:solidFill>
                <a:latin typeface="+mj-lt"/>
                <a:ea typeface="+mj-ea"/>
                <a:cs typeface="+mj-cs"/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rtl="0" eaLnBrk="1" latinLnBrk="0" hangingPunct="1">
        <a:spcBef>
          <a:spcPct val="0"/>
        </a:spcBef>
        <a:buNone/>
        <a:defRPr kumimoji="0" sz="4000" kern="1200">
          <a:solidFill>
            <a:schemeClr val="tx2"/>
          </a:solidFill>
          <a:latin typeface="+mj-lt"/>
          <a:ea typeface="+mj-ea"/>
          <a:cs typeface="+mj-cs"/>
        </a:defRPr>
      </a:lvl1pPr>
    </p:titleStyle>
    <p:bodyStyle>
      <a:lvl1pPr marL="274320" indent="-274320" algn="l" rtl="0" eaLnBrk="1" latinLnBrk="0" hangingPunct="1">
        <a:spcBef>
          <a:spcPts val="580"/>
        </a:spcBef>
        <a:buClr>
          <a:schemeClr val="accent1"/>
        </a:buClr>
        <a:buSzPct val="85000"/>
        <a:buFont typeface="Wingdings 2"/>
        <a:buChar char=""/>
        <a:defRPr kumimoji="0" sz="2600" kern="1200">
          <a:solidFill>
            <a:schemeClr val="tx1"/>
          </a:solidFill>
          <a:latin typeface="+mn-lt"/>
          <a:ea typeface="+mn-ea"/>
          <a:cs typeface="+mn-cs"/>
        </a:defRPr>
      </a:lvl1pPr>
      <a:lvl2pPr marL="548640" indent="-228600" algn="l" rtl="0" eaLnBrk="1" latinLnBrk="0" hangingPunct="1">
        <a:spcBef>
          <a:spcPts val="370"/>
        </a:spcBef>
        <a:buClr>
          <a:schemeClr val="accent2"/>
        </a:buClr>
        <a:buSzPct val="85000"/>
        <a:buFont typeface="Wingdings 2"/>
        <a:buChar char=""/>
        <a:defRPr kumimoji="0"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822960" indent="-228600" algn="l" rtl="0" eaLnBrk="1" latinLnBrk="0" hangingPunct="1">
        <a:spcBef>
          <a:spcPts val="370"/>
        </a:spcBef>
        <a:buClr>
          <a:schemeClr val="accent1">
            <a:tint val="60000"/>
          </a:schemeClr>
        </a:buClr>
        <a:buSzPct val="85000"/>
        <a:buFont typeface="Wingdings 2"/>
        <a:buChar char="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097280" indent="-228600" algn="l" rtl="0" eaLnBrk="1" latinLnBrk="0" hangingPunct="1">
        <a:spcBef>
          <a:spcPts val="370"/>
        </a:spcBef>
        <a:buClr>
          <a:schemeClr val="accent3"/>
        </a:buClr>
        <a:buSzPct val="80000"/>
        <a:buFont typeface="Wingdings 2"/>
        <a:buChar char="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indent="-228600" algn="l" rtl="0" eaLnBrk="1" latinLnBrk="0" hangingPunct="1">
        <a:spcBef>
          <a:spcPts val="370"/>
        </a:spcBef>
        <a:buClr>
          <a:schemeClr val="accent3"/>
        </a:buClr>
        <a:buFontTx/>
        <a:buChar char="o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1645920" indent="-228600" algn="l" rtl="0" eaLnBrk="1" latinLnBrk="0" hangingPunct="1">
        <a:spcBef>
          <a:spcPts val="370"/>
        </a:spcBef>
        <a:buClr>
          <a:schemeClr val="accent3"/>
        </a:buClr>
        <a:buChar char="•"/>
        <a:defRPr kumimoji="0" sz="1800" kern="1200" baseline="0">
          <a:solidFill>
            <a:schemeClr val="tx1"/>
          </a:solidFill>
          <a:latin typeface="+mn-lt"/>
          <a:ea typeface="+mn-ea"/>
          <a:cs typeface="+mn-cs"/>
        </a:defRPr>
      </a:lvl6pPr>
      <a:lvl7pPr marL="1920240" indent="-228600" algn="l" rtl="0" eaLnBrk="1" latinLnBrk="0" hangingPunct="1">
        <a:spcBef>
          <a:spcPts val="370"/>
        </a:spcBef>
        <a:buClr>
          <a:schemeClr val="accent2"/>
        </a:buClr>
        <a:buChar char="•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2194560" indent="-228600" algn="l" rtl="0" eaLnBrk="1" latinLnBrk="0" hangingPunct="1">
        <a:spcBef>
          <a:spcPts val="370"/>
        </a:spcBef>
        <a:buClr>
          <a:schemeClr val="accent1">
            <a:tint val="60000"/>
          </a:schemeClr>
        </a:buClr>
        <a:buChar char="•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2468880" indent="-228600" algn="l" rtl="0" eaLnBrk="1" latinLnBrk="0" hangingPunct="1">
        <a:spcBef>
          <a:spcPts val="370"/>
        </a:spcBef>
        <a:buClr>
          <a:schemeClr val="accent2">
            <a:tint val="60000"/>
          </a:schemeClr>
        </a:buClr>
        <a:buChar char="•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8.png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295400" y="990600"/>
            <a:ext cx="7010400" cy="1752600"/>
          </a:xfrm>
          <a:solidFill>
            <a:schemeClr val="accent6">
              <a:lumMod val="20000"/>
              <a:lumOff val="80000"/>
            </a:schemeClr>
          </a:solidFill>
        </p:spPr>
        <p:txBody>
          <a:bodyPr>
            <a:normAutofit/>
          </a:bodyPr>
          <a:lstStyle/>
          <a:p>
            <a:r>
              <a:rPr lang="en-US" sz="6000" b="1" dirty="0" smtClean="0">
                <a:solidFill>
                  <a:srgbClr val="00206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FOWL </a:t>
            </a:r>
            <a:r>
              <a:rPr lang="en-US" sz="6000" b="1" dirty="0" smtClean="0">
                <a:solidFill>
                  <a:srgbClr val="00206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POX</a:t>
            </a:r>
          </a:p>
          <a:p>
            <a:r>
              <a:rPr lang="en-US" sz="2000" b="1" dirty="0" smtClean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CONTAGIOUS EPITHELIOMA</a:t>
            </a:r>
            <a:endParaRPr lang="en-US" sz="2000" b="1" dirty="0">
              <a:solidFill>
                <a:srgbClr val="FF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457200" y="914400"/>
            <a:ext cx="8229600" cy="2061555"/>
          </a:xfrm>
        </p:spPr>
        <p:txBody>
          <a:bodyPr>
            <a:normAutofit fontScale="90000"/>
          </a:bodyPr>
          <a:lstStyle/>
          <a:p>
            <a:r>
              <a:rPr lang="en-US" dirty="0" smtClean="0"/>
              <a:t/>
            </a:r>
            <a:br>
              <a:rPr lang="en-US" dirty="0" smtClean="0"/>
            </a:br>
            <a:r>
              <a:rPr lang="en-US" dirty="0"/>
              <a:t/>
            </a:r>
            <a:br>
              <a:rPr lang="en-US" dirty="0"/>
            </a:br>
            <a:r>
              <a:rPr lang="en-US" dirty="0" smtClean="0"/>
              <a:t/>
            </a:r>
            <a:br>
              <a:rPr lang="en-US" dirty="0" smtClean="0"/>
            </a:br>
            <a:r>
              <a:rPr lang="en-US" dirty="0"/>
              <a:t/>
            </a:r>
            <a:br>
              <a:rPr lang="en-US" dirty="0"/>
            </a:br>
            <a:endParaRPr lang="en-US" dirty="0"/>
          </a:p>
        </p:txBody>
      </p:sp>
      <p:pic>
        <p:nvPicPr>
          <p:cNvPr id="3074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8600" y="5175250"/>
            <a:ext cx="6462713" cy="16827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3075" name="Picture 3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172200" y="4219575"/>
            <a:ext cx="2581275" cy="24098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82360530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sz="3100" b="1" dirty="0">
                <a:solidFill>
                  <a:schemeClr val="accent2">
                    <a:lumMod val="60000"/>
                    <a:lumOff val="40000"/>
                  </a:schemeClr>
                </a:solidFill>
              </a:rPr>
              <a:t>INTRODUCTION</a:t>
            </a:r>
            <a:r>
              <a:rPr lang="en-US" dirty="0"/>
              <a:t/>
            </a:r>
            <a:br>
              <a:rPr lang="en-US" dirty="0"/>
            </a:b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>
          <a:xfrm>
            <a:off x="685800" y="1066800"/>
            <a:ext cx="7772400" cy="5257800"/>
          </a:xfrm>
        </p:spPr>
        <p:txBody>
          <a:bodyPr>
            <a:normAutofit fontScale="92500" lnSpcReduction="10000"/>
          </a:bodyPr>
          <a:lstStyle/>
          <a:p>
            <a:pPr marL="0" indent="0" algn="just">
              <a:buNone/>
            </a:pPr>
            <a:r>
              <a:rPr lang="en-US" b="1" dirty="0" smtClean="0"/>
              <a:t>DEFINITION</a:t>
            </a:r>
            <a:r>
              <a:rPr lang="en-US" dirty="0" smtClean="0"/>
              <a:t>:</a:t>
            </a:r>
          </a:p>
          <a:p>
            <a:pPr marL="0" indent="0" algn="just">
              <a:buNone/>
            </a:pPr>
            <a:r>
              <a:rPr lang="en-US" dirty="0" err="1" smtClean="0"/>
              <a:t>Fowlpox</a:t>
            </a:r>
            <a:r>
              <a:rPr lang="en-US" dirty="0" smtClean="0"/>
              <a:t> </a:t>
            </a:r>
            <a:r>
              <a:rPr lang="en-US" dirty="0"/>
              <a:t>is a slow-spreading viral infection of chickens and turkeys characterized by proliferative lesions in the skin that progress to thick scabs (cutaneous </a:t>
            </a:r>
            <a:r>
              <a:rPr lang="en-US" dirty="0" smtClean="0"/>
              <a:t>form/dry form) </a:t>
            </a:r>
            <a:r>
              <a:rPr lang="en-US" dirty="0"/>
              <a:t>and by lesions in the upper GI and respiratory tracts (diphtheritic </a:t>
            </a:r>
            <a:r>
              <a:rPr lang="en-US" dirty="0" smtClean="0"/>
              <a:t>form/wet form).</a:t>
            </a:r>
          </a:p>
          <a:p>
            <a:pPr marL="0" indent="0" algn="just">
              <a:buNone/>
            </a:pPr>
            <a:endParaRPr lang="en-US" dirty="0" smtClean="0"/>
          </a:p>
          <a:p>
            <a:pPr algn="just"/>
            <a:r>
              <a:rPr lang="en-US" dirty="0" smtClean="0"/>
              <a:t>The </a:t>
            </a:r>
            <a:r>
              <a:rPr lang="en-US" dirty="0"/>
              <a:t>wet form is </a:t>
            </a:r>
            <a:r>
              <a:rPr lang="en-US" dirty="0" smtClean="0"/>
              <a:t>characterized </a:t>
            </a:r>
            <a:r>
              <a:rPr lang="en-US" dirty="0"/>
              <a:t>by plaques in the mouth and upper respiratory tract. </a:t>
            </a:r>
          </a:p>
          <a:p>
            <a:pPr algn="just"/>
            <a:r>
              <a:rPr lang="en-US" dirty="0"/>
              <a:t>The dry form is </a:t>
            </a:r>
            <a:r>
              <a:rPr lang="en-US" dirty="0" smtClean="0"/>
              <a:t>characterized </a:t>
            </a:r>
            <a:r>
              <a:rPr lang="en-US" dirty="0"/>
              <a:t>by wart-like skin lesions that progress to thick scabs. </a:t>
            </a:r>
            <a:endParaRPr lang="en-US" dirty="0" smtClean="0"/>
          </a:p>
          <a:p>
            <a:pPr algn="just"/>
            <a:endParaRPr lang="en-US" dirty="0" smtClean="0"/>
          </a:p>
          <a:p>
            <a:pPr algn="just"/>
            <a:endParaRPr lang="en-US" dirty="0"/>
          </a:p>
          <a:p>
            <a:pPr marL="0" indent="0" algn="ctr">
              <a:buNone/>
            </a:pPr>
            <a:r>
              <a:rPr lang="en-US" dirty="0" smtClean="0">
                <a:solidFill>
                  <a:srgbClr val="FF0000"/>
                </a:solidFill>
              </a:rPr>
              <a:t>Fow</a:t>
            </a:r>
            <a:r>
              <a:rPr lang="en-US" dirty="0" smtClean="0">
                <a:solidFill>
                  <a:srgbClr val="FF0000"/>
                </a:solidFill>
              </a:rPr>
              <a:t>l pox virus is being used as a vector for producing new types of vaccines</a:t>
            </a:r>
            <a:endParaRPr lang="en-US" dirty="0">
              <a:solidFill>
                <a:srgbClr val="FF0000"/>
              </a:solidFill>
            </a:endParaRPr>
          </a:p>
          <a:p>
            <a:pPr algn="just"/>
            <a:endParaRPr lang="en-US" dirty="0"/>
          </a:p>
          <a:p>
            <a:pPr marL="0" indent="0" algn="just">
              <a:buNone/>
            </a:pPr>
            <a:endParaRPr lang="en-US" dirty="0"/>
          </a:p>
          <a:p>
            <a:pPr marL="0" indent="0" algn="just">
              <a:buNone/>
            </a:pPr>
            <a:endParaRPr lang="en-US" dirty="0"/>
          </a:p>
          <a:p>
            <a:pPr algn="just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84995543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14400" y="274638"/>
            <a:ext cx="7772400" cy="715962"/>
          </a:xfrm>
        </p:spPr>
        <p:txBody>
          <a:bodyPr>
            <a:normAutofit/>
          </a:bodyPr>
          <a:lstStyle/>
          <a:p>
            <a:r>
              <a:rPr lang="en-US" sz="2800" b="1" dirty="0" smtClean="0">
                <a:solidFill>
                  <a:schemeClr val="accent2">
                    <a:lumMod val="60000"/>
                    <a:lumOff val="40000"/>
                  </a:schemeClr>
                </a:solidFill>
              </a:rPr>
              <a:t>ETIOLOGY AND EPIDEMIOLOGY</a:t>
            </a:r>
            <a:endParaRPr lang="en-US" sz="2800" b="1" dirty="0">
              <a:solidFill>
                <a:schemeClr val="accent2">
                  <a:lumMod val="60000"/>
                  <a:lumOff val="40000"/>
                </a:schemeClr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>
          <a:xfrm>
            <a:off x="533400" y="1295400"/>
            <a:ext cx="8305800" cy="4572000"/>
          </a:xfrm>
        </p:spPr>
        <p:txBody>
          <a:bodyPr>
            <a:noAutofit/>
          </a:bodyPr>
          <a:lstStyle/>
          <a:p>
            <a:pPr algn="just"/>
            <a:r>
              <a:rPr lang="en-US" sz="2400" dirty="0" err="1" smtClean="0"/>
              <a:t>Avipoxvirus</a:t>
            </a:r>
            <a:r>
              <a:rPr lang="en-US" sz="2400" dirty="0" smtClean="0"/>
              <a:t> </a:t>
            </a:r>
            <a:r>
              <a:rPr lang="en-US" sz="2400" dirty="0"/>
              <a:t>in the </a:t>
            </a:r>
            <a:r>
              <a:rPr lang="en-US" sz="2400" dirty="0" err="1"/>
              <a:t>Poxviridae</a:t>
            </a:r>
            <a:r>
              <a:rPr lang="en-US" sz="2400" dirty="0"/>
              <a:t> family </a:t>
            </a:r>
            <a:r>
              <a:rPr lang="en-US" sz="2400" dirty="0" smtClean="0"/>
              <a:t>- </a:t>
            </a:r>
            <a:r>
              <a:rPr lang="en-US" sz="2400" dirty="0"/>
              <a:t>Largest virus known in birds</a:t>
            </a:r>
          </a:p>
          <a:p>
            <a:pPr algn="just"/>
            <a:r>
              <a:rPr lang="en-US" sz="2400" dirty="0" smtClean="0"/>
              <a:t>Brick shaped virus</a:t>
            </a:r>
          </a:p>
          <a:p>
            <a:pPr algn="just"/>
            <a:r>
              <a:rPr lang="en-US" sz="2400" dirty="0" smtClean="0"/>
              <a:t>Genome </a:t>
            </a:r>
            <a:r>
              <a:rPr lang="en-US" sz="2400" dirty="0"/>
              <a:t>is double stranded </a:t>
            </a:r>
            <a:r>
              <a:rPr lang="en-US" sz="2400" dirty="0" smtClean="0"/>
              <a:t>DNA</a:t>
            </a:r>
            <a:endParaRPr lang="en-US" sz="2400" dirty="0"/>
          </a:p>
          <a:p>
            <a:pPr algn="just"/>
            <a:r>
              <a:rPr lang="en-US" sz="2400" dirty="0"/>
              <a:t>It is, unusually, capable of replication in the cell cytoplasm</a:t>
            </a:r>
          </a:p>
          <a:p>
            <a:pPr algn="just"/>
            <a:r>
              <a:rPr lang="en-US" sz="2400" dirty="0" smtClean="0"/>
              <a:t>The </a:t>
            </a:r>
            <a:r>
              <a:rPr lang="en-US" sz="2400" dirty="0"/>
              <a:t>virus is present in large numbers in the lesions and is </a:t>
            </a:r>
            <a:r>
              <a:rPr lang="en-US" sz="2400" b="1" dirty="0"/>
              <a:t>usually transmitted by contact through abrasions of the skin</a:t>
            </a:r>
            <a:r>
              <a:rPr lang="en-US" sz="2400" dirty="0" smtClean="0"/>
              <a:t>.</a:t>
            </a:r>
          </a:p>
          <a:p>
            <a:pPr algn="just"/>
            <a:r>
              <a:rPr lang="en-US" sz="2400" dirty="0"/>
              <a:t>In a contaminated environment, aerosols (droplets) generated from feather follicles and dried scabs carry the virus and spread the disease</a:t>
            </a:r>
          </a:p>
          <a:p>
            <a:r>
              <a:rPr lang="en-US" sz="2400" dirty="0" smtClean="0"/>
              <a:t>Mosquitoes</a:t>
            </a:r>
            <a:r>
              <a:rPr lang="en-US" sz="2400" dirty="0"/>
              <a:t> and other biting insects may serve as mechanical vectors. Virus does not penetrate intact skin</a:t>
            </a:r>
          </a:p>
          <a:p>
            <a:r>
              <a:rPr lang="en-US" sz="2400" dirty="0"/>
              <a:t>Deposition of virus in eyes —&gt; Through lachrymal duct it goes to larynx —&gt; Upper respiratory tract infection</a:t>
            </a:r>
          </a:p>
          <a:p>
            <a:pPr marL="0" indent="0" algn="just">
              <a:buNone/>
            </a:pPr>
            <a:r>
              <a:rPr lang="en-US" sz="2400" dirty="0"/>
              <a:t> </a:t>
            </a:r>
            <a:endParaRPr lang="en-US" sz="2400" dirty="0" smtClean="0"/>
          </a:p>
          <a:p>
            <a:pPr algn="just"/>
            <a:endParaRPr lang="en-US" sz="2400" dirty="0"/>
          </a:p>
        </p:txBody>
      </p:sp>
    </p:spTree>
    <p:extLst>
      <p:ext uri="{BB962C8B-B14F-4D97-AF65-F5344CB8AC3E}">
        <p14:creationId xmlns:p14="http://schemas.microsoft.com/office/powerpoint/2010/main" val="308360634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0" y="-7034"/>
            <a:ext cx="7772400" cy="1143000"/>
          </a:xfrm>
        </p:spPr>
        <p:txBody>
          <a:bodyPr>
            <a:normAutofit/>
          </a:bodyPr>
          <a:lstStyle/>
          <a:p>
            <a:r>
              <a:rPr lang="en-US" sz="2800" b="1" dirty="0">
                <a:solidFill>
                  <a:schemeClr val="accent2">
                    <a:lumMod val="60000"/>
                    <a:lumOff val="40000"/>
                  </a:schemeClr>
                </a:solidFill>
              </a:rPr>
              <a:t>PATHOGENESIS</a:t>
            </a:r>
          </a:p>
        </p:txBody>
      </p:sp>
      <p:pic>
        <p:nvPicPr>
          <p:cNvPr id="1026" name="Picture 2"/>
          <p:cNvPicPr>
            <a:picLocks noGrp="1" noChangeAspect="1" noChangeArrowheads="1"/>
          </p:cNvPicPr>
          <p:nvPr>
            <p:ph sz="quarter"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4529219" y="533400"/>
            <a:ext cx="4005181" cy="5715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027" name="Picture 3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8600" y="1371600"/>
            <a:ext cx="3886201" cy="62484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60011196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sz="3100" b="1" dirty="0">
                <a:solidFill>
                  <a:schemeClr val="accent2">
                    <a:lumMod val="60000"/>
                    <a:lumOff val="40000"/>
                  </a:schemeClr>
                </a:solidFill>
              </a:rPr>
              <a:t>CLINICAL SIGNS</a:t>
            </a:r>
            <a:r>
              <a:rPr lang="en-US" dirty="0"/>
              <a:t/>
            </a:r>
            <a:br>
              <a:rPr lang="en-US" dirty="0"/>
            </a:b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>
          <a:xfrm>
            <a:off x="685800" y="1066800"/>
            <a:ext cx="7772400" cy="5410200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en-US" dirty="0"/>
              <a:t>Depression.</a:t>
            </a:r>
            <a:br>
              <a:rPr lang="en-US" dirty="0"/>
            </a:br>
            <a:r>
              <a:rPr lang="en-US" dirty="0"/>
              <a:t>Inappetance.</a:t>
            </a:r>
            <a:br>
              <a:rPr lang="en-US" dirty="0"/>
            </a:br>
            <a:r>
              <a:rPr lang="en-US" dirty="0"/>
              <a:t>Poor growth.</a:t>
            </a:r>
            <a:br>
              <a:rPr lang="en-US" dirty="0"/>
            </a:br>
            <a:r>
              <a:rPr lang="en-US" dirty="0"/>
              <a:t>Poor egg </a:t>
            </a:r>
            <a:r>
              <a:rPr lang="en-US" dirty="0" smtClean="0"/>
              <a:t>production.</a:t>
            </a:r>
          </a:p>
          <a:p>
            <a:r>
              <a:rPr lang="en-US" b="1" dirty="0" smtClean="0"/>
              <a:t>Cutaneous </a:t>
            </a:r>
            <a:r>
              <a:rPr lang="en-US" b="1" dirty="0"/>
              <a:t>form ( Dry pox)</a:t>
            </a:r>
          </a:p>
          <a:p>
            <a:pPr marL="0" indent="0">
              <a:buNone/>
            </a:pPr>
            <a:r>
              <a:rPr lang="en-US" dirty="0"/>
              <a:t>•	Nodular proliferative skin lesions in non feathered parts – Head, Neck, Legs, Feet</a:t>
            </a:r>
          </a:p>
          <a:p>
            <a:pPr marL="0" indent="0">
              <a:buNone/>
            </a:pPr>
            <a:r>
              <a:rPr lang="en-US" dirty="0"/>
              <a:t>•	Spread is gradual</a:t>
            </a:r>
          </a:p>
          <a:p>
            <a:pPr marL="0" indent="0">
              <a:buNone/>
            </a:pPr>
            <a:r>
              <a:rPr lang="en-US" dirty="0"/>
              <a:t>•	Poor weight gain , poor egg production</a:t>
            </a:r>
          </a:p>
          <a:p>
            <a:pPr marL="0" indent="0">
              <a:buNone/>
            </a:pPr>
            <a:r>
              <a:rPr lang="en-US" dirty="0"/>
              <a:t>•	Papule —&gt; vesicles —&gt; pustules —&gt; crust/scab —&gt; scar</a:t>
            </a:r>
          </a:p>
          <a:p>
            <a:pPr marL="0" indent="0">
              <a:buNone/>
            </a:pPr>
            <a:r>
              <a:rPr lang="en-US" dirty="0"/>
              <a:t>•	Less mortality (may be high due to complications)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08227907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/>
          <p:cNvPicPr>
            <a:picLocks noGrp="1" noChangeAspect="1" noChangeArrowheads="1"/>
          </p:cNvPicPr>
          <p:nvPr>
            <p:ph sz="quarter"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5800" y="685800"/>
            <a:ext cx="2828789" cy="282269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2051" name="Picture 3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895600" y="3886200"/>
            <a:ext cx="3200400" cy="24384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2052" name="Picture 4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638800" y="685800"/>
            <a:ext cx="2876550" cy="2743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64045851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>
          <a:xfrm>
            <a:off x="685800" y="685800"/>
            <a:ext cx="7772400" cy="5486400"/>
          </a:xfrm>
        </p:spPr>
        <p:txBody>
          <a:bodyPr>
            <a:normAutofit lnSpcReduction="10000"/>
          </a:bodyPr>
          <a:lstStyle/>
          <a:p>
            <a:r>
              <a:rPr lang="en-US" b="1" dirty="0" err="1"/>
              <a:t>Diphtheretic</a:t>
            </a:r>
            <a:r>
              <a:rPr lang="en-US" b="1" dirty="0"/>
              <a:t> form (Wet pox)</a:t>
            </a:r>
          </a:p>
          <a:p>
            <a:pPr marL="0" indent="0">
              <a:buNone/>
            </a:pPr>
            <a:r>
              <a:rPr lang="en-US" dirty="0"/>
              <a:t>•	</a:t>
            </a:r>
            <a:r>
              <a:rPr lang="en-US" dirty="0" err="1"/>
              <a:t>Fibrino</a:t>
            </a:r>
            <a:r>
              <a:rPr lang="en-US" dirty="0"/>
              <a:t>-necrotic and proliferative lesion in the mucous membrane of URT/ mouth/ esophagus</a:t>
            </a:r>
          </a:p>
          <a:p>
            <a:pPr marL="0" indent="0">
              <a:buNone/>
            </a:pPr>
            <a:r>
              <a:rPr lang="en-US" dirty="0"/>
              <a:t>•	Small white nodules in upper respiratory /digestive tract —&gt; Raised yellow plaques on the mucous membranes</a:t>
            </a:r>
          </a:p>
          <a:p>
            <a:pPr marL="0" indent="0">
              <a:buNone/>
            </a:pPr>
            <a:r>
              <a:rPr lang="en-US" dirty="0"/>
              <a:t>•	Lesions are present in</a:t>
            </a:r>
          </a:p>
          <a:p>
            <a:pPr marL="0" indent="0">
              <a:buNone/>
            </a:pPr>
            <a:r>
              <a:rPr lang="en-US" dirty="0"/>
              <a:t>o	Mouth- Inappetance (lack of desire for food)</a:t>
            </a:r>
          </a:p>
          <a:p>
            <a:pPr marL="0" indent="0">
              <a:buNone/>
            </a:pPr>
            <a:r>
              <a:rPr lang="en-US" dirty="0"/>
              <a:t>o	Larynx/ trachea- Difficulty in breathing (</a:t>
            </a:r>
            <a:r>
              <a:rPr lang="en-US" dirty="0" err="1"/>
              <a:t>Dyspnoea</a:t>
            </a:r>
            <a:r>
              <a:rPr lang="en-US" dirty="0"/>
              <a:t>)</a:t>
            </a:r>
          </a:p>
          <a:p>
            <a:pPr marL="0" indent="0">
              <a:buNone/>
            </a:pPr>
            <a:r>
              <a:rPr lang="en-US" dirty="0"/>
              <a:t>o	Esophagus- Difficulty in swallowing</a:t>
            </a:r>
          </a:p>
          <a:p>
            <a:pPr marL="0" indent="0">
              <a:buNone/>
            </a:pPr>
            <a:r>
              <a:rPr lang="en-US" dirty="0"/>
              <a:t>o	Nares- Nasal discharge</a:t>
            </a:r>
          </a:p>
          <a:p>
            <a:pPr marL="0" indent="0">
              <a:buNone/>
            </a:pPr>
            <a:r>
              <a:rPr lang="en-US" dirty="0"/>
              <a:t>o	Conjunctiva- Discharge/ </a:t>
            </a:r>
            <a:r>
              <a:rPr lang="en-US" dirty="0" smtClean="0"/>
              <a:t>Blindness </a:t>
            </a:r>
            <a:r>
              <a:rPr lang="en-US" sz="2400" b="1" dirty="0" smtClean="0"/>
              <a:t>(OCULAR FORM)</a:t>
            </a:r>
            <a:endParaRPr lang="en-US" sz="2400" b="1" dirty="0"/>
          </a:p>
          <a:p>
            <a:pPr marL="0" indent="0">
              <a:buNone/>
            </a:pPr>
            <a:r>
              <a:rPr lang="en-US" dirty="0"/>
              <a:t>•	Mortality as high as 50% . 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3216055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7" name="Picture 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133600" y="3505200"/>
            <a:ext cx="4572000" cy="31337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028" name="Picture 4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133600" y="304800"/>
            <a:ext cx="4572000" cy="28956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112711028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b="1" dirty="0" smtClean="0">
                <a:solidFill>
                  <a:schemeClr val="accent2">
                    <a:lumMod val="60000"/>
                    <a:lumOff val="40000"/>
                  </a:schemeClr>
                </a:solidFill>
              </a:rPr>
              <a:t>GROSS  LESIONS</a:t>
            </a:r>
            <a:r>
              <a:rPr lang="en-US" b="1" dirty="0">
                <a:solidFill>
                  <a:schemeClr val="accent2">
                    <a:lumMod val="60000"/>
                    <a:lumOff val="40000"/>
                  </a:schemeClr>
                </a:solidFill>
              </a:rPr>
              <a:t/>
            </a:r>
            <a:br>
              <a:rPr lang="en-US" b="1" dirty="0">
                <a:solidFill>
                  <a:schemeClr val="accent2">
                    <a:lumMod val="60000"/>
                    <a:lumOff val="40000"/>
                  </a:schemeClr>
                </a:solidFill>
              </a:rPr>
            </a:br>
            <a:endParaRPr lang="en-US" b="1" dirty="0">
              <a:solidFill>
                <a:schemeClr val="accent2">
                  <a:lumMod val="60000"/>
                  <a:lumOff val="40000"/>
                </a:schemeClr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/>
        <p:txBody>
          <a:bodyPr>
            <a:normAutofit/>
          </a:bodyPr>
          <a:lstStyle/>
          <a:p>
            <a:pPr marL="0" indent="0">
              <a:buNone/>
            </a:pPr>
            <a:r>
              <a:rPr lang="en-US" dirty="0" smtClean="0"/>
              <a:t>•</a:t>
            </a:r>
            <a:r>
              <a:rPr lang="en-US" dirty="0"/>
              <a:t>	Cutaneous form- Nodules (due to hyperplasia involving epidermis and underlying hair follicles</a:t>
            </a:r>
            <a:r>
              <a:rPr lang="en-US" dirty="0" smtClean="0"/>
              <a:t>).</a:t>
            </a:r>
          </a:p>
          <a:p>
            <a:pPr marL="0" indent="0">
              <a:buNone/>
            </a:pPr>
            <a:endParaRPr lang="en-US" dirty="0" smtClean="0"/>
          </a:p>
          <a:p>
            <a:pPr marL="0" indent="0">
              <a:buNone/>
            </a:pPr>
            <a:endParaRPr lang="en-US" dirty="0"/>
          </a:p>
          <a:p>
            <a:pPr marL="0" indent="0">
              <a:buNone/>
            </a:pPr>
            <a:r>
              <a:rPr lang="en-US" dirty="0"/>
              <a:t>•	</a:t>
            </a:r>
            <a:r>
              <a:rPr lang="en-US" dirty="0" err="1"/>
              <a:t>Diphtheretic</a:t>
            </a:r>
            <a:r>
              <a:rPr lang="en-US" dirty="0"/>
              <a:t> form- Slightly elevated white opaque nodules develop on mucous membranes —&gt; Yellow, cheesy, necrotic pseudo-</a:t>
            </a:r>
            <a:r>
              <a:rPr lang="en-US" dirty="0" err="1"/>
              <a:t>diphtheretic</a:t>
            </a:r>
            <a:r>
              <a:rPr lang="en-US" dirty="0"/>
              <a:t> or </a:t>
            </a:r>
            <a:r>
              <a:rPr lang="en-US" dirty="0" err="1"/>
              <a:t>diphtheretic</a:t>
            </a:r>
            <a:r>
              <a:rPr lang="en-US" dirty="0"/>
              <a:t> membrane —&gt; on removal bleeding ulcers.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30733722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 </a:t>
            </a:r>
            <a:r>
              <a:rPr lang="en-US" sz="3100" dirty="0">
                <a:solidFill>
                  <a:schemeClr val="accent2">
                    <a:lumMod val="60000"/>
                    <a:lumOff val="40000"/>
                  </a:schemeClr>
                </a:solidFill>
              </a:rPr>
              <a:t>MICROSCOPIC LESIONS</a:t>
            </a:r>
            <a:r>
              <a:rPr lang="en-US" dirty="0"/>
              <a:t/>
            </a:r>
            <a:br>
              <a:rPr lang="en-US" dirty="0"/>
            </a:br>
            <a:endParaRPr lang="en-US" b="1" dirty="0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/>
        <p:txBody>
          <a:bodyPr>
            <a:normAutofit/>
          </a:bodyPr>
          <a:lstStyle/>
          <a:p>
            <a:pPr algn="just"/>
            <a:r>
              <a:rPr lang="en-US" dirty="0" smtClean="0"/>
              <a:t>Most </a:t>
            </a:r>
            <a:r>
              <a:rPr lang="en-US" dirty="0"/>
              <a:t>important lesion is hyperplasia of epithelium </a:t>
            </a:r>
            <a:r>
              <a:rPr lang="en-US" dirty="0" smtClean="0"/>
              <a:t>(irrespective </a:t>
            </a:r>
            <a:r>
              <a:rPr lang="en-US" dirty="0"/>
              <a:t>of the form ) and enlargement of the cells, with associated inflammatory changes</a:t>
            </a:r>
          </a:p>
          <a:p>
            <a:pPr algn="just"/>
            <a:r>
              <a:rPr lang="en-US" dirty="0" smtClean="0"/>
              <a:t>Characteristic </a:t>
            </a:r>
            <a:r>
              <a:rPr lang="en-US" dirty="0" err="1"/>
              <a:t>eosinophilic</a:t>
            </a:r>
            <a:r>
              <a:rPr lang="en-US" dirty="0"/>
              <a:t> cytoplasmic inclusion bodies </a:t>
            </a:r>
            <a:r>
              <a:rPr lang="en-US" dirty="0" smtClean="0"/>
              <a:t>(Bollinger bodies) </a:t>
            </a:r>
            <a:r>
              <a:rPr lang="en-US" dirty="0"/>
              <a:t>with elementary bodies (</a:t>
            </a:r>
            <a:r>
              <a:rPr lang="en-US" dirty="0" err="1"/>
              <a:t>Borrel</a:t>
            </a:r>
            <a:r>
              <a:rPr lang="en-US" dirty="0"/>
              <a:t> bodies).</a:t>
            </a:r>
          </a:p>
          <a:p>
            <a:pPr marL="0" indent="0" algn="just">
              <a:buNone/>
            </a:pPr>
            <a:r>
              <a:rPr lang="en-US" dirty="0"/>
              <a:t>	The inclusion bodies may occupy the entire cytoplasm, with resulting cell necrosis</a:t>
            </a:r>
          </a:p>
          <a:p>
            <a:pPr algn="just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77542902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074" name="Picture 2"/>
          <p:cNvPicPr>
            <a:picLocks noGrp="1" noChangeAspect="1" noChangeArrowheads="1"/>
          </p:cNvPicPr>
          <p:nvPr>
            <p:ph sz="quarter" idx="1"/>
          </p:nvPr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7730"/>
          <a:stretch/>
        </p:blipFill>
        <p:spPr bwMode="auto">
          <a:xfrm>
            <a:off x="5029200" y="1828800"/>
            <a:ext cx="3775765" cy="349635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3075" name="Picture 3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52425" y="1828800"/>
            <a:ext cx="3838575" cy="349635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01932140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b="1" dirty="0">
                <a:solidFill>
                  <a:schemeClr val="accent2">
                    <a:lumMod val="60000"/>
                    <a:lumOff val="40000"/>
                  </a:schemeClr>
                </a:solidFill>
              </a:rPr>
              <a:t>Immunity</a:t>
            </a:r>
            <a:r>
              <a:rPr lang="en-US" dirty="0"/>
              <a:t/>
            </a:r>
            <a:br>
              <a:rPr lang="en-US" dirty="0"/>
            </a:b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pPr marL="0" indent="0">
              <a:buNone/>
            </a:pPr>
            <a:r>
              <a:rPr lang="en-US" dirty="0" smtClean="0"/>
              <a:t>Actively </a:t>
            </a:r>
            <a:r>
              <a:rPr lang="en-US" dirty="0"/>
              <a:t>acquired immunity against fowl pox occurs after recovery from naturally occurring infection or </a:t>
            </a:r>
            <a:r>
              <a:rPr lang="en-US" dirty="0" smtClean="0"/>
              <a:t>vaccination</a:t>
            </a:r>
          </a:p>
          <a:p>
            <a:pPr marL="0" indent="0">
              <a:buNone/>
            </a:pPr>
            <a:endParaRPr lang="en-US" dirty="0"/>
          </a:p>
          <a:p>
            <a:r>
              <a:rPr lang="en-US" dirty="0" smtClean="0"/>
              <a:t>Both </a:t>
            </a:r>
            <a:r>
              <a:rPr lang="en-US" dirty="0"/>
              <a:t>cell mediated and </a:t>
            </a:r>
            <a:r>
              <a:rPr lang="en-US" dirty="0" err="1"/>
              <a:t>humoral</a:t>
            </a:r>
            <a:r>
              <a:rPr lang="en-US" dirty="0"/>
              <a:t> immunity provide </a:t>
            </a:r>
            <a:r>
              <a:rPr lang="en-US" dirty="0" smtClean="0"/>
              <a:t>protection</a:t>
            </a:r>
          </a:p>
          <a:p>
            <a:pPr marL="0" indent="0">
              <a:buNone/>
            </a:pPr>
            <a:endParaRPr lang="en-US" dirty="0"/>
          </a:p>
          <a:p>
            <a:r>
              <a:rPr lang="en-US" dirty="0" smtClean="0"/>
              <a:t>CMI </a:t>
            </a:r>
            <a:r>
              <a:rPr lang="en-US" dirty="0"/>
              <a:t>develops earlier than the HI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458601643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b="1" dirty="0">
                <a:solidFill>
                  <a:schemeClr val="accent2">
                    <a:lumMod val="60000"/>
                    <a:lumOff val="40000"/>
                  </a:schemeClr>
                </a:solidFill>
              </a:rPr>
              <a:t>DIAGNOSIS</a:t>
            </a:r>
            <a:r>
              <a:rPr lang="en-US" dirty="0"/>
              <a:t/>
            </a:r>
            <a:br>
              <a:rPr lang="en-US" dirty="0"/>
            </a:b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/>
        <p:txBody>
          <a:bodyPr>
            <a:normAutofit lnSpcReduction="10000"/>
          </a:bodyPr>
          <a:lstStyle/>
          <a:p>
            <a:r>
              <a:rPr lang="en-US" dirty="0" smtClean="0"/>
              <a:t>Cutaneous </a:t>
            </a:r>
            <a:r>
              <a:rPr lang="en-US" dirty="0"/>
              <a:t>form</a:t>
            </a:r>
          </a:p>
          <a:p>
            <a:pPr marL="0" indent="0">
              <a:buNone/>
            </a:pPr>
            <a:r>
              <a:rPr lang="en-US" dirty="0"/>
              <a:t>o	Based on clinical signs (Easy)</a:t>
            </a:r>
          </a:p>
          <a:p>
            <a:pPr marL="0" indent="0">
              <a:buNone/>
            </a:pPr>
            <a:r>
              <a:rPr lang="en-US" dirty="0"/>
              <a:t>o	Demonstration of </a:t>
            </a:r>
            <a:r>
              <a:rPr lang="en-US" dirty="0" err="1"/>
              <a:t>intracytoplasmic</a:t>
            </a:r>
            <a:r>
              <a:rPr lang="en-US" dirty="0"/>
              <a:t> </a:t>
            </a:r>
            <a:r>
              <a:rPr lang="en-US" dirty="0" err="1"/>
              <a:t>eosinophilic</a:t>
            </a:r>
            <a:r>
              <a:rPr lang="en-US" dirty="0"/>
              <a:t> inclusions - </a:t>
            </a:r>
            <a:r>
              <a:rPr lang="en-US" dirty="0" err="1"/>
              <a:t>Borrel</a:t>
            </a:r>
            <a:r>
              <a:rPr lang="en-US" dirty="0"/>
              <a:t> bodies (</a:t>
            </a:r>
            <a:r>
              <a:rPr lang="en-US" dirty="0" err="1"/>
              <a:t>virions</a:t>
            </a:r>
            <a:r>
              <a:rPr lang="en-US" dirty="0"/>
              <a:t>) - By scrapping from the lesions and smears made on glass slides with suitable </a:t>
            </a:r>
            <a:r>
              <a:rPr lang="en-US" dirty="0" smtClean="0"/>
              <a:t>stain</a:t>
            </a:r>
          </a:p>
          <a:p>
            <a:pPr marL="0" indent="0">
              <a:buNone/>
            </a:pPr>
            <a:endParaRPr lang="en-US" dirty="0"/>
          </a:p>
          <a:p>
            <a:r>
              <a:rPr lang="en-US" dirty="0" err="1" smtClean="0"/>
              <a:t>Diphtheretic</a:t>
            </a:r>
            <a:r>
              <a:rPr lang="en-US" dirty="0" smtClean="0"/>
              <a:t> </a:t>
            </a:r>
            <a:r>
              <a:rPr lang="en-US" dirty="0"/>
              <a:t>form</a:t>
            </a:r>
          </a:p>
          <a:p>
            <a:pPr marL="0" indent="0">
              <a:buNone/>
            </a:pPr>
            <a:r>
              <a:rPr lang="en-US" dirty="0"/>
              <a:t>o	Based on clinical signs (Difficulty)</a:t>
            </a:r>
          </a:p>
          <a:p>
            <a:pPr marL="0" indent="0">
              <a:buNone/>
            </a:pPr>
            <a:r>
              <a:rPr lang="en-US" dirty="0"/>
              <a:t>o	Formation of ulcer, on removal of lesions, helps to differentiate it from ILT and </a:t>
            </a:r>
            <a:r>
              <a:rPr lang="en-US" dirty="0" err="1"/>
              <a:t>Hypovitaminosis</a:t>
            </a:r>
            <a:r>
              <a:rPr lang="en-US" dirty="0"/>
              <a:t> - A</a:t>
            </a:r>
          </a:p>
          <a:p>
            <a:pPr marL="0" indent="0">
              <a:buNone/>
            </a:pPr>
            <a:r>
              <a:rPr lang="en-US" dirty="0"/>
              <a:t>	</a:t>
            </a:r>
          </a:p>
        </p:txBody>
      </p:sp>
    </p:spTree>
    <p:extLst>
      <p:ext uri="{BB962C8B-B14F-4D97-AF65-F5344CB8AC3E}">
        <p14:creationId xmlns:p14="http://schemas.microsoft.com/office/powerpoint/2010/main" val="719722663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Inoculation test</a:t>
            </a:r>
            <a:br>
              <a:rPr lang="en-US" dirty="0"/>
            </a:br>
            <a:endParaRPr lang="en-US" dirty="0"/>
          </a:p>
        </p:txBody>
      </p:sp>
      <p:pic>
        <p:nvPicPr>
          <p:cNvPr id="2050" name="Picture 2"/>
          <p:cNvPicPr>
            <a:picLocks noGrp="1" noChangeAspect="1" noChangeArrowheads="1"/>
          </p:cNvPicPr>
          <p:nvPr>
            <p:ph sz="quarter"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1822446" y="1143000"/>
            <a:ext cx="5956308" cy="4953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260923190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/>
        <p:txBody>
          <a:bodyPr>
            <a:normAutofit/>
          </a:bodyPr>
          <a:lstStyle/>
          <a:p>
            <a:pPr marL="0" indent="0">
              <a:buNone/>
            </a:pPr>
            <a:r>
              <a:rPr lang="en-US" b="1" dirty="0" smtClean="0"/>
              <a:t>•Serological </a:t>
            </a:r>
            <a:r>
              <a:rPr lang="en-US" b="1" dirty="0"/>
              <a:t>tests </a:t>
            </a:r>
            <a:r>
              <a:rPr lang="en-US" dirty="0"/>
              <a:t>- To detect antibodies</a:t>
            </a:r>
          </a:p>
          <a:p>
            <a:pPr marL="0" indent="0">
              <a:buNone/>
            </a:pPr>
            <a:r>
              <a:rPr lang="en-US" dirty="0" smtClean="0"/>
              <a:t>             Agar </a:t>
            </a:r>
            <a:r>
              <a:rPr lang="en-US" dirty="0"/>
              <a:t>gel precipitation test ( AGPT )</a:t>
            </a:r>
          </a:p>
          <a:p>
            <a:pPr marL="0" indent="0">
              <a:buNone/>
            </a:pPr>
            <a:r>
              <a:rPr lang="en-US" dirty="0"/>
              <a:t>	Passive </a:t>
            </a:r>
            <a:r>
              <a:rPr lang="en-US" dirty="0" err="1"/>
              <a:t>haemagglutination</a:t>
            </a:r>
            <a:endParaRPr lang="en-US" dirty="0"/>
          </a:p>
          <a:p>
            <a:pPr marL="0" indent="0">
              <a:buNone/>
            </a:pPr>
            <a:r>
              <a:rPr lang="en-US" dirty="0"/>
              <a:t>	Serum </a:t>
            </a:r>
            <a:r>
              <a:rPr lang="en-US" dirty="0" err="1"/>
              <a:t>neutralisation</a:t>
            </a:r>
            <a:r>
              <a:rPr lang="en-US" dirty="0"/>
              <a:t>( SA )</a:t>
            </a:r>
          </a:p>
          <a:p>
            <a:pPr marL="0" indent="0">
              <a:buNone/>
            </a:pPr>
            <a:r>
              <a:rPr lang="en-US" dirty="0"/>
              <a:t>	Indirect fluorescent antibody</a:t>
            </a:r>
          </a:p>
          <a:p>
            <a:pPr marL="0" indent="0">
              <a:buNone/>
            </a:pPr>
            <a:r>
              <a:rPr lang="en-US" dirty="0"/>
              <a:t>	</a:t>
            </a:r>
            <a:r>
              <a:rPr lang="en-US" dirty="0" err="1"/>
              <a:t>Immunoperoxidase</a:t>
            </a:r>
            <a:r>
              <a:rPr lang="en-US" dirty="0"/>
              <a:t> ( IP )</a:t>
            </a:r>
          </a:p>
          <a:p>
            <a:pPr marL="0" indent="0">
              <a:buNone/>
            </a:pPr>
            <a:r>
              <a:rPr lang="en-US" dirty="0"/>
              <a:t>	ELISA (Most sensitive)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79407330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sz="3100" b="1" dirty="0">
                <a:solidFill>
                  <a:schemeClr val="accent2">
                    <a:lumMod val="60000"/>
                    <a:lumOff val="40000"/>
                  </a:schemeClr>
                </a:solidFill>
              </a:rPr>
              <a:t>DIFFERENTIAL DIAGNOSIS</a:t>
            </a:r>
            <a:r>
              <a:rPr lang="en-US" dirty="0"/>
              <a:t/>
            </a:r>
            <a:br>
              <a:rPr lang="en-US" dirty="0"/>
            </a:b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/>
        <p:txBody>
          <a:bodyPr>
            <a:normAutofit/>
          </a:bodyPr>
          <a:lstStyle/>
          <a:p>
            <a:r>
              <a:rPr lang="en-US" dirty="0"/>
              <a:t>	Pantothenic acid</a:t>
            </a:r>
          </a:p>
          <a:p>
            <a:r>
              <a:rPr lang="en-US" dirty="0"/>
              <a:t>	Biotin deficiency</a:t>
            </a:r>
          </a:p>
          <a:p>
            <a:r>
              <a:rPr lang="en-US" dirty="0"/>
              <a:t>	Vitamin A deficiency</a:t>
            </a:r>
          </a:p>
          <a:p>
            <a:r>
              <a:rPr lang="en-US" dirty="0"/>
              <a:t>	Infectious </a:t>
            </a:r>
            <a:r>
              <a:rPr lang="en-US" dirty="0" err="1"/>
              <a:t>Laryngotracheitis</a:t>
            </a:r>
            <a:endParaRPr lang="en-US" dirty="0"/>
          </a:p>
          <a:p>
            <a:r>
              <a:rPr lang="en-US" dirty="0"/>
              <a:t>	Other respiratory diseases in poultry</a:t>
            </a:r>
          </a:p>
          <a:p>
            <a:r>
              <a:rPr lang="en-US" dirty="0"/>
              <a:t>	Injuries caused by external parasites and cannibalism.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26627964"/>
      </p:ext>
    </p:extLst>
  </p:cSld>
  <p:clrMapOvr>
    <a:masterClrMapping/>
  </p:clrMapOvr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Equity">
  <a:themeElements>
    <a:clrScheme name="Equity">
      <a:dk1>
        <a:sysClr val="windowText" lastClr="000000"/>
      </a:dk1>
      <a:lt1>
        <a:sysClr val="window" lastClr="FFFFFF"/>
      </a:lt1>
      <a:dk2>
        <a:srgbClr val="696464"/>
      </a:dk2>
      <a:lt2>
        <a:srgbClr val="E9E5DC"/>
      </a:lt2>
      <a:accent1>
        <a:srgbClr val="D34817"/>
      </a:accent1>
      <a:accent2>
        <a:srgbClr val="9B2D1F"/>
      </a:accent2>
      <a:accent3>
        <a:srgbClr val="A28E6A"/>
      </a:accent3>
      <a:accent4>
        <a:srgbClr val="956251"/>
      </a:accent4>
      <a:accent5>
        <a:srgbClr val="918485"/>
      </a:accent5>
      <a:accent6>
        <a:srgbClr val="855D5D"/>
      </a:accent6>
      <a:hlink>
        <a:srgbClr val="CC9900"/>
      </a:hlink>
      <a:folHlink>
        <a:srgbClr val="96A9A9"/>
      </a:folHlink>
    </a:clrScheme>
    <a:fontScheme name="Equity">
      <a:majorFont>
        <a:latin typeface="Franklin Gothic Book"/>
        <a:ea typeface=""/>
        <a:cs typeface=""/>
        <a:font script="Grek" typeface="Calibri"/>
        <a:font script="Cyrl" typeface="Calibri"/>
        <a:font script="Jpan" typeface="HGｺﾞｼｯｸM"/>
        <a:font script="Hang" typeface="바탕"/>
        <a:font script="Hans" typeface="幼圆"/>
        <a:font script="Hant" typeface="微軟正黑體"/>
        <a:font script="Arab" typeface="Tahoma"/>
        <a:font script="Hebr" typeface="Aharoni"/>
        <a:font script="Thai" typeface="Lily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Perpetua"/>
        <a:ea typeface=""/>
        <a:cs typeface=""/>
        <a:font script="Grek" typeface="Cambria"/>
        <a:font script="Cyrl" typeface="Cambria"/>
        <a:font script="Jpan" typeface="HG創英ﾌﾟﾚｾﾞﾝｽEB"/>
        <a:font script="Hang" typeface="맑은 고딕"/>
        <a:font script="Hans" typeface="宋体"/>
        <a:font script="Hant" typeface="新細明體"/>
        <a:font script="Arab" typeface="Times New Roman"/>
        <a:font script="Hebr" typeface="Aharoni"/>
        <a:font script="Thai" typeface="EucrosiaUPC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inorFont>
    </a:fontScheme>
    <a:fmtScheme name="Equity">
      <a:fillStyleLst>
        <a:solidFill>
          <a:schemeClr val="phClr"/>
        </a:solidFill>
        <a:blipFill>
          <a:blip xmlns:r="http://schemas.openxmlformats.org/officeDocument/2006/relationships" r:embed="rId1">
            <a:duotone>
              <a:schemeClr val="phClr">
                <a:tint val="30000"/>
                <a:satMod val="300000"/>
              </a:schemeClr>
              <a:schemeClr val="phClr">
                <a:tint val="40000"/>
                <a:satMod val="200000"/>
              </a:schemeClr>
            </a:duotone>
          </a:blip>
          <a:tile tx="0" ty="0" sx="70000" sy="70000" flip="none" algn="ctr"/>
        </a:blipFill>
        <a:blipFill>
          <a:blip xmlns:r="http://schemas.openxmlformats.org/officeDocument/2006/relationships" r:embed="rId1">
            <a:duotone>
              <a:schemeClr val="phClr">
                <a:shade val="22000"/>
                <a:satMod val="160000"/>
              </a:schemeClr>
              <a:schemeClr val="phClr">
                <a:shade val="45000"/>
                <a:satMod val="100000"/>
              </a:schemeClr>
            </a:duotone>
          </a:blip>
          <a:tile tx="0" ty="0" sx="65000" sy="65000" flip="none" algn="ctr"/>
        </a:blipFill>
      </a:fillStyleLst>
      <a:lnStyleLst>
        <a:ln w="9525" cap="flat" cmpd="sng" algn="ctr">
          <a:solidFill>
            <a:schemeClr val="phClr">
              <a:shade val="60000"/>
              <a:satMod val="110000"/>
            </a:schemeClr>
          </a:solidFill>
          <a:prstDash val="solid"/>
        </a:ln>
        <a:ln w="127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38100" dist="25400" dir="5400000" algn="t" rotWithShape="0">
              <a:srgbClr val="000000">
                <a:alpha val="50000"/>
              </a:srgbClr>
            </a:outerShdw>
          </a:effectLst>
        </a:effectStyle>
        <a:effectStyle>
          <a:effectLst>
            <a:outerShdw blurRad="38100" dist="25400" dir="5400000" algn="t" rotWithShape="0">
              <a:srgbClr val="000000">
                <a:alpha val="50000"/>
              </a:srgbClr>
            </a:outerShdw>
          </a:effectLst>
        </a:effectStyle>
        <a:effectStyle>
          <a:effectLst>
            <a:outerShdw blurRad="50800" dist="50800" dir="5400000" algn="t" rotWithShape="0">
              <a:srgbClr val="000000">
                <a:alpha val="60000"/>
              </a:srgbClr>
            </a:outerShdw>
          </a:effectLst>
          <a:scene3d>
            <a:camera prst="isometricBottomUp" fov="0">
              <a:rot lat="0" lon="0" rev="0"/>
            </a:camera>
            <a:lightRig rig="soft" dir="b">
              <a:rot lat="0" lon="0" rev="9000000"/>
            </a:lightRig>
          </a:scene3d>
          <a:sp3d contourW="35000" prstMaterial="matte">
            <a:bevelT w="45000" h="38100" prst="convex"/>
            <a:contourClr>
              <a:schemeClr val="phClr">
                <a:tint val="10000"/>
                <a:satMod val="130000"/>
              </a:schemeClr>
            </a:contourClr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shade val="40000"/>
                <a:satMod val="165000"/>
              </a:schemeClr>
            </a:gs>
            <a:gs pos="50000">
              <a:schemeClr val="phClr">
                <a:shade val="80000"/>
                <a:satMod val="155000"/>
              </a:schemeClr>
            </a:gs>
            <a:gs pos="100000">
              <a:schemeClr val="phClr">
                <a:tint val="95000"/>
                <a:satMod val="200000"/>
              </a:schemeClr>
            </a:gs>
          </a:gsLst>
          <a:lin ang="16200000" scaled="1"/>
        </a:gradFill>
        <a:blipFill>
          <a:blip xmlns:r="http://schemas.openxmlformats.org/officeDocument/2006/relationships" r:embed="rId1">
            <a:duotone>
              <a:schemeClr val="phClr">
                <a:tint val="95000"/>
                <a:satMod val="200000"/>
              </a:schemeClr>
              <a:schemeClr val="phClr">
                <a:shade val="80000"/>
                <a:satMod val="100000"/>
              </a:schemeClr>
            </a:duotone>
          </a:blip>
          <a:tile tx="0" ty="0" sx="55000" sy="55000" flip="none" algn="tl"/>
        </a:blip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Equity</Template>
  <TotalTime>69</TotalTime>
  <Words>250</Words>
  <Application>Microsoft Office PowerPoint</Application>
  <PresentationFormat>On-screen Show (4:3)</PresentationFormat>
  <Paragraphs>82</Paragraphs>
  <Slides>16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16</vt:i4>
      </vt:variant>
    </vt:vector>
  </HeadingPairs>
  <TitlesOfParts>
    <vt:vector size="17" baseType="lpstr">
      <vt:lpstr>Equity</vt:lpstr>
      <vt:lpstr>    </vt:lpstr>
      <vt:lpstr>INTRODUCTION </vt:lpstr>
      <vt:lpstr>ETIOLOGY AND EPIDEMIOLOGY</vt:lpstr>
      <vt:lpstr>PATHOGENESIS</vt:lpstr>
      <vt:lpstr>CLINICAL SIGNS </vt:lpstr>
      <vt:lpstr>PowerPoint Presentation</vt:lpstr>
      <vt:lpstr>PowerPoint Presentation</vt:lpstr>
      <vt:lpstr>PowerPoint Presentation</vt:lpstr>
      <vt:lpstr>GROSS  LESIONS </vt:lpstr>
      <vt:lpstr> MICROSCOPIC LESIONS </vt:lpstr>
      <vt:lpstr>PowerPoint Presentation</vt:lpstr>
      <vt:lpstr>Immunity </vt:lpstr>
      <vt:lpstr>DIAGNOSIS </vt:lpstr>
      <vt:lpstr>Inoculation test </vt:lpstr>
      <vt:lpstr>PowerPoint Presentation</vt:lpstr>
      <vt:lpstr>DIFFERENTIAL DIAGNOSIS </vt:lpstr>
    </vt:vector>
  </TitlesOfParts>
  <Company/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    </dc:title>
  <dc:creator>PC</dc:creator>
  <cp:lastModifiedBy>PC</cp:lastModifiedBy>
  <cp:revision>14</cp:revision>
  <dcterms:created xsi:type="dcterms:W3CDTF">2006-08-16T00:00:00Z</dcterms:created>
  <dcterms:modified xsi:type="dcterms:W3CDTF">2020-05-29T10:29:59Z</dcterms:modified>
</cp:coreProperties>
</file>