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3333B-690D-4F92-B0C5-B7EEDA876A1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3F9DE71-0F56-48C0-ACFD-DA5C143AF397}">
      <dgm:prSet phldrT="[Text]"/>
      <dgm:spPr/>
      <dgm:t>
        <a:bodyPr/>
        <a:lstStyle/>
        <a:p>
          <a:r>
            <a:rPr lang="en-IN" dirty="0" smtClean="0"/>
            <a:t>Fe def.</a:t>
          </a:r>
          <a:endParaRPr lang="en-IN" dirty="0"/>
        </a:p>
      </dgm:t>
    </dgm:pt>
    <dgm:pt modelId="{6E8F9114-BAFC-4384-8170-48FCB296D9E9}" type="parTrans" cxnId="{0E7EB905-9A44-416D-AE2D-0F1DF03A07AA}">
      <dgm:prSet/>
      <dgm:spPr/>
      <dgm:t>
        <a:bodyPr/>
        <a:lstStyle/>
        <a:p>
          <a:endParaRPr lang="en-IN"/>
        </a:p>
      </dgm:t>
    </dgm:pt>
    <dgm:pt modelId="{A11B834B-7107-4CB9-A8E7-7B54FCCF7FB0}" type="sibTrans" cxnId="{0E7EB905-9A44-416D-AE2D-0F1DF03A07AA}">
      <dgm:prSet/>
      <dgm:spPr/>
      <dgm:t>
        <a:bodyPr/>
        <a:lstStyle/>
        <a:p>
          <a:endParaRPr lang="en-IN"/>
        </a:p>
      </dgm:t>
    </dgm:pt>
    <dgm:pt modelId="{5E636452-61AD-4C01-8FFC-6F7D11C1FB0B}">
      <dgm:prSet phldrT="[Text]"/>
      <dgm:spPr/>
      <dgm:t>
        <a:bodyPr/>
        <a:lstStyle/>
        <a:p>
          <a:r>
            <a:rPr lang="en-IN" dirty="0" smtClean="0">
              <a:solidFill>
                <a:srgbClr val="002060"/>
              </a:solidFill>
            </a:rPr>
            <a:t>Less </a:t>
          </a:r>
          <a:r>
            <a:rPr lang="en-IN" dirty="0" err="1" smtClean="0">
              <a:solidFill>
                <a:srgbClr val="002060"/>
              </a:solidFill>
            </a:rPr>
            <a:t>Hb</a:t>
          </a:r>
          <a:r>
            <a:rPr lang="en-IN" dirty="0" smtClean="0">
              <a:solidFill>
                <a:srgbClr val="002060"/>
              </a:solidFill>
            </a:rPr>
            <a:t> in blood</a:t>
          </a:r>
          <a:endParaRPr lang="en-IN" dirty="0">
            <a:solidFill>
              <a:srgbClr val="002060"/>
            </a:solidFill>
          </a:endParaRPr>
        </a:p>
      </dgm:t>
    </dgm:pt>
    <dgm:pt modelId="{11C3AD15-80BF-4AAA-BB04-339399F67D60}" type="parTrans" cxnId="{57704435-E4AC-4EB2-895B-2E25820B5AAF}">
      <dgm:prSet/>
      <dgm:spPr/>
      <dgm:t>
        <a:bodyPr/>
        <a:lstStyle/>
        <a:p>
          <a:endParaRPr lang="en-IN"/>
        </a:p>
      </dgm:t>
    </dgm:pt>
    <dgm:pt modelId="{85EF4F0F-D3F8-46D5-820A-7DFAEC318554}" type="sibTrans" cxnId="{57704435-E4AC-4EB2-895B-2E25820B5AAF}">
      <dgm:prSet/>
      <dgm:spPr/>
      <dgm:t>
        <a:bodyPr/>
        <a:lstStyle/>
        <a:p>
          <a:endParaRPr lang="en-IN"/>
        </a:p>
      </dgm:t>
    </dgm:pt>
    <dgm:pt modelId="{35963B3B-4BD6-43CA-9E1A-0245E9265A1A}">
      <dgm:prSet phldrT="[Text]"/>
      <dgm:spPr/>
      <dgm:t>
        <a:bodyPr/>
        <a:lstStyle/>
        <a:p>
          <a:r>
            <a:rPr lang="en-IN" dirty="0" smtClean="0">
              <a:solidFill>
                <a:srgbClr val="FFFF00"/>
              </a:solidFill>
            </a:rPr>
            <a:t>Hypoxia to tissues/organs</a:t>
          </a:r>
          <a:endParaRPr lang="en-IN" dirty="0">
            <a:solidFill>
              <a:srgbClr val="FFFF00"/>
            </a:solidFill>
          </a:endParaRPr>
        </a:p>
      </dgm:t>
    </dgm:pt>
    <dgm:pt modelId="{71C7F684-C603-4229-972F-DC2ADD479165}" type="parTrans" cxnId="{8E1C2928-511F-482B-95A2-363A74B4CD33}">
      <dgm:prSet/>
      <dgm:spPr/>
      <dgm:t>
        <a:bodyPr/>
        <a:lstStyle/>
        <a:p>
          <a:endParaRPr lang="en-IN"/>
        </a:p>
      </dgm:t>
    </dgm:pt>
    <dgm:pt modelId="{9B14FDAC-78A9-48AA-9389-835BA64BE774}" type="sibTrans" cxnId="{8E1C2928-511F-482B-95A2-363A74B4CD33}">
      <dgm:prSet/>
      <dgm:spPr/>
      <dgm:t>
        <a:bodyPr/>
        <a:lstStyle/>
        <a:p>
          <a:endParaRPr lang="en-IN"/>
        </a:p>
      </dgm:t>
    </dgm:pt>
    <dgm:pt modelId="{690BAA35-D90D-4842-97EF-8EFE1324B19D}">
      <dgm:prSet phldrT="[Text]"/>
      <dgm:spPr/>
      <dgm:t>
        <a:bodyPr/>
        <a:lstStyle/>
        <a:p>
          <a:r>
            <a:rPr lang="en-IN" dirty="0" smtClean="0">
              <a:solidFill>
                <a:srgbClr val="C00000"/>
              </a:solidFill>
            </a:rPr>
            <a:t>Metabolic  alteration and other clinical manifestation </a:t>
          </a:r>
          <a:endParaRPr lang="en-IN" dirty="0">
            <a:solidFill>
              <a:srgbClr val="C00000"/>
            </a:solidFill>
          </a:endParaRPr>
        </a:p>
      </dgm:t>
    </dgm:pt>
    <dgm:pt modelId="{69986E0F-4488-4E18-A146-86944700D900}" type="parTrans" cxnId="{AEB5BA92-D76F-4A68-AA8B-4E80FBAE10A8}">
      <dgm:prSet/>
      <dgm:spPr/>
      <dgm:t>
        <a:bodyPr/>
        <a:lstStyle/>
        <a:p>
          <a:endParaRPr lang="en-IN"/>
        </a:p>
      </dgm:t>
    </dgm:pt>
    <dgm:pt modelId="{FC19FF9C-1669-400F-BB7E-217A0CDE1E9F}" type="sibTrans" cxnId="{AEB5BA92-D76F-4A68-AA8B-4E80FBAE10A8}">
      <dgm:prSet/>
      <dgm:spPr/>
      <dgm:t>
        <a:bodyPr/>
        <a:lstStyle/>
        <a:p>
          <a:endParaRPr lang="en-IN"/>
        </a:p>
      </dgm:t>
    </dgm:pt>
    <dgm:pt modelId="{6ADF7F36-1D0B-4E7D-8CAE-C8CC22A6460A}" type="pres">
      <dgm:prSet presAssocID="{9C23333B-690D-4F92-B0C5-B7EEDA876A19}" presName="linearFlow" presStyleCnt="0">
        <dgm:presLayoutVars>
          <dgm:resizeHandles val="exact"/>
        </dgm:presLayoutVars>
      </dgm:prSet>
      <dgm:spPr/>
    </dgm:pt>
    <dgm:pt modelId="{D9E42DA8-37D8-4DBB-88EF-9F88A8B430E5}" type="pres">
      <dgm:prSet presAssocID="{D3F9DE71-0F56-48C0-ACFD-DA5C143AF397}" presName="node" presStyleLbl="node1" presStyleIdx="0" presStyleCnt="4" custLinFactNeighborX="-229" custLinFactNeighborY="-9688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44288A-4D89-402B-BB68-5630C7C5AB21}" type="pres">
      <dgm:prSet presAssocID="{A11B834B-7107-4CB9-A8E7-7B54FCCF7FB0}" presName="sibTrans" presStyleLbl="sibTrans2D1" presStyleIdx="0" presStyleCnt="3"/>
      <dgm:spPr/>
      <dgm:t>
        <a:bodyPr/>
        <a:lstStyle/>
        <a:p>
          <a:endParaRPr lang="en-IN"/>
        </a:p>
      </dgm:t>
    </dgm:pt>
    <dgm:pt modelId="{6015C1E9-711B-4651-B999-78741F9A0C4C}" type="pres">
      <dgm:prSet presAssocID="{A11B834B-7107-4CB9-A8E7-7B54FCCF7FB0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ED748345-56E3-49CE-AD40-5B5E2E8DCC01}" type="pres">
      <dgm:prSet presAssocID="{5E636452-61AD-4C01-8FFC-6F7D11C1FB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2F52E8-F09F-4BC7-A68A-4A0C20AA224A}" type="pres">
      <dgm:prSet presAssocID="{85EF4F0F-D3F8-46D5-820A-7DFAEC318554}" presName="sibTrans" presStyleLbl="sibTrans2D1" presStyleIdx="1" presStyleCnt="3"/>
      <dgm:spPr/>
      <dgm:t>
        <a:bodyPr/>
        <a:lstStyle/>
        <a:p>
          <a:endParaRPr lang="en-IN"/>
        </a:p>
      </dgm:t>
    </dgm:pt>
    <dgm:pt modelId="{F7045424-6CC3-483A-836F-7EBBF28414AB}" type="pres">
      <dgm:prSet presAssocID="{85EF4F0F-D3F8-46D5-820A-7DFAEC318554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50422FE5-C3B4-4A76-A43B-D5EA46B8C4C3}" type="pres">
      <dgm:prSet presAssocID="{35963B3B-4BD6-43CA-9E1A-0245E9265A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E29AE5-D7D3-4974-A122-92ACDD7EED04}" type="pres">
      <dgm:prSet presAssocID="{9B14FDAC-78A9-48AA-9389-835BA64BE774}" presName="sibTrans" presStyleLbl="sibTrans2D1" presStyleIdx="2" presStyleCnt="3"/>
      <dgm:spPr/>
      <dgm:t>
        <a:bodyPr/>
        <a:lstStyle/>
        <a:p>
          <a:endParaRPr lang="en-IN"/>
        </a:p>
      </dgm:t>
    </dgm:pt>
    <dgm:pt modelId="{310E95A5-B2E9-4853-933A-46321CB8CCA3}" type="pres">
      <dgm:prSet presAssocID="{9B14FDAC-78A9-48AA-9389-835BA64BE774}" presName="connectorText" presStyleLbl="sibTrans2D1" presStyleIdx="2" presStyleCnt="3"/>
      <dgm:spPr/>
      <dgm:t>
        <a:bodyPr/>
        <a:lstStyle/>
        <a:p>
          <a:endParaRPr lang="en-IN"/>
        </a:p>
      </dgm:t>
    </dgm:pt>
    <dgm:pt modelId="{6B2EB55D-2F63-40BF-9008-F9CD83E6FFA0}" type="pres">
      <dgm:prSet presAssocID="{690BAA35-D90D-4842-97EF-8EFE1324B1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7E4D774-83CB-425F-B07C-96424C59E1B8}" type="presOf" srcId="{85EF4F0F-D3F8-46D5-820A-7DFAEC318554}" destId="{CB2F52E8-F09F-4BC7-A68A-4A0C20AA224A}" srcOrd="0" destOrd="0" presId="urn:microsoft.com/office/officeart/2005/8/layout/process2"/>
    <dgm:cxn modelId="{0E7EB905-9A44-416D-AE2D-0F1DF03A07AA}" srcId="{9C23333B-690D-4F92-B0C5-B7EEDA876A19}" destId="{D3F9DE71-0F56-48C0-ACFD-DA5C143AF397}" srcOrd="0" destOrd="0" parTransId="{6E8F9114-BAFC-4384-8170-48FCB296D9E9}" sibTransId="{A11B834B-7107-4CB9-A8E7-7B54FCCF7FB0}"/>
    <dgm:cxn modelId="{57704435-E4AC-4EB2-895B-2E25820B5AAF}" srcId="{9C23333B-690D-4F92-B0C5-B7EEDA876A19}" destId="{5E636452-61AD-4C01-8FFC-6F7D11C1FB0B}" srcOrd="1" destOrd="0" parTransId="{11C3AD15-80BF-4AAA-BB04-339399F67D60}" sibTransId="{85EF4F0F-D3F8-46D5-820A-7DFAEC318554}"/>
    <dgm:cxn modelId="{FA5D7A4F-5B95-417A-9EFF-7188A4983359}" type="presOf" srcId="{35963B3B-4BD6-43CA-9E1A-0245E9265A1A}" destId="{50422FE5-C3B4-4A76-A43B-D5EA46B8C4C3}" srcOrd="0" destOrd="0" presId="urn:microsoft.com/office/officeart/2005/8/layout/process2"/>
    <dgm:cxn modelId="{CC0C1FFD-5EA9-4F1A-8869-B665CE0645D1}" type="presOf" srcId="{690BAA35-D90D-4842-97EF-8EFE1324B19D}" destId="{6B2EB55D-2F63-40BF-9008-F9CD83E6FFA0}" srcOrd="0" destOrd="0" presId="urn:microsoft.com/office/officeart/2005/8/layout/process2"/>
    <dgm:cxn modelId="{E9DBA877-3361-4777-A390-0924B20AF3AE}" type="presOf" srcId="{9B14FDAC-78A9-48AA-9389-835BA64BE774}" destId="{310E95A5-B2E9-4853-933A-46321CB8CCA3}" srcOrd="1" destOrd="0" presId="urn:microsoft.com/office/officeart/2005/8/layout/process2"/>
    <dgm:cxn modelId="{53E84018-D3B8-4125-9E2F-3CF3433F3078}" type="presOf" srcId="{A11B834B-7107-4CB9-A8E7-7B54FCCF7FB0}" destId="{9E44288A-4D89-402B-BB68-5630C7C5AB21}" srcOrd="0" destOrd="0" presId="urn:microsoft.com/office/officeart/2005/8/layout/process2"/>
    <dgm:cxn modelId="{0E4BFD87-E71B-46AF-A9CC-723847213595}" type="presOf" srcId="{D3F9DE71-0F56-48C0-ACFD-DA5C143AF397}" destId="{D9E42DA8-37D8-4DBB-88EF-9F88A8B430E5}" srcOrd="0" destOrd="0" presId="urn:microsoft.com/office/officeart/2005/8/layout/process2"/>
    <dgm:cxn modelId="{BA40DC97-AF4C-41C4-A2B6-6C4615E1A831}" type="presOf" srcId="{5E636452-61AD-4C01-8FFC-6F7D11C1FB0B}" destId="{ED748345-56E3-49CE-AD40-5B5E2E8DCC01}" srcOrd="0" destOrd="0" presId="urn:microsoft.com/office/officeart/2005/8/layout/process2"/>
    <dgm:cxn modelId="{AEB5BA92-D76F-4A68-AA8B-4E80FBAE10A8}" srcId="{9C23333B-690D-4F92-B0C5-B7EEDA876A19}" destId="{690BAA35-D90D-4842-97EF-8EFE1324B19D}" srcOrd="3" destOrd="0" parTransId="{69986E0F-4488-4E18-A146-86944700D900}" sibTransId="{FC19FF9C-1669-400F-BB7E-217A0CDE1E9F}"/>
    <dgm:cxn modelId="{8E1C2928-511F-482B-95A2-363A74B4CD33}" srcId="{9C23333B-690D-4F92-B0C5-B7EEDA876A19}" destId="{35963B3B-4BD6-43CA-9E1A-0245E9265A1A}" srcOrd="2" destOrd="0" parTransId="{71C7F684-C603-4229-972F-DC2ADD479165}" sibTransId="{9B14FDAC-78A9-48AA-9389-835BA64BE774}"/>
    <dgm:cxn modelId="{4D39911B-5470-4093-8C1D-94CC222B9ABB}" type="presOf" srcId="{9C23333B-690D-4F92-B0C5-B7EEDA876A19}" destId="{6ADF7F36-1D0B-4E7D-8CAE-C8CC22A6460A}" srcOrd="0" destOrd="0" presId="urn:microsoft.com/office/officeart/2005/8/layout/process2"/>
    <dgm:cxn modelId="{5BDE17D3-FEE8-4475-8719-FDD186644F8F}" type="presOf" srcId="{9B14FDAC-78A9-48AA-9389-835BA64BE774}" destId="{1FE29AE5-D7D3-4974-A122-92ACDD7EED04}" srcOrd="0" destOrd="0" presId="urn:microsoft.com/office/officeart/2005/8/layout/process2"/>
    <dgm:cxn modelId="{DBB2D4AD-2158-4F69-AF23-398602C2140F}" type="presOf" srcId="{A11B834B-7107-4CB9-A8E7-7B54FCCF7FB0}" destId="{6015C1E9-711B-4651-B999-78741F9A0C4C}" srcOrd="1" destOrd="0" presId="urn:microsoft.com/office/officeart/2005/8/layout/process2"/>
    <dgm:cxn modelId="{5C0CAA75-70ED-4B5C-94E2-F1EF11D7C3CD}" type="presOf" srcId="{85EF4F0F-D3F8-46D5-820A-7DFAEC318554}" destId="{F7045424-6CC3-483A-836F-7EBBF28414AB}" srcOrd="1" destOrd="0" presId="urn:microsoft.com/office/officeart/2005/8/layout/process2"/>
    <dgm:cxn modelId="{E368328C-4986-4E4F-97A8-BF6624EC8DB4}" type="presParOf" srcId="{6ADF7F36-1D0B-4E7D-8CAE-C8CC22A6460A}" destId="{D9E42DA8-37D8-4DBB-88EF-9F88A8B430E5}" srcOrd="0" destOrd="0" presId="urn:microsoft.com/office/officeart/2005/8/layout/process2"/>
    <dgm:cxn modelId="{A69AD08D-9487-4A9B-A8D9-3E80967E5734}" type="presParOf" srcId="{6ADF7F36-1D0B-4E7D-8CAE-C8CC22A6460A}" destId="{9E44288A-4D89-402B-BB68-5630C7C5AB21}" srcOrd="1" destOrd="0" presId="urn:microsoft.com/office/officeart/2005/8/layout/process2"/>
    <dgm:cxn modelId="{40345731-EB52-448F-8248-B0CCD60FD008}" type="presParOf" srcId="{9E44288A-4D89-402B-BB68-5630C7C5AB21}" destId="{6015C1E9-711B-4651-B999-78741F9A0C4C}" srcOrd="0" destOrd="0" presId="urn:microsoft.com/office/officeart/2005/8/layout/process2"/>
    <dgm:cxn modelId="{73273010-3140-4F99-9F42-B67566C6BDC8}" type="presParOf" srcId="{6ADF7F36-1D0B-4E7D-8CAE-C8CC22A6460A}" destId="{ED748345-56E3-49CE-AD40-5B5E2E8DCC01}" srcOrd="2" destOrd="0" presId="urn:microsoft.com/office/officeart/2005/8/layout/process2"/>
    <dgm:cxn modelId="{DEE7C6A5-4E21-4862-9983-6237D6A4AF0A}" type="presParOf" srcId="{6ADF7F36-1D0B-4E7D-8CAE-C8CC22A6460A}" destId="{CB2F52E8-F09F-4BC7-A68A-4A0C20AA224A}" srcOrd="3" destOrd="0" presId="urn:microsoft.com/office/officeart/2005/8/layout/process2"/>
    <dgm:cxn modelId="{3137A995-CF11-4476-BD02-3D8F0FB58AFF}" type="presParOf" srcId="{CB2F52E8-F09F-4BC7-A68A-4A0C20AA224A}" destId="{F7045424-6CC3-483A-836F-7EBBF28414AB}" srcOrd="0" destOrd="0" presId="urn:microsoft.com/office/officeart/2005/8/layout/process2"/>
    <dgm:cxn modelId="{08DB818D-38FF-4125-91D9-9E06E580B567}" type="presParOf" srcId="{6ADF7F36-1D0B-4E7D-8CAE-C8CC22A6460A}" destId="{50422FE5-C3B4-4A76-A43B-D5EA46B8C4C3}" srcOrd="4" destOrd="0" presId="urn:microsoft.com/office/officeart/2005/8/layout/process2"/>
    <dgm:cxn modelId="{AED414F9-3C76-48A1-A082-57876B4EFDFC}" type="presParOf" srcId="{6ADF7F36-1D0B-4E7D-8CAE-C8CC22A6460A}" destId="{1FE29AE5-D7D3-4974-A122-92ACDD7EED04}" srcOrd="5" destOrd="0" presId="urn:microsoft.com/office/officeart/2005/8/layout/process2"/>
    <dgm:cxn modelId="{2CDCC2F3-6581-4AAE-8154-8C3226C06256}" type="presParOf" srcId="{1FE29AE5-D7D3-4974-A122-92ACDD7EED04}" destId="{310E95A5-B2E9-4853-933A-46321CB8CCA3}" srcOrd="0" destOrd="0" presId="urn:microsoft.com/office/officeart/2005/8/layout/process2"/>
    <dgm:cxn modelId="{DAFC598B-EC7E-4D19-9A7A-D9B99F69BC6B}" type="presParOf" srcId="{6ADF7F36-1D0B-4E7D-8CAE-C8CC22A6460A}" destId="{6B2EB55D-2F63-40BF-9008-F9CD83E6FFA0}" srcOrd="6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7086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Iron,Cobalt</a:t>
            </a: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Copper deficiency</a:t>
            </a:r>
            <a:endParaRPr lang="en-IN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2743200"/>
            <a:ext cx="50292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4343400"/>
            <a:ext cx="60198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Unthriftiness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(pine); 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earliest signs are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stifness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of gait.</a:t>
            </a:r>
          </a:p>
          <a:p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Epiphysis of the distal ends of the metacarpal and metatarsal bone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enlarges,painful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on palpation and lameness.</a:t>
            </a:r>
            <a:endParaRPr lang="en-IN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 def, in sheep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Enzootic ataxia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Lamb is affected.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Ataxia and hind quarter muscle atrophy.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Incordination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hindlimb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Respiration and heart rate increases after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excercise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Flexion of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joints,knuckling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over the fetlock.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Wobbling from hindquarter and finally fell down.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Swayback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Congenital form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Cerebrospinal form</a:t>
            </a:r>
          </a:p>
          <a:p>
            <a:pPr>
              <a:buNone/>
            </a:pPr>
            <a:endParaRPr lang="en-I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Incordination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and erratic movements are more evident than the enzootic ataxia.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Spastic paralysis.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Blindness with softening and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cavitation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cerebral white matter.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CuSo4 @4gm for calves and 8-10gm for adult weekly for 3-5 weeks.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Copper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glycinate,methionate,heptanoate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@400mg in cattle.</a:t>
            </a:r>
          </a:p>
          <a:p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150mg in sheep I/M weekly for 3-5 weeks</a:t>
            </a:r>
            <a:r>
              <a:rPr lang="en-IN" dirty="0" smtClean="0">
                <a:solidFill>
                  <a:srgbClr val="FFFF00"/>
                </a:solidFill>
              </a:rPr>
              <a:t>.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			</a:t>
            </a:r>
            <a:r>
              <a:rPr lang="en-IN" sz="8000" dirty="0" smtClean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  <a:endParaRPr lang="en-IN" sz="8000" dirty="0">
              <a:solidFill>
                <a:srgbClr val="C00000"/>
              </a:solidFill>
              <a:latin typeface="AdineKirnberg-Scrip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Iron  deficiency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 dietary def.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iron causes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and failure to thrive.</a:t>
            </a: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It occurs most commonly in young suckling piglets maintained indoors with no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acess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to iron in their diet.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Etilogy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/Pathogenesis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 ones kept exclusively on milk.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Milk suppose to be poor source of iron.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Diagnosis/Treatment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RBC ,it is better index than the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Iron def.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Microcytic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hypochromic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Treatment with Iron-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dextran,Iron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gluconate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, iron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sorbito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lcitric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acid complex etc.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0.5-1gm elemental iron per week.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Oral @2-4gm daily 2 weeks.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Iron reach diet should be fed to animals (Ferrous sulphate 2-4gm daily) to minimize the incidence.</a:t>
            </a:r>
          </a:p>
          <a:p>
            <a:endParaRPr lang="en-IN" dirty="0" smtClean="0"/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09600" y="205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33400" y="2667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Cobalt def.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Required for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B12 synthesis.</a:t>
            </a:r>
          </a:p>
          <a:p>
            <a:pPr>
              <a:buNone/>
            </a:pPr>
            <a:endParaRPr lang="en-IN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disease is characterised clinically by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inappetance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and loss of body weight</a:t>
            </a: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forms of disease</a:t>
            </a:r>
          </a:p>
          <a:p>
            <a:pPr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1.Cost disease in sheep.</a:t>
            </a:r>
          </a:p>
          <a:p>
            <a:pPr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Wasting disease or enzootic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marasmus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 cattle Co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def.leads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to in an inability to metabolize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propionic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Treated with cobalt sulphate @1mg/kg</a:t>
            </a:r>
          </a:p>
          <a:p>
            <a:pPr>
              <a:buNone/>
            </a:pPr>
            <a:endParaRPr lang="en-IN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I/M injection of </a:t>
            </a:r>
            <a:r>
              <a:rPr lang="en-IN" sz="1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IN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B12 @100-300µgm for lamb and kids.</a:t>
            </a:r>
            <a:endParaRPr lang="en-IN" sz="1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 Deficiency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occurs primarily in young ruminants and clinically characterized by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untriftiness,bleaching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hair,diarrhoea,lameness,demyelination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nerve in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neonates,anemia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falling disease.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Caused by primary and 2ry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def.of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Cu.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Excess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Mo,Zn,Fe,Pb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calcium carbonate are antagonist of Cu.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Cu plays important role in various ways. some of them are given below.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1.On tissue- plays important role in oxidative process of tissue either supplementing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cytochrome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on entering  into their formation.</a:t>
            </a:r>
          </a:p>
          <a:p>
            <a:pPr>
              <a:buNone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Ceruloplasmin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Cu containing enzyme through Cu exerts its physiological function.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2.Wool; Cu def leads to inadequate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keratinization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due probably to imperfect oxidation of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thiol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groups.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3.GI tract; Diarrhoea occurs due to 2ry cu def, specially in Mo excessiveness.</a:t>
            </a:r>
          </a:p>
          <a:p>
            <a:pPr>
              <a:buNone/>
            </a:pP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4.Anemia; in view of heavy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hemosiderin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deposit in tissues of Cu deficient animals, it is probable that Cu necessary for the reutilization of iron liberated from the normal breakdown of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5.Bone;Osteoporosis due to Cu def is caused by depression of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osteoblastic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activity.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is marked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overgrwth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epiphyseal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cartilage especially at </a:t>
            </a:r>
            <a:r>
              <a:rPr lang="en-IN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costochondral</a:t>
            </a: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junction and in metatarsal bones.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-This is accompanied by beading of ribs and enlargement of long bones.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6.Connective tissue; 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 is component of the enzyme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lysyl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secreted by the cells involve in the synthesis of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elastin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component of C.T. and has important function in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maintening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integrity of capillary 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beds,ligaments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tendons.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7.Myocardial degeneration of falling disease.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8.Nervous system;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demyelination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of nerve.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Copper-Mo-Sulphate relationship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 ruminants these three from organic and inorganic sources can combine in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rument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to form an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unabsorbable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triple complex ,copper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tetrathiomolybdate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and deplete the host Cu.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 deficiency syndrome in cattle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Subclinical </a:t>
            </a:r>
            <a:r>
              <a:rPr lang="en-IN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hypocuprosis</a:t>
            </a:r>
            <a:endParaRPr lang="en-IN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General syndrome(primary Def)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Unthriftiness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loss of milk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yield,PPH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adult cattle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  2ry Cu def.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Scouring is prominent signs in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hyperMo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Falling disease; characterised by sudden throwing up their heads, bellow and fall.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Peat scours (</a:t>
            </a:r>
            <a:r>
              <a:rPr lang="en-IN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Teart</a:t>
            </a:r>
            <a:r>
              <a:rPr lang="en-IN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or spectacles disease of cattle and sheep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; Signs are persistent diarrhoea with passage of watery, yellow-green to black faeces.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faeces are released without effort often without lifting the tail.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Normal appetite with severe debilitation.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hair is rough and </a:t>
            </a:r>
            <a:r>
              <a:rPr lang="en-IN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dipigmented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is   manifested by </a:t>
            </a:r>
            <a:r>
              <a:rPr lang="en-IN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redening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or grey flecking especially around eye, </a:t>
            </a:r>
            <a:r>
              <a:rPr lang="en-IN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thats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why known as spectacles disease.</a:t>
            </a:r>
          </a:p>
          <a:p>
            <a:pPr marL="514350" indent="-51435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774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Iron  deficiency</vt:lpstr>
      <vt:lpstr>Etilogy/Pathogenesis</vt:lpstr>
      <vt:lpstr>Diagnosis/Treatment</vt:lpstr>
      <vt:lpstr>Cobalt def.</vt:lpstr>
      <vt:lpstr>Copper Deficiency</vt:lpstr>
      <vt:lpstr>Slide 7</vt:lpstr>
      <vt:lpstr>Slide 8</vt:lpstr>
      <vt:lpstr>Copper deficiency syndrome in cattle</vt:lpstr>
      <vt:lpstr>Slide 10</vt:lpstr>
      <vt:lpstr>Cu def, in sheep</vt:lpstr>
      <vt:lpstr>Slide 12</vt:lpstr>
      <vt:lpstr>Treatment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 deficiency</dc:title>
  <dc:creator>Dr. Bipin Kumar</dc:creator>
  <cp:lastModifiedBy>Dr. Bipin Kumar</cp:lastModifiedBy>
  <cp:revision>18</cp:revision>
  <dcterms:created xsi:type="dcterms:W3CDTF">2006-08-16T00:00:00Z</dcterms:created>
  <dcterms:modified xsi:type="dcterms:W3CDTF">2020-06-10T11:34:43Z</dcterms:modified>
</cp:coreProperties>
</file>