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</p:sldIdLst>
  <p:sldSz cx="12192000" cy="6858000"/>
  <p:notesSz cx="12192000" cy="6858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792" y="72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914400" y="2125980"/>
            <a:ext cx="10363200" cy="14401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828800" y="3840480"/>
            <a:ext cx="8534400" cy="17145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5/14/2020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400" b="1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5/14/2020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400" b="1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609600" y="1577340"/>
            <a:ext cx="530352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6278880" y="1577340"/>
            <a:ext cx="530352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5/14/2020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400" b="1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5/14/2020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5/14/2020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blipFill>
            <a:blip r:embed="rId7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1653667" y="249427"/>
            <a:ext cx="2239645" cy="696594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4400" b="1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1570608" y="1084325"/>
            <a:ext cx="9742170" cy="4192904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4145280" y="6377940"/>
            <a:ext cx="390144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609600" y="6377940"/>
            <a:ext cx="280416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5/14/2020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8778240" y="6377940"/>
            <a:ext cx="280416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5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5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6757416" y="5181727"/>
            <a:ext cx="5146675" cy="1146468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R="31115" algn="r">
              <a:lnSpc>
                <a:spcPct val="100000"/>
              </a:lnSpc>
              <a:spcBef>
                <a:spcPts val="100"/>
              </a:spcBef>
            </a:pPr>
            <a:r>
              <a:rPr lang="en-US" sz="2400" b="1" dirty="0">
                <a:latin typeface="Carlito"/>
                <a:cs typeface="Carlito"/>
              </a:rPr>
              <a:t>Mr. </a:t>
            </a:r>
            <a:r>
              <a:rPr lang="en-US" sz="2400" b="1" dirty="0" err="1">
                <a:latin typeface="Carlito"/>
                <a:cs typeface="Carlito"/>
              </a:rPr>
              <a:t>Bhartendu</a:t>
            </a:r>
            <a:r>
              <a:rPr lang="en-US" sz="2400" b="1" dirty="0">
                <a:latin typeface="Carlito"/>
                <a:cs typeface="Carlito"/>
              </a:rPr>
              <a:t> Vimal</a:t>
            </a:r>
          </a:p>
          <a:p>
            <a:pPr marR="31115" algn="r">
              <a:lnSpc>
                <a:spcPct val="100000"/>
              </a:lnSpc>
              <a:spcBef>
                <a:spcPts val="100"/>
              </a:spcBef>
            </a:pPr>
            <a:r>
              <a:rPr lang="en-US" sz="2400" dirty="0">
                <a:latin typeface="Carlito"/>
                <a:cs typeface="Carlito"/>
              </a:rPr>
              <a:t>Guest faculty-Asst. Professor</a:t>
            </a:r>
          </a:p>
          <a:p>
            <a:pPr marR="31115" algn="r">
              <a:lnSpc>
                <a:spcPct val="100000"/>
              </a:lnSpc>
              <a:spcBef>
                <a:spcPts val="100"/>
              </a:spcBef>
            </a:pPr>
            <a:r>
              <a:rPr lang="en-US" sz="2400" dirty="0" err="1">
                <a:latin typeface="Carlito"/>
                <a:cs typeface="Carlito"/>
              </a:rPr>
              <a:t>CoF</a:t>
            </a:r>
            <a:r>
              <a:rPr lang="en-US" sz="2400" dirty="0">
                <a:latin typeface="Carlito"/>
                <a:cs typeface="Carlito"/>
              </a:rPr>
              <a:t>, </a:t>
            </a:r>
            <a:r>
              <a:rPr lang="en-US" sz="2400" dirty="0" err="1">
                <a:latin typeface="Carlito"/>
                <a:cs typeface="Carlito"/>
              </a:rPr>
              <a:t>Kishanganj</a:t>
            </a:r>
            <a:r>
              <a:rPr lang="en-US" sz="2400" dirty="0">
                <a:latin typeface="Carlito"/>
                <a:cs typeface="Carlito"/>
              </a:rPr>
              <a:t>, BASU, Patna</a:t>
            </a:r>
            <a:endParaRPr sz="24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8660892" y="774191"/>
            <a:ext cx="3349752" cy="3930396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4" name="object 4"/>
          <p:cNvGrpSpPr/>
          <p:nvPr/>
        </p:nvGrpSpPr>
        <p:grpSpPr>
          <a:xfrm>
            <a:off x="0" y="844296"/>
            <a:ext cx="8597265" cy="6014085"/>
            <a:chOff x="0" y="844296"/>
            <a:chExt cx="8597265" cy="6014085"/>
          </a:xfrm>
        </p:grpSpPr>
        <p:sp>
          <p:nvSpPr>
            <p:cNvPr id="5" name="object 5"/>
            <p:cNvSpPr/>
            <p:nvPr/>
          </p:nvSpPr>
          <p:spPr>
            <a:xfrm>
              <a:off x="0" y="877824"/>
              <a:ext cx="2692908" cy="3831336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2532888" y="4594859"/>
              <a:ext cx="2732532" cy="2263139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1524" y="4614670"/>
              <a:ext cx="2633472" cy="2232660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5487924" y="844296"/>
              <a:ext cx="3108960" cy="3860291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2807207" y="859536"/>
              <a:ext cx="2644140" cy="3860291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2" name="Title 11">
            <a:extLst>
              <a:ext uri="{FF2B5EF4-FFF2-40B4-BE49-F238E27FC236}">
                <a16:creationId xmlns:a16="http://schemas.microsoft.com/office/drawing/2014/main" id="{D6B9FBE0-5E84-4DE9-A69C-C966236F83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667" y="249427"/>
            <a:ext cx="8861933" cy="677108"/>
          </a:xfrm>
        </p:spPr>
        <p:txBody>
          <a:bodyPr/>
          <a:lstStyle/>
          <a:p>
            <a:pPr algn="ctr"/>
            <a:r>
              <a:rPr lang="en-US" dirty="0"/>
              <a:t>Anesthesia in Fish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434441" y="0"/>
            <a:ext cx="2952750" cy="93980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6000" spc="-1030" dirty="0"/>
              <a:t>I</a:t>
            </a:r>
            <a:r>
              <a:rPr sz="6000" spc="-810" dirty="0"/>
              <a:t>n</a:t>
            </a:r>
            <a:r>
              <a:rPr sz="6000" spc="-575" dirty="0"/>
              <a:t>t</a:t>
            </a:r>
            <a:r>
              <a:rPr sz="6000" spc="-925" dirty="0"/>
              <a:t>r</a:t>
            </a:r>
            <a:r>
              <a:rPr sz="6000" spc="-915" dirty="0"/>
              <a:t>o</a:t>
            </a:r>
            <a:r>
              <a:rPr sz="6000" spc="-855" dirty="0"/>
              <a:t>d</a:t>
            </a:r>
            <a:r>
              <a:rPr sz="6000" spc="-880" dirty="0"/>
              <a:t>u</a:t>
            </a:r>
            <a:r>
              <a:rPr sz="6000" spc="-865" dirty="0"/>
              <a:t>c</a:t>
            </a:r>
            <a:r>
              <a:rPr sz="6000" spc="-585" dirty="0"/>
              <a:t>t</a:t>
            </a:r>
            <a:r>
              <a:rPr sz="6000" spc="-540" dirty="0"/>
              <a:t>i</a:t>
            </a:r>
            <a:r>
              <a:rPr sz="6000" spc="-915" dirty="0"/>
              <a:t>o</a:t>
            </a:r>
            <a:r>
              <a:rPr sz="6000" spc="-765" dirty="0"/>
              <a:t>n</a:t>
            </a:r>
            <a:endParaRPr sz="6000"/>
          </a:p>
        </p:txBody>
      </p:sp>
      <p:sp>
        <p:nvSpPr>
          <p:cNvPr id="3" name="object 3"/>
          <p:cNvSpPr txBox="1"/>
          <p:nvPr/>
        </p:nvSpPr>
        <p:spPr>
          <a:xfrm>
            <a:off x="795019" y="959891"/>
            <a:ext cx="9936480" cy="514731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99085" marR="51435" indent="-287020">
              <a:lnSpc>
                <a:spcPct val="150000"/>
              </a:lnSpc>
              <a:spcBef>
                <a:spcPts val="100"/>
              </a:spcBef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b="1" spc="-10" dirty="0">
                <a:latin typeface="Carlito"/>
                <a:cs typeface="Carlito"/>
              </a:rPr>
              <a:t>Anesthesia </a:t>
            </a:r>
            <a:r>
              <a:rPr sz="2800" b="1" spc="-5" dirty="0">
                <a:latin typeface="Carlito"/>
                <a:cs typeface="Carlito"/>
              </a:rPr>
              <a:t>is the act of </a:t>
            </a:r>
            <a:r>
              <a:rPr sz="2800" b="1" spc="-15" dirty="0">
                <a:latin typeface="Carlito"/>
                <a:cs typeface="Carlito"/>
              </a:rPr>
              <a:t>providing </a:t>
            </a:r>
            <a:r>
              <a:rPr sz="2800" b="1" spc="-10" dirty="0">
                <a:latin typeface="Carlito"/>
                <a:cs typeface="Carlito"/>
              </a:rPr>
              <a:t>sensation free </a:t>
            </a:r>
            <a:r>
              <a:rPr sz="2800" b="1" spc="-20" dirty="0">
                <a:latin typeface="Carlito"/>
                <a:cs typeface="Carlito"/>
              </a:rPr>
              <a:t>relief </a:t>
            </a:r>
            <a:r>
              <a:rPr sz="2800" b="1" spc="-15" dirty="0">
                <a:latin typeface="Carlito"/>
                <a:cs typeface="Carlito"/>
              </a:rPr>
              <a:t>from </a:t>
            </a:r>
            <a:r>
              <a:rPr sz="2800" b="1" spc="-5" dirty="0">
                <a:latin typeface="Carlito"/>
                <a:cs typeface="Carlito"/>
              </a:rPr>
              <a:t>pain-  producing</a:t>
            </a:r>
            <a:r>
              <a:rPr sz="2800" b="1" dirty="0">
                <a:latin typeface="Carlito"/>
                <a:cs typeface="Carlito"/>
              </a:rPr>
              <a:t> </a:t>
            </a:r>
            <a:r>
              <a:rPr sz="2800" b="1" spc="-15" dirty="0">
                <a:latin typeface="Carlito"/>
                <a:cs typeface="Carlito"/>
              </a:rPr>
              <a:t>procedures.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Wingdings"/>
              <a:buChar char=""/>
            </a:pPr>
            <a:endParaRPr sz="4100">
              <a:latin typeface="Carlito"/>
              <a:cs typeface="Carlito"/>
            </a:endParaRPr>
          </a:p>
          <a:p>
            <a:pPr marL="299085" marR="180340" indent="-287020">
              <a:lnSpc>
                <a:spcPct val="1500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b="1" spc="-5" dirty="0">
                <a:latin typeface="Carlito"/>
                <a:cs typeface="Carlito"/>
              </a:rPr>
              <a:t>Fish </a:t>
            </a:r>
            <a:r>
              <a:rPr sz="2800" b="1" spc="-15" dirty="0">
                <a:latin typeface="Carlito"/>
                <a:cs typeface="Carlito"/>
              </a:rPr>
              <a:t>are </a:t>
            </a:r>
            <a:r>
              <a:rPr sz="2800" b="1" spc="-10" dirty="0">
                <a:latin typeface="Carlito"/>
                <a:cs typeface="Carlito"/>
              </a:rPr>
              <a:t>easily </a:t>
            </a:r>
            <a:r>
              <a:rPr sz="2800" b="1" spc="-15" dirty="0">
                <a:latin typeface="Carlito"/>
                <a:cs typeface="Carlito"/>
              </a:rPr>
              <a:t>stressed </a:t>
            </a:r>
            <a:r>
              <a:rPr sz="2800" b="1" spc="-10" dirty="0">
                <a:latin typeface="Carlito"/>
                <a:cs typeface="Carlito"/>
              </a:rPr>
              <a:t>by </a:t>
            </a:r>
            <a:r>
              <a:rPr sz="2800" b="1" spc="-5" dirty="0">
                <a:latin typeface="Carlito"/>
                <a:cs typeface="Carlito"/>
              </a:rPr>
              <a:t>handling and </a:t>
            </a:r>
            <a:r>
              <a:rPr sz="2800" b="1" spc="-10" dirty="0">
                <a:latin typeface="Carlito"/>
                <a:cs typeface="Carlito"/>
              </a:rPr>
              <a:t>transport </a:t>
            </a:r>
            <a:r>
              <a:rPr sz="2800" b="1" spc="-5" dirty="0">
                <a:latin typeface="Carlito"/>
                <a:cs typeface="Carlito"/>
              </a:rPr>
              <a:t>and </a:t>
            </a:r>
            <a:r>
              <a:rPr sz="2800" b="1" spc="-15" dirty="0">
                <a:latin typeface="Carlito"/>
                <a:cs typeface="Carlito"/>
              </a:rPr>
              <a:t>stress </a:t>
            </a:r>
            <a:r>
              <a:rPr sz="2800" b="1" spc="-10" dirty="0">
                <a:latin typeface="Carlito"/>
                <a:cs typeface="Carlito"/>
              </a:rPr>
              <a:t>can  result </a:t>
            </a:r>
            <a:r>
              <a:rPr sz="2800" b="1" spc="-5" dirty="0">
                <a:latin typeface="Carlito"/>
                <a:cs typeface="Carlito"/>
              </a:rPr>
              <a:t>in </a:t>
            </a:r>
            <a:r>
              <a:rPr sz="2800" b="1" spc="-10" dirty="0">
                <a:latin typeface="Carlito"/>
                <a:cs typeface="Carlito"/>
              </a:rPr>
              <a:t>immuno-suppression </a:t>
            </a:r>
            <a:r>
              <a:rPr sz="2800" b="1" spc="-15" dirty="0">
                <a:latin typeface="Carlito"/>
                <a:cs typeface="Carlito"/>
              </a:rPr>
              <a:t>physical </a:t>
            </a:r>
            <a:r>
              <a:rPr sz="2800" b="1" spc="-5" dirty="0">
                <a:latin typeface="Carlito"/>
                <a:cs typeface="Carlito"/>
              </a:rPr>
              <a:t>injury </a:t>
            </a:r>
            <a:r>
              <a:rPr sz="2800" b="1" spc="-10" dirty="0">
                <a:latin typeface="Carlito"/>
                <a:cs typeface="Carlito"/>
              </a:rPr>
              <a:t>or </a:t>
            </a:r>
            <a:r>
              <a:rPr sz="2800" b="1" spc="-15" dirty="0">
                <a:latin typeface="Carlito"/>
                <a:cs typeface="Carlito"/>
              </a:rPr>
              <a:t>even</a:t>
            </a:r>
            <a:r>
              <a:rPr sz="2800" b="1" spc="140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death.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Wingdings"/>
              <a:buChar char=""/>
            </a:pPr>
            <a:endParaRPr sz="4100">
              <a:latin typeface="Carlito"/>
              <a:cs typeface="Carlito"/>
            </a:endParaRPr>
          </a:p>
          <a:p>
            <a:pPr marL="299085" marR="5080" indent="-287020">
              <a:lnSpc>
                <a:spcPct val="1501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b="1" spc="-5" dirty="0">
                <a:latin typeface="Carlito"/>
                <a:cs typeface="Carlito"/>
              </a:rPr>
              <a:t>In </a:t>
            </a:r>
            <a:r>
              <a:rPr sz="2800" b="1" spc="-10" dirty="0">
                <a:latin typeface="Carlito"/>
                <a:cs typeface="Carlito"/>
              </a:rPr>
              <a:t>aquaculture anesthetic </a:t>
            </a:r>
            <a:r>
              <a:rPr sz="2800" b="1" spc="-15" dirty="0">
                <a:latin typeface="Carlito"/>
                <a:cs typeface="Carlito"/>
              </a:rPr>
              <a:t>are </a:t>
            </a:r>
            <a:r>
              <a:rPr sz="2800" b="1" spc="-5" dirty="0">
                <a:latin typeface="Carlito"/>
                <a:cs typeface="Carlito"/>
              </a:rPr>
              <a:t>used during </a:t>
            </a:r>
            <a:r>
              <a:rPr sz="2800" b="1" spc="-10" dirty="0">
                <a:latin typeface="Carlito"/>
                <a:cs typeface="Carlito"/>
              </a:rPr>
              <a:t>breeding </a:t>
            </a:r>
            <a:r>
              <a:rPr sz="2800" b="1" spc="-5" dirty="0">
                <a:latin typeface="Carlito"/>
                <a:cs typeface="Carlito"/>
              </a:rPr>
              <a:t>and  </a:t>
            </a:r>
            <a:r>
              <a:rPr sz="2800" b="1" spc="-10" dirty="0">
                <a:latin typeface="Carlito"/>
                <a:cs typeface="Carlito"/>
              </a:rPr>
              <a:t>transportation </a:t>
            </a:r>
            <a:r>
              <a:rPr sz="2800" b="1" spc="-15" dirty="0">
                <a:latin typeface="Carlito"/>
                <a:cs typeface="Carlito"/>
              </a:rPr>
              <a:t>to </a:t>
            </a:r>
            <a:r>
              <a:rPr sz="2800" b="1" spc="-20" dirty="0">
                <a:latin typeface="Carlito"/>
                <a:cs typeface="Carlito"/>
              </a:rPr>
              <a:t>prevent </a:t>
            </a:r>
            <a:r>
              <a:rPr sz="2800" b="1" spc="-10" dirty="0">
                <a:latin typeface="Carlito"/>
                <a:cs typeface="Carlito"/>
              </a:rPr>
              <a:t>physical </a:t>
            </a:r>
            <a:r>
              <a:rPr sz="2800" b="1" dirty="0">
                <a:latin typeface="Carlito"/>
                <a:cs typeface="Carlito"/>
              </a:rPr>
              <a:t>injury </a:t>
            </a:r>
            <a:r>
              <a:rPr sz="2800" b="1" spc="-5" dirty="0">
                <a:latin typeface="Carlito"/>
                <a:cs typeface="Carlito"/>
              </a:rPr>
              <a:t>and </a:t>
            </a:r>
            <a:r>
              <a:rPr sz="2800" b="1" spc="-10" dirty="0">
                <a:latin typeface="Carlito"/>
                <a:cs typeface="Carlito"/>
              </a:rPr>
              <a:t>reduce</a:t>
            </a:r>
            <a:r>
              <a:rPr sz="2800" b="1" spc="140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metabolism.</a:t>
            </a:r>
            <a:endParaRPr sz="28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ject 3"/>
          <p:cNvSpPr txBox="1"/>
          <p:nvPr/>
        </p:nvSpPr>
        <p:spPr>
          <a:xfrm>
            <a:off x="515518" y="1229359"/>
            <a:ext cx="3492500" cy="441642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105"/>
              </a:spcBef>
              <a:buFont typeface="Wingdings"/>
              <a:buChar char=""/>
              <a:tabLst>
                <a:tab pos="469900" algn="l"/>
              </a:tabLst>
            </a:pPr>
            <a:r>
              <a:rPr sz="3200" b="1" spc="-5" dirty="0">
                <a:latin typeface="Carlito"/>
                <a:cs typeface="Carlito"/>
              </a:rPr>
              <a:t>Species</a:t>
            </a:r>
            <a:endParaRPr sz="32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900" algn="l"/>
              </a:tabLst>
            </a:pPr>
            <a:r>
              <a:rPr sz="3200" b="1" spc="-10" dirty="0">
                <a:latin typeface="Carlito"/>
                <a:cs typeface="Carlito"/>
              </a:rPr>
              <a:t>Strain</a:t>
            </a:r>
            <a:endParaRPr sz="32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900" algn="l"/>
              </a:tabLst>
            </a:pPr>
            <a:r>
              <a:rPr sz="3200" b="1" spc="-20" dirty="0">
                <a:latin typeface="Carlito"/>
                <a:cs typeface="Carlito"/>
              </a:rPr>
              <a:t>Sex</a:t>
            </a:r>
            <a:endParaRPr sz="32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900" algn="l"/>
              </a:tabLst>
            </a:pPr>
            <a:r>
              <a:rPr sz="3200" b="1" spc="-10" dirty="0">
                <a:latin typeface="Carlito"/>
                <a:cs typeface="Carlito"/>
              </a:rPr>
              <a:t>Age</a:t>
            </a:r>
            <a:endParaRPr sz="32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900" algn="l"/>
              </a:tabLst>
            </a:pPr>
            <a:r>
              <a:rPr sz="3200" b="1" dirty="0">
                <a:latin typeface="Carlito"/>
                <a:cs typeface="Carlito"/>
              </a:rPr>
              <a:t>Nutritional</a:t>
            </a:r>
            <a:r>
              <a:rPr sz="3200" b="1" spc="-70" dirty="0">
                <a:latin typeface="Carlito"/>
                <a:cs typeface="Carlito"/>
              </a:rPr>
              <a:t> </a:t>
            </a:r>
            <a:r>
              <a:rPr sz="3200" b="1" spc="-15" dirty="0">
                <a:latin typeface="Carlito"/>
                <a:cs typeface="Carlito"/>
              </a:rPr>
              <a:t>status</a:t>
            </a:r>
            <a:endParaRPr sz="32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spcBef>
                <a:spcPts val="5"/>
              </a:spcBef>
              <a:buFont typeface="Wingdings"/>
              <a:buChar char=""/>
              <a:tabLst>
                <a:tab pos="469900" algn="l"/>
              </a:tabLst>
            </a:pPr>
            <a:r>
              <a:rPr sz="3200" b="1" spc="-5" dirty="0">
                <a:latin typeface="Carlito"/>
                <a:cs typeface="Carlito"/>
              </a:rPr>
              <a:t>Disease</a:t>
            </a:r>
            <a:r>
              <a:rPr sz="3200" b="1" spc="-45" dirty="0">
                <a:latin typeface="Carlito"/>
                <a:cs typeface="Carlito"/>
              </a:rPr>
              <a:t> </a:t>
            </a:r>
            <a:r>
              <a:rPr sz="3200" b="1" spc="-15" dirty="0">
                <a:latin typeface="Carlito"/>
                <a:cs typeface="Carlito"/>
              </a:rPr>
              <a:t>status</a:t>
            </a:r>
            <a:endParaRPr sz="32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900" algn="l"/>
              </a:tabLst>
            </a:pPr>
            <a:r>
              <a:rPr sz="3200" b="1" spc="-15" dirty="0">
                <a:latin typeface="Carlito"/>
                <a:cs typeface="Carlito"/>
              </a:rPr>
              <a:t>Relative </a:t>
            </a:r>
            <a:r>
              <a:rPr sz="3200" b="1" dirty="0">
                <a:latin typeface="Carlito"/>
                <a:cs typeface="Carlito"/>
              </a:rPr>
              <a:t>body</a:t>
            </a:r>
            <a:r>
              <a:rPr sz="3200" b="1" spc="-95" dirty="0">
                <a:latin typeface="Carlito"/>
                <a:cs typeface="Carlito"/>
              </a:rPr>
              <a:t> </a:t>
            </a:r>
            <a:r>
              <a:rPr sz="3200" b="1" spc="-15" dirty="0">
                <a:latin typeface="Carlito"/>
                <a:cs typeface="Carlito"/>
              </a:rPr>
              <a:t>size</a:t>
            </a:r>
            <a:endParaRPr sz="32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900" algn="l"/>
              </a:tabLst>
            </a:pPr>
            <a:r>
              <a:rPr sz="3200" b="1" spc="-5" dirty="0">
                <a:latin typeface="Carlito"/>
                <a:cs typeface="Carlito"/>
              </a:rPr>
              <a:t>Disposition</a:t>
            </a:r>
            <a:endParaRPr sz="32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900" algn="l"/>
              </a:tabLst>
            </a:pPr>
            <a:r>
              <a:rPr sz="3200" b="1" spc="-10" dirty="0">
                <a:latin typeface="Carlito"/>
                <a:cs typeface="Carlito"/>
              </a:rPr>
              <a:t>distress</a:t>
            </a:r>
            <a:endParaRPr sz="3200">
              <a:latin typeface="Carlito"/>
              <a:cs typeface="Carlito"/>
            </a:endParaRPr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A6C15724-8999-4741-A9E3-06A26517B8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100" y="381000"/>
            <a:ext cx="8938133" cy="369332"/>
          </a:xfrm>
        </p:spPr>
        <p:txBody>
          <a:bodyPr/>
          <a:lstStyle/>
          <a:p>
            <a:r>
              <a:rPr lang="en-US" sz="2400" dirty="0"/>
              <a:t>FACTORS AFFECTING THE ACTIVITY OF ANESTHETICS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83565" y="430529"/>
            <a:ext cx="8961755" cy="689291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lang="en-US" b="0" dirty="0"/>
              <a:t>Uses of Anesthetics in Fish</a:t>
            </a:r>
            <a:endParaRPr sz="4000" dirty="0">
              <a:latin typeface="Arial"/>
              <a:cs typeface="Arial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533400" y="2971800"/>
            <a:ext cx="5700395" cy="246507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28295" indent="-316230">
              <a:lnSpc>
                <a:spcPct val="100000"/>
              </a:lnSpc>
              <a:spcBef>
                <a:spcPts val="105"/>
              </a:spcBef>
              <a:buSzPct val="96875"/>
              <a:buAutoNum type="arabicPeriod"/>
              <a:tabLst>
                <a:tab pos="328930" algn="l"/>
              </a:tabLst>
            </a:pPr>
            <a:r>
              <a:rPr sz="3200" b="1" spc="-15" dirty="0">
                <a:latin typeface="Carlito"/>
                <a:cs typeface="Carlito"/>
              </a:rPr>
              <a:t>For </a:t>
            </a:r>
            <a:r>
              <a:rPr sz="3200" b="1" spc="-10" dirty="0">
                <a:latin typeface="Carlito"/>
                <a:cs typeface="Carlito"/>
              </a:rPr>
              <a:t>breeding</a:t>
            </a:r>
            <a:r>
              <a:rPr sz="3200" b="1" dirty="0">
                <a:latin typeface="Carlito"/>
                <a:cs typeface="Carlito"/>
              </a:rPr>
              <a:t> </a:t>
            </a:r>
            <a:r>
              <a:rPr sz="3200" b="1" spc="-5" dirty="0">
                <a:latin typeface="Carlito"/>
                <a:cs typeface="Carlito"/>
              </a:rPr>
              <a:t>purposes.</a:t>
            </a:r>
            <a:endParaRPr sz="32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5"/>
              </a:spcBef>
              <a:buFont typeface="Carlito"/>
              <a:buAutoNum type="arabicPeriod"/>
            </a:pPr>
            <a:endParaRPr sz="3100" dirty="0">
              <a:latin typeface="Carlito"/>
              <a:cs typeface="Carlito"/>
            </a:endParaRPr>
          </a:p>
          <a:p>
            <a:pPr marL="328295" indent="-316230">
              <a:lnSpc>
                <a:spcPct val="100000"/>
              </a:lnSpc>
              <a:buSzPct val="96875"/>
              <a:buAutoNum type="arabicPeriod"/>
              <a:tabLst>
                <a:tab pos="328930" algn="l"/>
              </a:tabLst>
            </a:pPr>
            <a:r>
              <a:rPr sz="3200" b="1" spc="-10" dirty="0">
                <a:latin typeface="Carlito"/>
                <a:cs typeface="Carlito"/>
              </a:rPr>
              <a:t>Stoking </a:t>
            </a:r>
            <a:r>
              <a:rPr sz="3200" b="1" dirty="0">
                <a:latin typeface="Carlito"/>
                <a:cs typeface="Carlito"/>
              </a:rPr>
              <a:t>in </a:t>
            </a:r>
            <a:r>
              <a:rPr sz="3200" b="1" spc="-5" dirty="0">
                <a:latin typeface="Carlito"/>
                <a:cs typeface="Carlito"/>
              </a:rPr>
              <a:t>nursery</a:t>
            </a:r>
            <a:r>
              <a:rPr sz="3200" b="1" spc="-30" dirty="0">
                <a:latin typeface="Carlito"/>
                <a:cs typeface="Carlito"/>
              </a:rPr>
              <a:t> </a:t>
            </a:r>
            <a:r>
              <a:rPr sz="3200" b="1" dirty="0">
                <a:latin typeface="Carlito"/>
                <a:cs typeface="Carlito"/>
              </a:rPr>
              <a:t>pond.</a:t>
            </a:r>
            <a:endParaRPr sz="32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5"/>
              </a:spcBef>
              <a:buFont typeface="Carlito"/>
              <a:buAutoNum type="arabicPeriod"/>
            </a:pPr>
            <a:endParaRPr sz="3100" dirty="0">
              <a:latin typeface="Carlito"/>
              <a:cs typeface="Carlito"/>
            </a:endParaRPr>
          </a:p>
          <a:p>
            <a:pPr marL="328295" indent="-316230">
              <a:lnSpc>
                <a:spcPct val="100000"/>
              </a:lnSpc>
              <a:buSzPct val="96875"/>
              <a:buAutoNum type="arabicPeriod"/>
              <a:tabLst>
                <a:tab pos="328930" algn="l"/>
              </a:tabLst>
            </a:pPr>
            <a:r>
              <a:rPr sz="3200" b="1" spc="-10" dirty="0">
                <a:latin typeface="Carlito"/>
                <a:cs typeface="Carlito"/>
              </a:rPr>
              <a:t>For </a:t>
            </a:r>
            <a:r>
              <a:rPr sz="3200" b="1" spc="-5" dirty="0">
                <a:latin typeface="Carlito"/>
                <a:cs typeface="Carlito"/>
              </a:rPr>
              <a:t>selling/marketing</a:t>
            </a:r>
            <a:r>
              <a:rPr sz="3200" b="1" spc="-45" dirty="0">
                <a:latin typeface="Carlito"/>
                <a:cs typeface="Carlito"/>
              </a:rPr>
              <a:t> </a:t>
            </a:r>
            <a:r>
              <a:rPr sz="3200" b="1" spc="-5" dirty="0">
                <a:latin typeface="Carlito"/>
                <a:cs typeface="Carlito"/>
              </a:rPr>
              <a:t>purposes.</a:t>
            </a:r>
            <a:endParaRPr sz="3200" dirty="0">
              <a:latin typeface="Carlito"/>
              <a:cs typeface="Carlito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FB1A6F47-666D-4110-BBC3-67F549F38532}"/>
              </a:ext>
            </a:extLst>
          </p:cNvPr>
          <p:cNvSpPr/>
          <p:nvPr/>
        </p:nvSpPr>
        <p:spPr>
          <a:xfrm>
            <a:off x="283565" y="1676400"/>
            <a:ext cx="11426891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Font typeface="Wingdings" panose="05000000000000000000" pitchFamily="2" charset="2"/>
              <a:buChar char="v"/>
            </a:pPr>
            <a:r>
              <a:rPr lang="en-US" sz="3200" b="1" dirty="0">
                <a:latin typeface="Gabriola" panose="04040605051002020D02" pitchFamily="82" charset="0"/>
              </a:rPr>
              <a:t>Generally the fishes are anesthetized for 3 purposes and restricted to transportation in aquaculture </a:t>
            </a:r>
            <a:endParaRPr lang="en-US" sz="3200" b="1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ject 3"/>
          <p:cNvSpPr txBox="1"/>
          <p:nvPr/>
        </p:nvSpPr>
        <p:spPr>
          <a:xfrm>
            <a:off x="212343" y="806322"/>
            <a:ext cx="3597275" cy="587946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88620" indent="-363855">
              <a:lnSpc>
                <a:spcPct val="100000"/>
              </a:lnSpc>
              <a:spcBef>
                <a:spcPts val="105"/>
              </a:spcBef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5" dirty="0">
                <a:latin typeface="Carlito"/>
                <a:cs typeface="Carlito"/>
              </a:rPr>
              <a:t>MS-222.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5" dirty="0">
                <a:latin typeface="Carlito"/>
                <a:cs typeface="Carlito"/>
              </a:rPr>
              <a:t>Quinidine.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10" dirty="0">
                <a:latin typeface="Carlito"/>
                <a:cs typeface="Carlito"/>
              </a:rPr>
              <a:t>2-phenoxyethanol.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dirty="0">
                <a:latin typeface="Carlito"/>
                <a:cs typeface="Carlito"/>
              </a:rPr>
              <a:t>Sodium</a:t>
            </a:r>
            <a:r>
              <a:rPr sz="3200" b="1" spc="-40" dirty="0">
                <a:latin typeface="Carlito"/>
                <a:cs typeface="Carlito"/>
              </a:rPr>
              <a:t> </a:t>
            </a:r>
            <a:r>
              <a:rPr sz="3200" b="1" spc="-15" dirty="0">
                <a:latin typeface="Carlito"/>
                <a:cs typeface="Carlito"/>
              </a:rPr>
              <a:t>amytal.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5" dirty="0">
                <a:latin typeface="Carlito"/>
                <a:cs typeface="Carlito"/>
              </a:rPr>
              <a:t>Barbital</a:t>
            </a:r>
            <a:r>
              <a:rPr sz="3200" b="1" spc="-35" dirty="0">
                <a:latin typeface="Carlito"/>
                <a:cs typeface="Carlito"/>
              </a:rPr>
              <a:t> </a:t>
            </a:r>
            <a:r>
              <a:rPr sz="3200" b="1" dirty="0">
                <a:latin typeface="Carlito"/>
                <a:cs typeface="Carlito"/>
              </a:rPr>
              <a:t>sodium.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spcBef>
                <a:spcPts val="5"/>
              </a:spcBef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10" dirty="0">
                <a:latin typeface="Carlito"/>
                <a:cs typeface="Carlito"/>
              </a:rPr>
              <a:t>Benzocaine.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15" dirty="0">
                <a:latin typeface="Carlito"/>
                <a:cs typeface="Carlito"/>
              </a:rPr>
              <a:t>Metomidate.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10" dirty="0">
                <a:latin typeface="Carlito"/>
                <a:cs typeface="Carlito"/>
              </a:rPr>
              <a:t>Clove </a:t>
            </a:r>
            <a:r>
              <a:rPr sz="3200" b="1" dirty="0">
                <a:latin typeface="Carlito"/>
                <a:cs typeface="Carlito"/>
              </a:rPr>
              <a:t>oil.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15" dirty="0">
                <a:latin typeface="Carlito"/>
                <a:cs typeface="Carlito"/>
              </a:rPr>
              <a:t>Ketamine.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15" dirty="0">
                <a:latin typeface="Carlito"/>
                <a:cs typeface="Carlito"/>
              </a:rPr>
              <a:t>Chloral </a:t>
            </a:r>
            <a:r>
              <a:rPr sz="3200" b="1" spc="-35" dirty="0">
                <a:latin typeface="Carlito"/>
                <a:cs typeface="Carlito"/>
              </a:rPr>
              <a:t>hydrate.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spc="-10" dirty="0">
                <a:latin typeface="Carlito"/>
                <a:cs typeface="Carlito"/>
              </a:rPr>
              <a:t>Novacaine</a:t>
            </a:r>
            <a:endParaRPr sz="3200">
              <a:latin typeface="Carlito"/>
              <a:cs typeface="Carlito"/>
            </a:endParaRPr>
          </a:p>
          <a:p>
            <a:pPr marL="388620" indent="-363855">
              <a:lnSpc>
                <a:spcPct val="100000"/>
              </a:lnSpc>
              <a:buSzPct val="96875"/>
              <a:buFont typeface="Wingdings"/>
              <a:buChar char=""/>
              <a:tabLst>
                <a:tab pos="389255" algn="l"/>
              </a:tabLst>
            </a:pPr>
            <a:r>
              <a:rPr sz="3200" b="1" dirty="0">
                <a:latin typeface="Carlito"/>
                <a:cs typeface="Carlito"/>
              </a:rPr>
              <a:t>Aqui-s</a:t>
            </a:r>
            <a:r>
              <a:rPr sz="3150" b="1" baseline="25132" dirty="0">
                <a:latin typeface="Carlito"/>
                <a:cs typeface="Carlito"/>
              </a:rPr>
              <a:t>tm</a:t>
            </a:r>
            <a:endParaRPr sz="3150" baseline="25132">
              <a:latin typeface="Carlito"/>
              <a:cs typeface="Carlito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FE25EB8E-8312-4BE9-A7F3-C9432B74B1E9}"/>
              </a:ext>
            </a:extLst>
          </p:cNvPr>
          <p:cNvSpPr/>
          <p:nvPr/>
        </p:nvSpPr>
        <p:spPr>
          <a:xfrm>
            <a:off x="212343" y="304800"/>
            <a:ext cx="938885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>
                <a:latin typeface="Gabriola" panose="04040605051002020D02" pitchFamily="82" charset="0"/>
              </a:rPr>
              <a:t>COMMONLY USED ANESTHETICS:-</a:t>
            </a:r>
            <a:endParaRPr lang="en-US" sz="2800" b="1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ct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32246332"/>
              </p:ext>
            </p:extLst>
          </p:nvPr>
        </p:nvGraphicFramePr>
        <p:xfrm>
          <a:off x="780950" y="1207706"/>
          <a:ext cx="10058400" cy="4986957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3526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581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512435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52881">
                <a:tc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1800" b="1" spc="-15" dirty="0">
                          <a:solidFill>
                            <a:srgbClr val="FFFFFF"/>
                          </a:solidFill>
                          <a:latin typeface="Carlito"/>
                          <a:cs typeface="Carlito"/>
                        </a:rPr>
                        <a:t>stage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tc>
                  <a:txBody>
                    <a:bodyPr/>
                    <a:lstStyle/>
                    <a:p>
                      <a:pPr marL="92075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1800" b="1" spc="-5" dirty="0">
                          <a:solidFill>
                            <a:srgbClr val="FFFFFF"/>
                          </a:solidFill>
                          <a:latin typeface="Carlito"/>
                          <a:cs typeface="Carlito"/>
                        </a:rPr>
                        <a:t>condition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tc>
                  <a:txBody>
                    <a:bodyPr/>
                    <a:lstStyle/>
                    <a:p>
                      <a:pPr marL="92075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1800" b="1" spc="-5" dirty="0">
                          <a:solidFill>
                            <a:srgbClr val="FFFFFF"/>
                          </a:solidFill>
                          <a:latin typeface="Carlito"/>
                          <a:cs typeface="Carlito"/>
                        </a:rPr>
                        <a:t>response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58977">
                <a:tc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4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1.</a:t>
                      </a:r>
                      <a:endParaRPr sz="1800" dirty="0">
                        <a:latin typeface="Carlito"/>
                        <a:cs typeface="Carlito"/>
                      </a:endParaRPr>
                    </a:p>
                  </a:txBody>
                  <a:tcPr marL="0" marR="0" marT="31114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381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D2DEEE"/>
                    </a:solidFill>
                  </a:tcPr>
                </a:tc>
                <a:tc>
                  <a:txBody>
                    <a:bodyPr/>
                    <a:lstStyle/>
                    <a:p>
                      <a:pPr marL="92075">
                        <a:lnSpc>
                          <a:spcPct val="100000"/>
                        </a:lnSpc>
                        <a:spcBef>
                          <a:spcPts val="244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Sedation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4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381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D2DEEE"/>
                    </a:solidFill>
                  </a:tcPr>
                </a:tc>
                <a:tc>
                  <a:txBody>
                    <a:bodyPr/>
                    <a:lstStyle/>
                    <a:p>
                      <a:pPr marL="92075">
                        <a:lnSpc>
                          <a:spcPct val="100000"/>
                        </a:lnSpc>
                        <a:spcBef>
                          <a:spcPts val="244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motion </a:t>
                      </a:r>
                      <a:r>
                        <a:rPr sz="1800" dirty="0">
                          <a:latin typeface="Carlito"/>
                          <a:cs typeface="Carlito"/>
                        </a:rPr>
                        <a:t>&amp; </a:t>
                      </a:r>
                      <a:r>
                        <a:rPr sz="1800" spc="-10" dirty="0">
                          <a:latin typeface="Carlito"/>
                          <a:cs typeface="Carlito"/>
                        </a:rPr>
                        <a:t>breathing</a:t>
                      </a:r>
                      <a:r>
                        <a:rPr sz="1800" spc="15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1800" spc="-10" dirty="0">
                          <a:latin typeface="Carlito"/>
                          <a:cs typeface="Carlito"/>
                        </a:rPr>
                        <a:t>reduced.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4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381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D2DEE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471549">
                <a:tc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2.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EAEEF7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45"/>
                        </a:spcBef>
                      </a:pPr>
                      <a:endParaRPr sz="2050">
                        <a:latin typeface="Times New Roman"/>
                        <a:cs typeface="Times New Roman"/>
                      </a:endParaRPr>
                    </a:p>
                    <a:p>
                      <a:pPr marL="92075">
                        <a:lnSpc>
                          <a:spcPct val="100000"/>
                        </a:lnSpc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Anesthesia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57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EAEEF7"/>
                    </a:solidFill>
                  </a:tcPr>
                </a:tc>
                <a:tc>
                  <a:txBody>
                    <a:bodyPr/>
                    <a:lstStyle/>
                    <a:p>
                      <a:pPr marL="92075" marR="94615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partial loss of equilibrium </a:t>
                      </a:r>
                      <a:r>
                        <a:rPr sz="1800" spc="-10" dirty="0">
                          <a:latin typeface="Carlito"/>
                          <a:cs typeface="Carlito"/>
                        </a:rPr>
                        <a:t>reactive  to touch</a:t>
                      </a:r>
                      <a:r>
                        <a:rPr sz="1800" spc="5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stimuli.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EAEE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471549">
                <a:tc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3.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D2DEEE"/>
                    </a:solidFill>
                  </a:tcPr>
                </a:tc>
                <a:tc>
                  <a:txBody>
                    <a:bodyPr/>
                    <a:lstStyle/>
                    <a:p>
                      <a:pPr marL="92075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10" dirty="0">
                          <a:latin typeface="Carlito"/>
                          <a:cs typeface="Carlito"/>
                        </a:rPr>
                        <a:t>Surgical</a:t>
                      </a:r>
                      <a:r>
                        <a:rPr sz="1800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anesthesia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D2DEEE"/>
                    </a:solidFill>
                  </a:tcPr>
                </a:tc>
                <a:tc>
                  <a:txBody>
                    <a:bodyPr/>
                    <a:lstStyle/>
                    <a:p>
                      <a:pPr marL="92075" marR="764540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10" dirty="0">
                          <a:latin typeface="Carlito"/>
                          <a:cs typeface="Carlito"/>
                        </a:rPr>
                        <a:t>total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loss of equilibrium no  </a:t>
                      </a:r>
                      <a:r>
                        <a:rPr sz="1800" spc="-10" dirty="0">
                          <a:latin typeface="Carlito"/>
                          <a:cs typeface="Carlito"/>
                        </a:rPr>
                        <a:t>reaction to touch</a:t>
                      </a:r>
                      <a:r>
                        <a:rPr sz="1800" spc="20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stimuli.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D2DEE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132001">
                <a:tc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4.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EAEEF7"/>
                    </a:solidFill>
                  </a:tcPr>
                </a:tc>
                <a:tc>
                  <a:txBody>
                    <a:bodyPr/>
                    <a:lstStyle/>
                    <a:p>
                      <a:pPr marL="92075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Death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EAEEF7"/>
                    </a:solidFill>
                  </a:tcPr>
                </a:tc>
                <a:tc>
                  <a:txBody>
                    <a:bodyPr/>
                    <a:lstStyle/>
                    <a:p>
                      <a:pPr marL="92075" marR="476884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10" dirty="0">
                          <a:latin typeface="Carlito"/>
                          <a:cs typeface="Carlito"/>
                        </a:rPr>
                        <a:t>breathing </a:t>
                      </a:r>
                      <a:r>
                        <a:rPr sz="1800" dirty="0">
                          <a:latin typeface="Carlito"/>
                          <a:cs typeface="Carlito"/>
                        </a:rPr>
                        <a:t>and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heart beat </a:t>
                      </a:r>
                      <a:r>
                        <a:rPr sz="1800" spc="-15" dirty="0">
                          <a:latin typeface="Carlito"/>
                          <a:cs typeface="Carlito"/>
                        </a:rPr>
                        <a:t>stop  </a:t>
                      </a:r>
                      <a:r>
                        <a:rPr sz="1800" spc="-10" dirty="0">
                          <a:latin typeface="Carlito"/>
                          <a:cs typeface="Carlito"/>
                        </a:rPr>
                        <a:t>overdose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eventual</a:t>
                      </a:r>
                      <a:r>
                        <a:rPr sz="1800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death.</a:t>
                      </a:r>
                      <a:endParaRPr sz="1800" dirty="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EAEEF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810258" y="490169"/>
            <a:ext cx="7724141" cy="690574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lang="en-US" b="0" dirty="0"/>
              <a:t>Stages of anesthesia in fish:-</a:t>
            </a:r>
            <a:endParaRPr sz="3200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ct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95149973"/>
              </p:ext>
            </p:extLst>
          </p:nvPr>
        </p:nvGraphicFramePr>
        <p:xfrm>
          <a:off x="990600" y="1013421"/>
          <a:ext cx="9723119" cy="4167123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6223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71996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7878698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62229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640079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1800" b="1" spc="-15" dirty="0">
                          <a:solidFill>
                            <a:srgbClr val="FFFFFF"/>
                          </a:solidFill>
                          <a:latin typeface="Carlito"/>
                          <a:cs typeface="Carlito"/>
                        </a:rPr>
                        <a:t>stage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92075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1800" b="1" spc="-5" dirty="0">
                          <a:solidFill>
                            <a:srgbClr val="FFFFFF"/>
                          </a:solidFill>
                          <a:latin typeface="Carlito"/>
                          <a:cs typeface="Carlito"/>
                        </a:rPr>
                        <a:t>Description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9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>
                      <a:solidFill>
                        <a:srgbClr val="FFFFFF"/>
                      </a:solidFill>
                      <a:prstDash val="soli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188720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4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1.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4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381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D2DEEE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92075" marR="218440">
                        <a:lnSpc>
                          <a:spcPct val="100000"/>
                        </a:lnSpc>
                        <a:spcBef>
                          <a:spcPts val="244"/>
                        </a:spcBef>
                      </a:pPr>
                      <a:r>
                        <a:rPr sz="1800" dirty="0">
                          <a:latin typeface="Carlito"/>
                          <a:cs typeface="Carlito"/>
                        </a:rPr>
                        <a:t>Body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immobilized but </a:t>
                      </a:r>
                      <a:r>
                        <a:rPr sz="1800" spc="-10" dirty="0">
                          <a:latin typeface="Carlito"/>
                          <a:cs typeface="Carlito"/>
                        </a:rPr>
                        <a:t>opercular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movements </a:t>
                      </a:r>
                      <a:r>
                        <a:rPr sz="1800" spc="-10" dirty="0">
                          <a:latin typeface="Carlito"/>
                          <a:cs typeface="Carlito"/>
                        </a:rPr>
                        <a:t>just  starting.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4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381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D2DEEE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9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>
                      <a:solidFill>
                        <a:srgbClr val="FFFFFF"/>
                      </a:solidFill>
                      <a:prstDash val="soli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149604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5" dirty="0">
                          <a:latin typeface="Carlito"/>
                          <a:cs typeface="Carlito"/>
                        </a:rPr>
                        <a:t>2.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EAEEF7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92075" marR="674370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10" dirty="0">
                          <a:latin typeface="Carlito"/>
                          <a:cs typeface="Carlito"/>
                        </a:rPr>
                        <a:t>Regular opercular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movements </a:t>
                      </a:r>
                      <a:r>
                        <a:rPr sz="1800" dirty="0">
                          <a:latin typeface="Carlito"/>
                          <a:cs typeface="Carlito"/>
                        </a:rPr>
                        <a:t>&amp; </a:t>
                      </a:r>
                      <a:r>
                        <a:rPr sz="1800" spc="-10" dirty="0">
                          <a:latin typeface="Carlito"/>
                          <a:cs typeface="Carlito"/>
                        </a:rPr>
                        <a:t>gross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body  movements</a:t>
                      </a:r>
                      <a:r>
                        <a:rPr sz="1800" spc="-15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1800" spc="-5" dirty="0">
                          <a:latin typeface="Carlito"/>
                          <a:cs typeface="Carlito"/>
                        </a:rPr>
                        <a:t>beginning.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EAEEF7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9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>
                      <a:solidFill>
                        <a:srgbClr val="FFFFFF"/>
                      </a:solidFill>
                      <a:prstDash val="solid"/>
                    </a:lnL>
                    <a:lnB w="12700">
                      <a:solidFill>
                        <a:srgbClr val="FFFFFF"/>
                      </a:solidFill>
                      <a:prstDash val="soli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188720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9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R w="12700">
                      <a:solidFill>
                        <a:srgbClr val="FFFFFF"/>
                      </a:solidFill>
                      <a:prstDash val="soli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5" dirty="0">
                          <a:solidFill>
                            <a:srgbClr val="0D0D0D"/>
                          </a:solidFill>
                          <a:latin typeface="Carlito"/>
                          <a:cs typeface="Carlito"/>
                        </a:rPr>
                        <a:t>3.</a:t>
                      </a:r>
                      <a:endParaRPr sz="180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EAEEF7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140970" marR="1014730">
                        <a:lnSpc>
                          <a:spcPct val="100000"/>
                        </a:lnSpc>
                        <a:spcBef>
                          <a:spcPts val="245"/>
                        </a:spcBef>
                      </a:pPr>
                      <a:r>
                        <a:rPr sz="1800" spc="-10" dirty="0">
                          <a:solidFill>
                            <a:srgbClr val="0D0D0D"/>
                          </a:solidFill>
                          <a:latin typeface="Carlito"/>
                          <a:cs typeface="Carlito"/>
                        </a:rPr>
                        <a:t>Equilibrium regained </a:t>
                      </a:r>
                      <a:r>
                        <a:rPr sz="1800" dirty="0">
                          <a:solidFill>
                            <a:srgbClr val="0D0D0D"/>
                          </a:solidFill>
                          <a:latin typeface="Carlito"/>
                          <a:cs typeface="Carlito"/>
                        </a:rPr>
                        <a:t>and </a:t>
                      </a:r>
                      <a:r>
                        <a:rPr sz="1800" spc="-5" dirty="0">
                          <a:solidFill>
                            <a:srgbClr val="0D0D0D"/>
                          </a:solidFill>
                          <a:latin typeface="Carlito"/>
                          <a:cs typeface="Carlito"/>
                        </a:rPr>
                        <a:t>pre-anesthetic  appearance</a:t>
                      </a:r>
                      <a:r>
                        <a:rPr sz="1800" b="1" spc="-5" dirty="0">
                          <a:solidFill>
                            <a:srgbClr val="FFFFFF"/>
                          </a:solidFill>
                          <a:latin typeface="Carlito"/>
                          <a:cs typeface="Carlito"/>
                        </a:rPr>
                        <a:t>.</a:t>
                      </a:r>
                      <a:endParaRPr sz="1800" dirty="0">
                        <a:latin typeface="Carlito"/>
                        <a:cs typeface="Carlito"/>
                      </a:endParaRPr>
                    </a:p>
                  </a:txBody>
                  <a:tcPr marL="0" marR="0" marT="3111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990600" y="327406"/>
            <a:ext cx="8153400" cy="689932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b="0" dirty="0"/>
              <a:t>Stages of recovery in fish:-</a:t>
            </a:r>
            <a:endParaRPr sz="3200" dirty="0">
              <a:latin typeface="Times New Roman"/>
              <a:cs typeface="Times New Roman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1180897" y="5207507"/>
            <a:ext cx="9532822" cy="1650491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94539" y="137540"/>
            <a:ext cx="4582262" cy="6965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pc="-380" dirty="0"/>
              <a:t>USES:</a:t>
            </a:r>
            <a:endParaRPr spc="-380" dirty="0"/>
          </a:p>
        </p:txBody>
      </p:sp>
      <p:sp>
        <p:nvSpPr>
          <p:cNvPr id="3" name="object 3"/>
          <p:cNvSpPr txBox="1"/>
          <p:nvPr/>
        </p:nvSpPr>
        <p:spPr>
          <a:xfrm>
            <a:off x="294538" y="964818"/>
            <a:ext cx="11579860" cy="545465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latin typeface="Carlito"/>
                <a:cs typeface="Carlito"/>
              </a:rPr>
              <a:t>Drugs used </a:t>
            </a:r>
            <a:r>
              <a:rPr sz="2800" b="1" spc="-20" dirty="0">
                <a:latin typeface="Carlito"/>
                <a:cs typeface="Carlito"/>
              </a:rPr>
              <a:t>for </a:t>
            </a:r>
            <a:r>
              <a:rPr sz="2800" b="1" spc="-10" dirty="0">
                <a:latin typeface="Carlito"/>
                <a:cs typeface="Carlito"/>
              </a:rPr>
              <a:t>anesthetic carps </a:t>
            </a:r>
            <a:r>
              <a:rPr sz="2800" b="1" spc="-5" dirty="0">
                <a:latin typeface="Carlito"/>
                <a:cs typeface="Carlito"/>
              </a:rPr>
              <a:t>( common , Indian major </a:t>
            </a:r>
            <a:r>
              <a:rPr sz="2800" b="1" spc="-10" dirty="0">
                <a:latin typeface="Carlito"/>
                <a:cs typeface="Carlito"/>
              </a:rPr>
              <a:t>carp </a:t>
            </a:r>
            <a:r>
              <a:rPr sz="2800" b="1" spc="-5" dirty="0">
                <a:latin typeface="Carlito"/>
                <a:cs typeface="Carlito"/>
              </a:rPr>
              <a:t>&amp; other</a:t>
            </a:r>
            <a:r>
              <a:rPr sz="2800" b="1" spc="265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fishes.)</a:t>
            </a:r>
            <a:endParaRPr sz="2800" dirty="0">
              <a:latin typeface="Carlito"/>
              <a:cs typeface="Carlito"/>
            </a:endParaRPr>
          </a:p>
          <a:p>
            <a:pPr marL="287655" indent="-275590">
              <a:lnSpc>
                <a:spcPct val="100000"/>
              </a:lnSpc>
              <a:spcBef>
                <a:spcPts val="2425"/>
              </a:spcBef>
              <a:buSzPct val="96428"/>
              <a:buAutoNum type="arabicPeriod"/>
              <a:tabLst>
                <a:tab pos="288290" algn="l"/>
              </a:tabLst>
            </a:pPr>
            <a:r>
              <a:rPr sz="2800" b="1" spc="-10" dirty="0">
                <a:latin typeface="Carlito"/>
                <a:cs typeface="Carlito"/>
              </a:rPr>
              <a:t>Reduction </a:t>
            </a:r>
            <a:r>
              <a:rPr sz="2800" b="1" spc="-5" dirty="0">
                <a:latin typeface="Carlito"/>
                <a:cs typeface="Carlito"/>
              </a:rPr>
              <a:t>in </a:t>
            </a:r>
            <a:r>
              <a:rPr sz="2800" b="1" spc="-20" dirty="0">
                <a:latin typeface="Carlito"/>
                <a:cs typeface="Carlito"/>
              </a:rPr>
              <a:t>overall </a:t>
            </a:r>
            <a:r>
              <a:rPr sz="2800" b="1" spc="-15" dirty="0">
                <a:latin typeface="Carlito"/>
                <a:cs typeface="Carlito"/>
              </a:rPr>
              <a:t>stress </a:t>
            </a:r>
            <a:r>
              <a:rPr sz="2800" b="1" spc="-5" dirty="0">
                <a:latin typeface="Carlito"/>
                <a:cs typeface="Carlito"/>
              </a:rPr>
              <a:t>o</a:t>
            </a:r>
            <a:r>
              <a:rPr lang="en-US" sz="2800" b="1" spc="-5" dirty="0">
                <a:latin typeface="Carlito"/>
                <a:cs typeface="Carlito"/>
              </a:rPr>
              <a:t>f</a:t>
            </a:r>
            <a:r>
              <a:rPr sz="2800" b="1" spc="-5" dirty="0">
                <a:latin typeface="Carlito"/>
                <a:cs typeface="Carlito"/>
              </a:rPr>
              <a:t> the</a:t>
            </a:r>
            <a:r>
              <a:rPr sz="2800" b="1" spc="140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fish</a:t>
            </a:r>
            <a:endParaRPr sz="2800" dirty="0">
              <a:latin typeface="Carlito"/>
              <a:cs typeface="Carlito"/>
            </a:endParaRPr>
          </a:p>
          <a:p>
            <a:pPr marL="12700" marR="5080">
              <a:lnSpc>
                <a:spcPct val="200000"/>
              </a:lnSpc>
              <a:buSzPct val="96428"/>
              <a:buAutoNum type="arabicPeriod"/>
              <a:tabLst>
                <a:tab pos="288290" algn="l"/>
              </a:tabLst>
            </a:pPr>
            <a:r>
              <a:rPr sz="2800" b="1" spc="-10" dirty="0">
                <a:latin typeface="Carlito"/>
                <a:cs typeface="Carlito"/>
              </a:rPr>
              <a:t>Decreasing metabolic </a:t>
            </a:r>
            <a:r>
              <a:rPr sz="2800" b="1" spc="-25" dirty="0">
                <a:latin typeface="Carlito"/>
                <a:cs typeface="Carlito"/>
              </a:rPr>
              <a:t>rates, oxygen </a:t>
            </a:r>
            <a:r>
              <a:rPr sz="2800" b="1" spc="-10" dirty="0">
                <a:latin typeface="Carlito"/>
                <a:cs typeface="Carlito"/>
              </a:rPr>
              <a:t>consumption, carbon </a:t>
            </a:r>
            <a:r>
              <a:rPr sz="2800" b="1" spc="-15" dirty="0">
                <a:latin typeface="Carlito"/>
                <a:cs typeface="Carlito"/>
              </a:rPr>
              <a:t>dioxide </a:t>
            </a:r>
            <a:r>
              <a:rPr sz="2800" b="1" spc="-5" dirty="0">
                <a:latin typeface="Carlito"/>
                <a:cs typeface="Carlito"/>
              </a:rPr>
              <a:t>production  &amp; </a:t>
            </a:r>
            <a:r>
              <a:rPr sz="2800" b="1" spc="-25" dirty="0">
                <a:latin typeface="Carlito"/>
                <a:cs typeface="Carlito"/>
              </a:rPr>
              <a:t>excretion </a:t>
            </a:r>
            <a:r>
              <a:rPr sz="2800" b="1" spc="-5" dirty="0">
                <a:latin typeface="Carlito"/>
                <a:cs typeface="Carlito"/>
              </a:rPr>
              <a:t>of </a:t>
            </a:r>
            <a:r>
              <a:rPr sz="2800" b="1" spc="-20" dirty="0">
                <a:latin typeface="Carlito"/>
                <a:cs typeface="Carlito"/>
              </a:rPr>
              <a:t>toxic</a:t>
            </a:r>
            <a:r>
              <a:rPr sz="2800" b="1" spc="85" dirty="0">
                <a:latin typeface="Carlito"/>
                <a:cs typeface="Carlito"/>
              </a:rPr>
              <a:t> </a:t>
            </a:r>
            <a:r>
              <a:rPr sz="2800" b="1" spc="-20" dirty="0">
                <a:latin typeface="Carlito"/>
                <a:cs typeface="Carlito"/>
              </a:rPr>
              <a:t>waste.</a:t>
            </a:r>
            <a:endParaRPr sz="2800" dirty="0">
              <a:latin typeface="Carlito"/>
              <a:cs typeface="Carlito"/>
            </a:endParaRPr>
          </a:p>
          <a:p>
            <a:pPr marL="12700" marR="705485">
              <a:lnSpc>
                <a:spcPct val="200000"/>
              </a:lnSpc>
              <a:spcBef>
                <a:spcPts val="5"/>
              </a:spcBef>
              <a:buSzPct val="96428"/>
              <a:buAutoNum type="arabicPeriod"/>
              <a:tabLst>
                <a:tab pos="288290" algn="l"/>
              </a:tabLst>
            </a:pPr>
            <a:r>
              <a:rPr sz="2800" b="1" spc="-15" dirty="0">
                <a:latin typeface="Carlito"/>
                <a:cs typeface="Carlito"/>
              </a:rPr>
              <a:t>Control excitability </a:t>
            </a:r>
            <a:r>
              <a:rPr sz="2800" b="1" spc="-5" dirty="0">
                <a:latin typeface="Carlito"/>
                <a:cs typeface="Carlito"/>
              </a:rPr>
              <a:t>of the </a:t>
            </a:r>
            <a:r>
              <a:rPr sz="2800" b="1" spc="-10" dirty="0">
                <a:latin typeface="Carlito"/>
                <a:cs typeface="Carlito"/>
              </a:rPr>
              <a:t>fish </a:t>
            </a:r>
            <a:r>
              <a:rPr sz="2800" b="1" spc="-5" dirty="0">
                <a:latin typeface="Carlito"/>
                <a:cs typeface="Carlito"/>
              </a:rPr>
              <a:t>&amp; </a:t>
            </a:r>
            <a:r>
              <a:rPr sz="2800" b="1" spc="-10" dirty="0">
                <a:latin typeface="Carlito"/>
                <a:cs typeface="Carlito"/>
              </a:rPr>
              <a:t>there by reduction </a:t>
            </a:r>
            <a:r>
              <a:rPr sz="2800" b="1" spc="-5" dirty="0">
                <a:latin typeface="Carlito"/>
                <a:cs typeface="Carlito"/>
              </a:rPr>
              <a:t>in </a:t>
            </a:r>
            <a:r>
              <a:rPr sz="2800" b="1" spc="-10" dirty="0">
                <a:latin typeface="Carlito"/>
                <a:cs typeface="Carlito"/>
              </a:rPr>
              <a:t>metabolic </a:t>
            </a:r>
            <a:r>
              <a:rPr sz="2800" b="1" spc="-30" dirty="0">
                <a:latin typeface="Carlito"/>
                <a:cs typeface="Carlito"/>
              </a:rPr>
              <a:t>rates </a:t>
            </a:r>
            <a:r>
              <a:rPr sz="2800" b="1" spc="-5" dirty="0">
                <a:latin typeface="Carlito"/>
                <a:cs typeface="Carlito"/>
              </a:rPr>
              <a:t>,  sw</a:t>
            </a:r>
            <a:r>
              <a:rPr lang="en-US" sz="2800" b="1" spc="-5" dirty="0">
                <a:latin typeface="Carlito"/>
                <a:cs typeface="Carlito"/>
              </a:rPr>
              <a:t>i</a:t>
            </a:r>
            <a:r>
              <a:rPr sz="2800" b="1" spc="-5" dirty="0">
                <a:latin typeface="Carlito"/>
                <a:cs typeface="Carlito"/>
              </a:rPr>
              <a:t>mming activity and </a:t>
            </a:r>
            <a:r>
              <a:rPr sz="2800" b="1" dirty="0">
                <a:latin typeface="Carlito"/>
                <a:cs typeface="Carlito"/>
              </a:rPr>
              <a:t>chances </a:t>
            </a:r>
            <a:r>
              <a:rPr sz="2800" b="1" spc="-5" dirty="0">
                <a:latin typeface="Carlito"/>
                <a:cs typeface="Carlito"/>
              </a:rPr>
              <a:t>of </a:t>
            </a:r>
            <a:r>
              <a:rPr sz="2800" b="1" spc="-15" dirty="0">
                <a:latin typeface="Carlito"/>
                <a:cs typeface="Carlito"/>
              </a:rPr>
              <a:t>physical</a:t>
            </a:r>
            <a:r>
              <a:rPr sz="2800" b="1" spc="30" dirty="0">
                <a:latin typeface="Carlito"/>
                <a:cs typeface="Carlito"/>
              </a:rPr>
              <a:t> </a:t>
            </a:r>
            <a:r>
              <a:rPr sz="2800" b="1" spc="-30" dirty="0">
                <a:latin typeface="Carlito"/>
                <a:cs typeface="Carlito"/>
              </a:rPr>
              <a:t>injury.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Carlito"/>
              <a:buAutoNum type="arabicPeriod"/>
            </a:pPr>
            <a:endParaRPr sz="2750" dirty="0">
              <a:latin typeface="Carlito"/>
              <a:cs typeface="Carlito"/>
            </a:endParaRPr>
          </a:p>
          <a:p>
            <a:pPr marL="287655" indent="-275590">
              <a:lnSpc>
                <a:spcPct val="100000"/>
              </a:lnSpc>
              <a:buSzPct val="96428"/>
              <a:buAutoNum type="arabicPeriod"/>
              <a:tabLst>
                <a:tab pos="288290" algn="l"/>
              </a:tabLst>
            </a:pPr>
            <a:r>
              <a:rPr sz="2800" b="1" spc="-10" dirty="0">
                <a:latin typeface="Carlito"/>
                <a:cs typeface="Carlito"/>
              </a:rPr>
              <a:t>Reduction </a:t>
            </a:r>
            <a:r>
              <a:rPr sz="2800" b="1" spc="-5" dirty="0">
                <a:latin typeface="Carlito"/>
                <a:cs typeface="Carlito"/>
              </a:rPr>
              <a:t>of </a:t>
            </a:r>
            <a:r>
              <a:rPr sz="2800" b="1" spc="-15" dirty="0">
                <a:latin typeface="Carlito"/>
                <a:cs typeface="Carlito"/>
              </a:rPr>
              <a:t>required </a:t>
            </a:r>
            <a:r>
              <a:rPr sz="2800" b="1" spc="-10" dirty="0">
                <a:latin typeface="Carlito"/>
                <a:cs typeface="Carlito"/>
              </a:rPr>
              <a:t>by</a:t>
            </a:r>
            <a:r>
              <a:rPr sz="2800" b="1" spc="90" dirty="0">
                <a:latin typeface="Carlito"/>
                <a:cs typeface="Carlito"/>
              </a:rPr>
              <a:t> </a:t>
            </a:r>
            <a:r>
              <a:rPr sz="2800" b="1" spc="-5" dirty="0">
                <a:latin typeface="Carlito"/>
                <a:cs typeface="Carlito"/>
              </a:rPr>
              <a:t>handling.</a:t>
            </a:r>
            <a:endParaRPr sz="2800" dirty="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317500" y="582295"/>
            <a:ext cx="8919845" cy="575945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883919" indent="-363855">
              <a:lnSpc>
                <a:spcPct val="100000"/>
              </a:lnSpc>
              <a:spcBef>
                <a:spcPts val="105"/>
              </a:spcBef>
              <a:buSzPct val="96875"/>
              <a:buFont typeface="Wingdings"/>
              <a:buChar char=""/>
              <a:tabLst>
                <a:tab pos="884555" algn="l"/>
              </a:tabLst>
            </a:pPr>
            <a:r>
              <a:rPr sz="3200" b="1" spc="-5" dirty="0">
                <a:latin typeface="Carlito"/>
                <a:cs typeface="Carlito"/>
              </a:rPr>
              <a:t>MS</a:t>
            </a:r>
            <a:r>
              <a:rPr lang="en-US" sz="3200" b="1" spc="-5" dirty="0">
                <a:latin typeface="Carlito"/>
                <a:cs typeface="Carlito"/>
              </a:rPr>
              <a:t>-</a:t>
            </a:r>
            <a:r>
              <a:rPr sz="3200" b="1" spc="-5" dirty="0">
                <a:latin typeface="Carlito"/>
                <a:cs typeface="Carlito"/>
              </a:rPr>
              <a:t>222</a:t>
            </a:r>
            <a:r>
              <a:rPr sz="2800" spc="-5" dirty="0">
                <a:latin typeface="Carlito"/>
                <a:cs typeface="Carlito"/>
              </a:rPr>
              <a:t>( </a:t>
            </a:r>
            <a:r>
              <a:rPr sz="2800" spc="-25" dirty="0">
                <a:latin typeface="Carlito"/>
                <a:cs typeface="Carlito"/>
              </a:rPr>
              <a:t>Tricaine </a:t>
            </a:r>
            <a:r>
              <a:rPr sz="2800" spc="-5" dirty="0">
                <a:latin typeface="Carlito"/>
                <a:cs typeface="Carlito"/>
              </a:rPr>
              <a:t>Methane</a:t>
            </a:r>
            <a:r>
              <a:rPr sz="2800" spc="60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Sulfonate)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20"/>
              </a:spcBef>
            </a:pPr>
            <a:endParaRPr sz="2750" dirty="0">
              <a:latin typeface="Carlito"/>
              <a:cs typeface="Carlito"/>
            </a:endParaRPr>
          </a:p>
          <a:p>
            <a:pPr marL="414020" indent="-270510">
              <a:lnSpc>
                <a:spcPct val="100000"/>
              </a:lnSpc>
              <a:buSzPct val="96428"/>
              <a:buAutoNum type="arabicPeriod"/>
              <a:tabLst>
                <a:tab pos="414655" algn="l"/>
              </a:tabLst>
            </a:pPr>
            <a:r>
              <a:rPr sz="2800" spc="-15" dirty="0">
                <a:latin typeface="Carlito"/>
                <a:cs typeface="Carlito"/>
              </a:rPr>
              <a:t>Most </a:t>
            </a:r>
            <a:r>
              <a:rPr sz="2800" spc="-10" dirty="0">
                <a:latin typeface="Carlito"/>
                <a:cs typeface="Carlito"/>
              </a:rPr>
              <a:t>commonly used </a:t>
            </a:r>
            <a:r>
              <a:rPr sz="2800" spc="-15" dirty="0" err="1">
                <a:latin typeface="Carlito"/>
                <a:cs typeface="Carlito"/>
              </a:rPr>
              <a:t>tranquiliser</a:t>
            </a:r>
            <a:r>
              <a:rPr sz="2800" spc="185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nowadays.</a:t>
            </a:r>
            <a:endParaRPr sz="2800" dirty="0">
              <a:latin typeface="Carlito"/>
              <a:cs typeface="Carlito"/>
            </a:endParaRPr>
          </a:p>
          <a:p>
            <a:pPr marL="63500" marR="398780" indent="80645">
              <a:lnSpc>
                <a:spcPct val="100000"/>
              </a:lnSpc>
              <a:buSzPct val="96428"/>
              <a:buAutoNum type="arabicPeriod"/>
              <a:tabLst>
                <a:tab pos="414655" algn="l"/>
              </a:tabLst>
            </a:pPr>
            <a:r>
              <a:rPr sz="2800" spc="-5" dirty="0">
                <a:latin typeface="Carlito"/>
                <a:cs typeface="Carlito"/>
              </a:rPr>
              <a:t>it </a:t>
            </a:r>
            <a:r>
              <a:rPr sz="2800" spc="-10" dirty="0">
                <a:latin typeface="Carlito"/>
                <a:cs typeface="Carlito"/>
              </a:rPr>
              <a:t>comes white, </a:t>
            </a:r>
            <a:r>
              <a:rPr sz="2800" spc="-15" dirty="0">
                <a:latin typeface="Carlito"/>
                <a:cs typeface="Carlito"/>
              </a:rPr>
              <a:t>crystalline powder </a:t>
            </a:r>
            <a:r>
              <a:rPr sz="2800" spc="-10" dirty="0">
                <a:latin typeface="Carlito"/>
                <a:cs typeface="Carlito"/>
              </a:rPr>
              <a:t>that </a:t>
            </a:r>
            <a:r>
              <a:rPr sz="2800" spc="-15" dirty="0">
                <a:latin typeface="Carlito"/>
                <a:cs typeface="Carlito"/>
              </a:rPr>
              <a:t>dissolve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20" dirty="0">
                <a:latin typeface="Carlito"/>
                <a:cs typeface="Carlito"/>
              </a:rPr>
              <a:t>water  </a:t>
            </a:r>
            <a:r>
              <a:rPr sz="2800" spc="-5" dirty="0">
                <a:latin typeface="Carlito"/>
                <a:cs typeface="Carlito"/>
              </a:rPr>
              <a:t>up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5" dirty="0">
                <a:latin typeface="Carlito"/>
                <a:cs typeface="Carlito"/>
              </a:rPr>
              <a:t>and 11%</a:t>
            </a:r>
            <a:r>
              <a:rPr sz="2800" spc="5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solution.</a:t>
            </a:r>
            <a:endParaRPr sz="2800" dirty="0">
              <a:latin typeface="Carlito"/>
              <a:cs typeface="Carlito"/>
            </a:endParaRPr>
          </a:p>
          <a:p>
            <a:pPr marL="63500" marR="257810">
              <a:lnSpc>
                <a:spcPct val="100000"/>
              </a:lnSpc>
              <a:buSzPct val="96428"/>
              <a:buAutoNum type="arabicPeriod"/>
              <a:tabLst>
                <a:tab pos="334645" algn="l"/>
              </a:tabLst>
            </a:pPr>
            <a:r>
              <a:rPr sz="2800" spc="-35" dirty="0">
                <a:latin typeface="Carlito"/>
                <a:cs typeface="Carlito"/>
              </a:rPr>
              <a:t>Fat </a:t>
            </a:r>
            <a:r>
              <a:rPr sz="2800" spc="-10" dirty="0">
                <a:latin typeface="Carlito"/>
                <a:cs typeface="Carlito"/>
              </a:rPr>
              <a:t>soluble </a:t>
            </a:r>
            <a:r>
              <a:rPr sz="2800" spc="-5" dirty="0">
                <a:latin typeface="Carlito"/>
                <a:cs typeface="Carlito"/>
              </a:rPr>
              <a:t>and </a:t>
            </a:r>
            <a:r>
              <a:rPr sz="2800" spc="-20" dirty="0">
                <a:latin typeface="Carlito"/>
                <a:cs typeface="Carlito"/>
              </a:rPr>
              <a:t>recovery </a:t>
            </a:r>
            <a:r>
              <a:rPr sz="2800" spc="-5" dirty="0">
                <a:latin typeface="Carlito"/>
                <a:cs typeface="Carlito"/>
              </a:rPr>
              <a:t>times </a:t>
            </a:r>
            <a:r>
              <a:rPr sz="2800" spc="-10" dirty="0">
                <a:latin typeface="Carlito"/>
                <a:cs typeface="Carlito"/>
              </a:rPr>
              <a:t>can </a:t>
            </a:r>
            <a:r>
              <a:rPr sz="2800" spc="-15" dirty="0">
                <a:latin typeface="Carlito"/>
                <a:cs typeface="Carlito"/>
              </a:rPr>
              <a:t>prolonged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10" dirty="0">
                <a:latin typeface="Carlito"/>
                <a:cs typeface="Carlito"/>
              </a:rPr>
              <a:t>older fish  </a:t>
            </a:r>
            <a:r>
              <a:rPr sz="2800" spc="-5" dirty="0">
                <a:latin typeface="Carlito"/>
                <a:cs typeface="Carlito"/>
              </a:rPr>
              <a:t>or </a:t>
            </a:r>
            <a:r>
              <a:rPr sz="2800" spc="-25" dirty="0">
                <a:latin typeface="Carlito"/>
                <a:cs typeface="Carlito"/>
              </a:rPr>
              <a:t>gravid</a:t>
            </a:r>
            <a:r>
              <a:rPr sz="280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female.</a:t>
            </a:r>
            <a:endParaRPr sz="2800" dirty="0">
              <a:latin typeface="Carlito"/>
              <a:cs typeface="Carlito"/>
            </a:endParaRPr>
          </a:p>
          <a:p>
            <a:pPr marL="63500" marR="43180">
              <a:lnSpc>
                <a:spcPct val="100000"/>
              </a:lnSpc>
              <a:spcBef>
                <a:spcPts val="965"/>
              </a:spcBef>
              <a:buSzPct val="96428"/>
              <a:buAutoNum type="arabicPeriod"/>
              <a:tabLst>
                <a:tab pos="415925" algn="l"/>
              </a:tabLst>
            </a:pPr>
            <a:r>
              <a:rPr sz="2800" spc="-10" dirty="0">
                <a:latin typeface="Carlito"/>
                <a:cs typeface="Carlito"/>
              </a:rPr>
              <a:t>Fish </a:t>
            </a:r>
            <a:r>
              <a:rPr sz="2800" spc="-30" dirty="0">
                <a:latin typeface="Carlito"/>
                <a:cs typeface="Carlito"/>
              </a:rPr>
              <a:t>kept </a:t>
            </a:r>
            <a:r>
              <a:rPr sz="2800" spc="-5" dirty="0">
                <a:latin typeface="Carlito"/>
                <a:cs typeface="Carlito"/>
              </a:rPr>
              <a:t>in 1:20,000 </a:t>
            </a:r>
            <a:r>
              <a:rPr sz="2800" spc="-10" dirty="0">
                <a:latin typeface="Carlito"/>
                <a:cs typeface="Carlito"/>
              </a:rPr>
              <a:t>dilution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dirty="0">
                <a:latin typeface="Carlito"/>
                <a:cs typeface="Carlito"/>
              </a:rPr>
              <a:t>MS-222 </a:t>
            </a:r>
            <a:r>
              <a:rPr sz="2800" spc="-20" dirty="0">
                <a:latin typeface="Carlito"/>
                <a:cs typeface="Carlito"/>
              </a:rPr>
              <a:t>to water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5" dirty="0">
                <a:latin typeface="Carlito"/>
                <a:cs typeface="Carlito"/>
              </a:rPr>
              <a:t>15-20  </a:t>
            </a:r>
            <a:r>
              <a:rPr sz="2800" spc="-10" dirty="0">
                <a:latin typeface="Carlito"/>
                <a:cs typeface="Carlito"/>
              </a:rPr>
              <a:t>min.</a:t>
            </a:r>
            <a:endParaRPr sz="2800" dirty="0">
              <a:latin typeface="Carlito"/>
              <a:cs typeface="Carlito"/>
            </a:endParaRPr>
          </a:p>
          <a:p>
            <a:pPr marL="63500" marR="192405">
              <a:lnSpc>
                <a:spcPct val="100000"/>
              </a:lnSpc>
              <a:buSzPct val="96428"/>
              <a:buAutoNum type="arabicPeriod"/>
              <a:tabLst>
                <a:tab pos="334010" algn="l"/>
                <a:tab pos="4731385" algn="l"/>
              </a:tabLst>
            </a:pPr>
            <a:r>
              <a:rPr sz="2800" spc="-10" dirty="0">
                <a:latin typeface="Carlito"/>
                <a:cs typeface="Carlito"/>
              </a:rPr>
              <a:t>The </a:t>
            </a:r>
            <a:r>
              <a:rPr sz="2800" spc="-15" dirty="0">
                <a:latin typeface="Carlito"/>
                <a:cs typeface="Carlito"/>
              </a:rPr>
              <a:t>recommended </a:t>
            </a:r>
            <a:r>
              <a:rPr sz="2800" spc="-10" dirty="0">
                <a:latin typeface="Carlito"/>
                <a:cs typeface="Carlito"/>
              </a:rPr>
              <a:t>dilution </a:t>
            </a:r>
            <a:r>
              <a:rPr sz="2800" spc="-5" dirty="0">
                <a:latin typeface="Carlito"/>
                <a:cs typeface="Carlito"/>
              </a:rPr>
              <a:t>is 2 time i.e.1:40,000 </a:t>
            </a:r>
            <a:r>
              <a:rPr sz="2800" spc="-25" dirty="0">
                <a:latin typeface="Carlito"/>
                <a:cs typeface="Carlito"/>
              </a:rPr>
              <a:t>for  </a:t>
            </a:r>
            <a:r>
              <a:rPr sz="2800" spc="-15" dirty="0">
                <a:latin typeface="Carlito"/>
                <a:cs typeface="Carlito"/>
              </a:rPr>
              <a:t>hardy </a:t>
            </a:r>
            <a:r>
              <a:rPr sz="2800" spc="-10" dirty="0">
                <a:latin typeface="Carlito"/>
                <a:cs typeface="Carlito"/>
              </a:rPr>
              <a:t>fish </a:t>
            </a:r>
            <a:r>
              <a:rPr sz="2800" spc="-5" dirty="0">
                <a:latin typeface="Carlito"/>
                <a:cs typeface="Carlito"/>
              </a:rPr>
              <a:t>such as </a:t>
            </a:r>
            <a:r>
              <a:rPr sz="2800" spc="-10" dirty="0">
                <a:latin typeface="Carlito"/>
                <a:cs typeface="Carlito"/>
              </a:rPr>
              <a:t>common</a:t>
            </a:r>
            <a:r>
              <a:rPr sz="2800" spc="13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carp</a:t>
            </a:r>
            <a:r>
              <a:rPr sz="2800" spc="2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and	</a:t>
            </a:r>
            <a:r>
              <a:rPr sz="2800" spc="-10" dirty="0">
                <a:latin typeface="Carlito"/>
                <a:cs typeface="Carlito"/>
              </a:rPr>
              <a:t>head</a:t>
            </a:r>
            <a:endParaRPr sz="2800" dirty="0">
              <a:latin typeface="Carlito"/>
              <a:cs typeface="Carlito"/>
            </a:endParaRPr>
          </a:p>
          <a:p>
            <a:pPr marL="415290" indent="-352425">
              <a:lnSpc>
                <a:spcPct val="100000"/>
              </a:lnSpc>
              <a:buSzPct val="96428"/>
              <a:buAutoNum type="arabicPeriod"/>
              <a:tabLst>
                <a:tab pos="415925" algn="l"/>
                <a:tab pos="1064895" algn="l"/>
              </a:tabLst>
            </a:pPr>
            <a:r>
              <a:rPr sz="2800" spc="5" dirty="0">
                <a:latin typeface="Carlito"/>
                <a:cs typeface="Carlito"/>
              </a:rPr>
              <a:t>2</a:t>
            </a:r>
            <a:r>
              <a:rPr sz="2775" spc="7" baseline="25525" dirty="0">
                <a:latin typeface="Carlito"/>
                <a:cs typeface="Carlito"/>
              </a:rPr>
              <a:t>1/2	</a:t>
            </a:r>
            <a:r>
              <a:rPr sz="2800" spc="-5" dirty="0">
                <a:latin typeface="Carlito"/>
                <a:cs typeface="Carlito"/>
              </a:rPr>
              <a:t>times i.e. 1:50,000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5" dirty="0">
                <a:latin typeface="Carlito"/>
                <a:cs typeface="Carlito"/>
              </a:rPr>
              <a:t>less </a:t>
            </a:r>
            <a:r>
              <a:rPr sz="2800" spc="-15" dirty="0">
                <a:latin typeface="Carlito"/>
                <a:cs typeface="Carlito"/>
              </a:rPr>
              <a:t>hardy </a:t>
            </a:r>
            <a:r>
              <a:rPr sz="2800" spc="-10" dirty="0">
                <a:latin typeface="Carlito"/>
                <a:cs typeface="Carlito"/>
              </a:rPr>
              <a:t>fish </a:t>
            </a:r>
            <a:r>
              <a:rPr sz="2800" spc="-30" dirty="0">
                <a:latin typeface="Carlito"/>
                <a:cs typeface="Carlito"/>
              </a:rPr>
              <a:t>like </a:t>
            </a:r>
            <a:r>
              <a:rPr sz="2800" spc="-15" dirty="0">
                <a:latin typeface="Carlito"/>
                <a:cs typeface="Carlito"/>
              </a:rPr>
              <a:t>grass</a:t>
            </a:r>
            <a:r>
              <a:rPr sz="2800" spc="22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carp.</a:t>
            </a:r>
            <a:endParaRPr sz="2800" dirty="0">
              <a:latin typeface="Carlito"/>
              <a:cs typeface="Carlito"/>
            </a:endParaRPr>
          </a:p>
          <a:p>
            <a:pPr marL="415290" indent="-352425">
              <a:lnSpc>
                <a:spcPct val="100000"/>
              </a:lnSpc>
              <a:buSzPct val="96428"/>
              <a:buAutoNum type="arabicPeriod"/>
              <a:tabLst>
                <a:tab pos="415925" algn="l"/>
              </a:tabLst>
            </a:pPr>
            <a:r>
              <a:rPr sz="2800" spc="-5" dirty="0">
                <a:latin typeface="Carlito"/>
                <a:cs typeface="Carlito"/>
              </a:rPr>
              <a:t>5 times i.e. 1:1,00,000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5" dirty="0">
                <a:latin typeface="Carlito"/>
                <a:cs typeface="Carlito"/>
              </a:rPr>
              <a:t>less </a:t>
            </a:r>
            <a:r>
              <a:rPr sz="2800" spc="-15" dirty="0">
                <a:latin typeface="Carlito"/>
                <a:cs typeface="Carlito"/>
              </a:rPr>
              <a:t>hardy </a:t>
            </a:r>
            <a:r>
              <a:rPr sz="2800" spc="-10" dirty="0">
                <a:latin typeface="Carlito"/>
                <a:cs typeface="Carlito"/>
              </a:rPr>
              <a:t>fish </a:t>
            </a:r>
            <a:r>
              <a:rPr sz="2800" spc="-30" dirty="0">
                <a:latin typeface="Carlito"/>
                <a:cs typeface="Carlito"/>
              </a:rPr>
              <a:t>like </a:t>
            </a:r>
            <a:r>
              <a:rPr sz="2800" spc="-15" dirty="0">
                <a:latin typeface="Carlito"/>
                <a:cs typeface="Carlito"/>
              </a:rPr>
              <a:t>silver</a:t>
            </a:r>
            <a:r>
              <a:rPr sz="2800" spc="24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carp.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9148571" y="74676"/>
            <a:ext cx="3043427" cy="4326636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603504" y="339852"/>
            <a:ext cx="10807065" cy="6518275"/>
            <a:chOff x="603504" y="339852"/>
            <a:chExt cx="10807065" cy="6518275"/>
          </a:xfrm>
        </p:grpSpPr>
        <p:sp>
          <p:nvSpPr>
            <p:cNvPr id="3" name="object 3"/>
            <p:cNvSpPr/>
            <p:nvPr/>
          </p:nvSpPr>
          <p:spPr>
            <a:xfrm>
              <a:off x="603504" y="6391654"/>
              <a:ext cx="10806684" cy="466344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618744" y="339852"/>
              <a:ext cx="10776585" cy="6062980"/>
            </a:xfrm>
            <a:custGeom>
              <a:avLst/>
              <a:gdLst/>
              <a:ahLst/>
              <a:cxnLst/>
              <a:rect l="l" t="t" r="r" b="b"/>
              <a:pathLst>
                <a:path w="10776585" h="6062980">
                  <a:moveTo>
                    <a:pt x="10255250" y="0"/>
                  </a:moveTo>
                  <a:lnTo>
                    <a:pt x="521004" y="0"/>
                  </a:lnTo>
                  <a:lnTo>
                    <a:pt x="473582" y="2129"/>
                  </a:lnTo>
                  <a:lnTo>
                    <a:pt x="427353" y="8395"/>
                  </a:lnTo>
                  <a:lnTo>
                    <a:pt x="382500" y="18613"/>
                  </a:lnTo>
                  <a:lnTo>
                    <a:pt x="339208" y="32599"/>
                  </a:lnTo>
                  <a:lnTo>
                    <a:pt x="297661" y="50169"/>
                  </a:lnTo>
                  <a:lnTo>
                    <a:pt x="258043" y="71138"/>
                  </a:lnTo>
                  <a:lnTo>
                    <a:pt x="220537" y="95324"/>
                  </a:lnTo>
                  <a:lnTo>
                    <a:pt x="185327" y="122541"/>
                  </a:lnTo>
                  <a:lnTo>
                    <a:pt x="152598" y="152606"/>
                  </a:lnTo>
                  <a:lnTo>
                    <a:pt x="122533" y="185334"/>
                  </a:lnTo>
                  <a:lnTo>
                    <a:pt x="95316" y="220542"/>
                  </a:lnTo>
                  <a:lnTo>
                    <a:pt x="71132" y="258045"/>
                  </a:lnTo>
                  <a:lnTo>
                    <a:pt x="50163" y="297659"/>
                  </a:lnTo>
                  <a:lnTo>
                    <a:pt x="32595" y="339200"/>
                  </a:lnTo>
                  <a:lnTo>
                    <a:pt x="18610" y="382484"/>
                  </a:lnTo>
                  <a:lnTo>
                    <a:pt x="8394" y="427327"/>
                  </a:lnTo>
                  <a:lnTo>
                    <a:pt x="2129" y="473545"/>
                  </a:lnTo>
                  <a:lnTo>
                    <a:pt x="0" y="520953"/>
                  </a:lnTo>
                  <a:lnTo>
                    <a:pt x="0" y="5541467"/>
                  </a:lnTo>
                  <a:lnTo>
                    <a:pt x="2129" y="5588889"/>
                  </a:lnTo>
                  <a:lnTo>
                    <a:pt x="8394" y="5635118"/>
                  </a:lnTo>
                  <a:lnTo>
                    <a:pt x="18610" y="5679971"/>
                  </a:lnTo>
                  <a:lnTo>
                    <a:pt x="32595" y="5723263"/>
                  </a:lnTo>
                  <a:lnTo>
                    <a:pt x="50163" y="5764810"/>
                  </a:lnTo>
                  <a:lnTo>
                    <a:pt x="71132" y="5804428"/>
                  </a:lnTo>
                  <a:lnTo>
                    <a:pt x="95316" y="5841934"/>
                  </a:lnTo>
                  <a:lnTo>
                    <a:pt x="122533" y="5877144"/>
                  </a:lnTo>
                  <a:lnTo>
                    <a:pt x="152598" y="5909873"/>
                  </a:lnTo>
                  <a:lnTo>
                    <a:pt x="185327" y="5939938"/>
                  </a:lnTo>
                  <a:lnTo>
                    <a:pt x="220537" y="5967155"/>
                  </a:lnTo>
                  <a:lnTo>
                    <a:pt x="258043" y="5991339"/>
                  </a:lnTo>
                  <a:lnTo>
                    <a:pt x="297661" y="6012308"/>
                  </a:lnTo>
                  <a:lnTo>
                    <a:pt x="339208" y="6029876"/>
                  </a:lnTo>
                  <a:lnTo>
                    <a:pt x="382500" y="6043861"/>
                  </a:lnTo>
                  <a:lnTo>
                    <a:pt x="427353" y="6054077"/>
                  </a:lnTo>
                  <a:lnTo>
                    <a:pt x="473582" y="6060342"/>
                  </a:lnTo>
                  <a:lnTo>
                    <a:pt x="521004" y="6062472"/>
                  </a:lnTo>
                  <a:lnTo>
                    <a:pt x="10255250" y="6062472"/>
                  </a:lnTo>
                  <a:lnTo>
                    <a:pt x="10302658" y="6060342"/>
                  </a:lnTo>
                  <a:lnTo>
                    <a:pt x="10348876" y="6054077"/>
                  </a:lnTo>
                  <a:lnTo>
                    <a:pt x="10393719" y="6043861"/>
                  </a:lnTo>
                  <a:lnTo>
                    <a:pt x="10437003" y="6029876"/>
                  </a:lnTo>
                  <a:lnTo>
                    <a:pt x="10478544" y="6012308"/>
                  </a:lnTo>
                  <a:lnTo>
                    <a:pt x="10518158" y="5991339"/>
                  </a:lnTo>
                  <a:lnTo>
                    <a:pt x="10555661" y="5967155"/>
                  </a:lnTo>
                  <a:lnTo>
                    <a:pt x="10590869" y="5939938"/>
                  </a:lnTo>
                  <a:lnTo>
                    <a:pt x="10623597" y="5909873"/>
                  </a:lnTo>
                  <a:lnTo>
                    <a:pt x="10653662" y="5877144"/>
                  </a:lnTo>
                  <a:lnTo>
                    <a:pt x="10680879" y="5841934"/>
                  </a:lnTo>
                  <a:lnTo>
                    <a:pt x="10705065" y="5804428"/>
                  </a:lnTo>
                  <a:lnTo>
                    <a:pt x="10726034" y="5764810"/>
                  </a:lnTo>
                  <a:lnTo>
                    <a:pt x="10743604" y="5723263"/>
                  </a:lnTo>
                  <a:lnTo>
                    <a:pt x="10757590" y="5679971"/>
                  </a:lnTo>
                  <a:lnTo>
                    <a:pt x="10767808" y="5635118"/>
                  </a:lnTo>
                  <a:lnTo>
                    <a:pt x="10774074" y="5588889"/>
                  </a:lnTo>
                  <a:lnTo>
                    <a:pt x="10776204" y="5541467"/>
                  </a:lnTo>
                  <a:lnTo>
                    <a:pt x="10776204" y="520953"/>
                  </a:lnTo>
                  <a:lnTo>
                    <a:pt x="10774074" y="473545"/>
                  </a:lnTo>
                  <a:lnTo>
                    <a:pt x="10767808" y="427327"/>
                  </a:lnTo>
                  <a:lnTo>
                    <a:pt x="10757590" y="382484"/>
                  </a:lnTo>
                  <a:lnTo>
                    <a:pt x="10743604" y="339200"/>
                  </a:lnTo>
                  <a:lnTo>
                    <a:pt x="10726034" y="297659"/>
                  </a:lnTo>
                  <a:lnTo>
                    <a:pt x="10705065" y="258045"/>
                  </a:lnTo>
                  <a:lnTo>
                    <a:pt x="10680879" y="220542"/>
                  </a:lnTo>
                  <a:lnTo>
                    <a:pt x="10653662" y="185334"/>
                  </a:lnTo>
                  <a:lnTo>
                    <a:pt x="10623597" y="152606"/>
                  </a:lnTo>
                  <a:lnTo>
                    <a:pt x="10590869" y="122541"/>
                  </a:lnTo>
                  <a:lnTo>
                    <a:pt x="10555661" y="95324"/>
                  </a:lnTo>
                  <a:lnTo>
                    <a:pt x="10518158" y="71138"/>
                  </a:lnTo>
                  <a:lnTo>
                    <a:pt x="10478544" y="50169"/>
                  </a:lnTo>
                  <a:lnTo>
                    <a:pt x="10437003" y="32599"/>
                  </a:lnTo>
                  <a:lnTo>
                    <a:pt x="10393719" y="18613"/>
                  </a:lnTo>
                  <a:lnTo>
                    <a:pt x="10348876" y="8395"/>
                  </a:lnTo>
                  <a:lnTo>
                    <a:pt x="10302658" y="2129"/>
                  </a:lnTo>
                  <a:lnTo>
                    <a:pt x="10255250" y="0"/>
                  </a:lnTo>
                  <a:close/>
                </a:path>
              </a:pathLst>
            </a:custGeom>
            <a:solidFill>
              <a:srgbClr val="ECECEC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618744" y="339852"/>
              <a:ext cx="10776204" cy="6062472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78739" y="261892"/>
            <a:ext cx="11746865" cy="5744210"/>
          </a:xfrm>
          <a:prstGeom prst="rect">
            <a:avLst/>
          </a:prstGeom>
        </p:spPr>
        <p:txBody>
          <a:bodyPr vert="horz" wrap="square" lIns="0" tIns="185420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1460"/>
              </a:spcBef>
              <a:buFont typeface="Wingdings"/>
              <a:buChar char=""/>
              <a:tabLst>
                <a:tab pos="469900" algn="l"/>
              </a:tabLst>
            </a:pPr>
            <a:r>
              <a:rPr sz="3200" b="1" spc="-5" dirty="0">
                <a:latin typeface="Carlito"/>
                <a:cs typeface="Carlito"/>
              </a:rPr>
              <a:t>Quinaldine:-</a:t>
            </a:r>
            <a:endParaRPr sz="3200">
              <a:latin typeface="Carlito"/>
              <a:cs typeface="Carlito"/>
            </a:endParaRPr>
          </a:p>
          <a:p>
            <a:pPr marL="282575" indent="-270510">
              <a:lnSpc>
                <a:spcPct val="100000"/>
              </a:lnSpc>
              <a:spcBef>
                <a:spcPts val="1180"/>
              </a:spcBef>
              <a:buSzPct val="96428"/>
              <a:buAutoNum type="arabicPeriod"/>
              <a:tabLst>
                <a:tab pos="283210" algn="l"/>
              </a:tabLst>
            </a:pPr>
            <a:r>
              <a:rPr sz="2800" spc="-5" dirty="0">
                <a:latin typeface="Carlito"/>
                <a:cs typeface="Carlito"/>
              </a:rPr>
              <a:t>It is a </a:t>
            </a:r>
            <a:r>
              <a:rPr sz="2800" spc="-25" dirty="0">
                <a:latin typeface="Carlito"/>
                <a:cs typeface="Carlito"/>
              </a:rPr>
              <a:t>toxic </a:t>
            </a:r>
            <a:r>
              <a:rPr sz="2800" spc="-10" dirty="0">
                <a:latin typeface="Carlito"/>
                <a:cs typeface="Carlito"/>
              </a:rPr>
              <a:t>liquid </a:t>
            </a:r>
            <a:r>
              <a:rPr sz="2800" spc="-5" dirty="0">
                <a:latin typeface="Carlito"/>
                <a:cs typeface="Carlito"/>
              </a:rPr>
              <a:t>which </a:t>
            </a:r>
            <a:r>
              <a:rPr sz="2800" spc="-15" dirty="0">
                <a:latin typeface="Carlito"/>
                <a:cs typeface="Carlito"/>
              </a:rPr>
              <a:t>must </a:t>
            </a:r>
            <a:r>
              <a:rPr sz="2800" spc="-5" dirty="0">
                <a:latin typeface="Carlito"/>
                <a:cs typeface="Carlito"/>
              </a:rPr>
              <a:t>be </a:t>
            </a:r>
            <a:r>
              <a:rPr sz="2800" spc="-10" dirty="0">
                <a:latin typeface="Carlito"/>
                <a:cs typeface="Carlito"/>
              </a:rPr>
              <a:t>handled </a:t>
            </a:r>
            <a:r>
              <a:rPr sz="2800" spc="-5" dirty="0">
                <a:latin typeface="Carlito"/>
                <a:cs typeface="Carlito"/>
              </a:rPr>
              <a:t>with</a:t>
            </a:r>
            <a:r>
              <a:rPr sz="2800" spc="21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care.</a:t>
            </a:r>
            <a:endParaRPr sz="2800">
              <a:latin typeface="Carlito"/>
              <a:cs typeface="Carlito"/>
            </a:endParaRPr>
          </a:p>
          <a:p>
            <a:pPr marL="12700" marR="17780">
              <a:lnSpc>
                <a:spcPts val="5040"/>
              </a:lnSpc>
              <a:spcBef>
                <a:spcPts val="445"/>
              </a:spcBef>
              <a:buSzPct val="96428"/>
              <a:buAutoNum type="arabicPeriod"/>
              <a:tabLst>
                <a:tab pos="283845" algn="l"/>
              </a:tabLst>
            </a:pPr>
            <a:r>
              <a:rPr sz="2800" spc="-30" dirty="0">
                <a:latin typeface="Carlito"/>
                <a:cs typeface="Carlito"/>
              </a:rPr>
              <a:t>Yellowish, </a:t>
            </a:r>
            <a:r>
              <a:rPr sz="2800" spc="-10" dirty="0">
                <a:latin typeface="Carlito"/>
                <a:cs typeface="Carlito"/>
              </a:rPr>
              <a:t>oily liquid </a:t>
            </a:r>
            <a:r>
              <a:rPr sz="2800" spc="-5" dirty="0">
                <a:latin typeface="Carlito"/>
                <a:cs typeface="Carlito"/>
              </a:rPr>
              <a:t>with </a:t>
            </a:r>
            <a:r>
              <a:rPr sz="2800" spc="-10" dirty="0">
                <a:latin typeface="Carlito"/>
                <a:cs typeface="Carlito"/>
              </a:rPr>
              <a:t>limited </a:t>
            </a:r>
            <a:r>
              <a:rPr sz="2800" spc="-20" dirty="0">
                <a:latin typeface="Carlito"/>
                <a:cs typeface="Carlito"/>
              </a:rPr>
              <a:t>water </a:t>
            </a:r>
            <a:r>
              <a:rPr sz="2800" spc="-10" dirty="0">
                <a:latin typeface="Carlito"/>
                <a:cs typeface="Carlito"/>
              </a:rPr>
              <a:t>solubility </a:t>
            </a:r>
            <a:r>
              <a:rPr sz="2800" spc="-15" dirty="0">
                <a:latin typeface="Carlito"/>
                <a:cs typeface="Carlito"/>
              </a:rPr>
              <a:t>must </a:t>
            </a:r>
            <a:r>
              <a:rPr sz="2800" spc="-5" dirty="0">
                <a:latin typeface="Carlito"/>
                <a:cs typeface="Carlito"/>
              </a:rPr>
              <a:t>be </a:t>
            </a:r>
            <a:r>
              <a:rPr sz="2800" spc="-15" dirty="0">
                <a:latin typeface="Carlito"/>
                <a:cs typeface="Carlito"/>
              </a:rPr>
              <a:t>dissolve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10" dirty="0">
                <a:latin typeface="Carlito"/>
                <a:cs typeface="Carlito"/>
              </a:rPr>
              <a:t>acetone  or alcohol, </a:t>
            </a:r>
            <a:r>
              <a:rPr sz="2800" spc="-20" dirty="0">
                <a:latin typeface="Carlito"/>
                <a:cs typeface="Carlito"/>
              </a:rPr>
              <a:t>mixed </a:t>
            </a:r>
            <a:r>
              <a:rPr sz="2800" spc="-5" dirty="0">
                <a:latin typeface="Carlito"/>
                <a:cs typeface="Carlito"/>
              </a:rPr>
              <a:t>with</a:t>
            </a:r>
            <a:r>
              <a:rPr sz="2800" spc="40" dirty="0">
                <a:latin typeface="Carlito"/>
                <a:cs typeface="Carlito"/>
              </a:rPr>
              <a:t> </a:t>
            </a:r>
            <a:r>
              <a:rPr sz="2800" spc="-65" dirty="0">
                <a:latin typeface="Carlito"/>
                <a:cs typeface="Carlito"/>
              </a:rPr>
              <a:t>water.</a:t>
            </a:r>
            <a:endParaRPr sz="2800">
              <a:latin typeface="Carlito"/>
              <a:cs typeface="Carlito"/>
            </a:endParaRPr>
          </a:p>
          <a:p>
            <a:pPr marL="12700" marR="903605">
              <a:lnSpc>
                <a:spcPts val="5040"/>
              </a:lnSpc>
              <a:spcBef>
                <a:spcPts val="5"/>
              </a:spcBef>
              <a:buSzPct val="96428"/>
              <a:buAutoNum type="arabicPeriod"/>
              <a:tabLst>
                <a:tab pos="365125" algn="l"/>
              </a:tabLst>
            </a:pPr>
            <a:r>
              <a:rPr sz="2800" spc="-35" dirty="0">
                <a:latin typeface="Carlito"/>
                <a:cs typeface="Carlito"/>
              </a:rPr>
              <a:t>Treatment </a:t>
            </a:r>
            <a:r>
              <a:rPr sz="2800" spc="-5" dirty="0">
                <a:latin typeface="Carlito"/>
                <a:cs typeface="Carlito"/>
              </a:rPr>
              <a:t>with </a:t>
            </a:r>
            <a:r>
              <a:rPr sz="2800" spc="-10" dirty="0">
                <a:latin typeface="Carlito"/>
                <a:cs typeface="Carlito"/>
              </a:rPr>
              <a:t>quinaldine </a:t>
            </a:r>
            <a:r>
              <a:rPr sz="2800" spc="-5" dirty="0">
                <a:latin typeface="Carlito"/>
                <a:cs typeface="Carlito"/>
              </a:rPr>
              <a:t>is </a:t>
            </a:r>
            <a:r>
              <a:rPr sz="2800" spc="-15" dirty="0">
                <a:latin typeface="Carlito"/>
                <a:cs typeface="Carlito"/>
              </a:rPr>
              <a:t>generally </a:t>
            </a:r>
            <a:r>
              <a:rPr sz="2800" spc="-10" dirty="0">
                <a:latin typeface="Carlito"/>
                <a:cs typeface="Carlito"/>
              </a:rPr>
              <a:t>done </a:t>
            </a:r>
            <a:r>
              <a:rPr sz="2800" spc="-5" dirty="0">
                <a:latin typeface="Carlito"/>
                <a:cs typeface="Carlito"/>
              </a:rPr>
              <a:t>when </a:t>
            </a:r>
            <a:r>
              <a:rPr sz="2800" spc="-10" dirty="0">
                <a:latin typeface="Carlito"/>
                <a:cs typeface="Carlito"/>
              </a:rPr>
              <a:t>fish </a:t>
            </a:r>
            <a:r>
              <a:rPr sz="2800" spc="-20" dirty="0">
                <a:latin typeface="Carlito"/>
                <a:cs typeface="Carlito"/>
              </a:rPr>
              <a:t>are </a:t>
            </a:r>
            <a:r>
              <a:rPr sz="2800" spc="-10" dirty="0">
                <a:latin typeface="Carlito"/>
                <a:cs typeface="Carlito"/>
              </a:rPr>
              <a:t>held </a:t>
            </a:r>
            <a:r>
              <a:rPr sz="2800" spc="-5" dirty="0">
                <a:latin typeface="Carlito"/>
                <a:cs typeface="Carlito"/>
              </a:rPr>
              <a:t>in a </a:t>
            </a:r>
            <a:r>
              <a:rPr sz="2800" spc="-15" dirty="0">
                <a:latin typeface="Carlito"/>
                <a:cs typeface="Carlito"/>
              </a:rPr>
              <a:t>large  volume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20" dirty="0">
                <a:latin typeface="Carlito"/>
                <a:cs typeface="Carlito"/>
              </a:rPr>
              <a:t>water </a:t>
            </a:r>
            <a:r>
              <a:rPr sz="2800" spc="-10" dirty="0">
                <a:latin typeface="Carlito"/>
                <a:cs typeface="Carlito"/>
              </a:rPr>
              <a:t>such </a:t>
            </a:r>
            <a:r>
              <a:rPr sz="2800" spc="-5" dirty="0">
                <a:latin typeface="Carlito"/>
                <a:cs typeface="Carlito"/>
              </a:rPr>
              <a:t>as </a:t>
            </a:r>
            <a:r>
              <a:rPr sz="2800" spc="-15" dirty="0">
                <a:latin typeface="Carlito"/>
                <a:cs typeface="Carlito"/>
              </a:rPr>
              <a:t>large </a:t>
            </a:r>
            <a:r>
              <a:rPr sz="2800" spc="-20" dirty="0">
                <a:latin typeface="Carlito"/>
                <a:cs typeface="Carlito"/>
              </a:rPr>
              <a:t>concrete</a:t>
            </a:r>
            <a:r>
              <a:rPr sz="2800" spc="9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tanks.</a:t>
            </a:r>
            <a:endParaRPr sz="2800">
              <a:latin typeface="Carlito"/>
              <a:cs typeface="Carlito"/>
            </a:endParaRPr>
          </a:p>
          <a:p>
            <a:pPr marL="282575" indent="-270510">
              <a:lnSpc>
                <a:spcPct val="100000"/>
              </a:lnSpc>
              <a:spcBef>
                <a:spcPts val="1235"/>
              </a:spcBef>
              <a:buSzPct val="96428"/>
              <a:buAutoNum type="arabicPeriod"/>
              <a:tabLst>
                <a:tab pos="283210" algn="l"/>
              </a:tabLst>
            </a:pPr>
            <a:r>
              <a:rPr sz="2800" spc="-5" dirty="0">
                <a:latin typeface="Carlito"/>
                <a:cs typeface="Carlito"/>
              </a:rPr>
              <a:t>Dilution </a:t>
            </a:r>
            <a:r>
              <a:rPr sz="2800" spc="-35" dirty="0">
                <a:latin typeface="Carlito"/>
                <a:cs typeface="Carlito"/>
              </a:rPr>
              <a:t>rate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0" dirty="0">
                <a:latin typeface="Carlito"/>
                <a:cs typeface="Carlito"/>
              </a:rPr>
              <a:t>quinaldine </a:t>
            </a:r>
            <a:r>
              <a:rPr sz="2800" spc="-20" dirty="0">
                <a:latin typeface="Carlito"/>
                <a:cs typeface="Carlito"/>
              </a:rPr>
              <a:t>to water</a:t>
            </a:r>
            <a:r>
              <a:rPr sz="2800" spc="14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1:40,000.</a:t>
            </a:r>
            <a:endParaRPr sz="2800">
              <a:latin typeface="Carlito"/>
              <a:cs typeface="Carlito"/>
            </a:endParaRPr>
          </a:p>
          <a:p>
            <a:pPr marL="12700" marR="5080">
              <a:lnSpc>
                <a:spcPts val="5040"/>
              </a:lnSpc>
              <a:spcBef>
                <a:spcPts val="445"/>
              </a:spcBef>
              <a:buSzPct val="96428"/>
              <a:buAutoNum type="arabicPeriod"/>
              <a:tabLst>
                <a:tab pos="283845" algn="l"/>
              </a:tabLst>
            </a:pPr>
            <a:r>
              <a:rPr sz="2800" spc="-5" dirty="0">
                <a:latin typeface="Carlito"/>
                <a:cs typeface="Carlito"/>
              </a:rPr>
              <a:t>When such </a:t>
            </a:r>
            <a:r>
              <a:rPr sz="2800" spc="-10" dirty="0">
                <a:latin typeface="Carlito"/>
                <a:cs typeface="Carlito"/>
              </a:rPr>
              <a:t>opercular </a:t>
            </a:r>
            <a:r>
              <a:rPr sz="2800" spc="-5" dirty="0">
                <a:latin typeface="Carlito"/>
                <a:cs typeface="Carlito"/>
              </a:rPr>
              <a:t>activity </a:t>
            </a:r>
            <a:r>
              <a:rPr sz="2800" spc="-10" dirty="0">
                <a:latin typeface="Carlito"/>
                <a:cs typeface="Carlito"/>
              </a:rPr>
              <a:t>happens, fish should </a:t>
            </a:r>
            <a:r>
              <a:rPr sz="2800" spc="-5" dirty="0">
                <a:latin typeface="Carlito"/>
                <a:cs typeface="Carlito"/>
              </a:rPr>
              <a:t>be </a:t>
            </a:r>
            <a:r>
              <a:rPr sz="2800" spc="-10" dirty="0">
                <a:latin typeface="Carlito"/>
                <a:cs typeface="Carlito"/>
              </a:rPr>
              <a:t>immediatly </a:t>
            </a:r>
            <a:r>
              <a:rPr sz="2800" spc="-25" dirty="0">
                <a:latin typeface="Carlito"/>
                <a:cs typeface="Carlito"/>
              </a:rPr>
              <a:t>transferred 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10" dirty="0">
                <a:latin typeface="Carlito"/>
                <a:cs typeface="Carlito"/>
              </a:rPr>
              <a:t>high </a:t>
            </a:r>
            <a:r>
              <a:rPr sz="2800" spc="-25" dirty="0">
                <a:latin typeface="Carlito"/>
                <a:cs typeface="Carlito"/>
              </a:rPr>
              <a:t>oxygenated</a:t>
            </a:r>
            <a:r>
              <a:rPr sz="2800" spc="40" dirty="0">
                <a:latin typeface="Carlito"/>
                <a:cs typeface="Carlito"/>
              </a:rPr>
              <a:t> </a:t>
            </a:r>
            <a:r>
              <a:rPr sz="2800" spc="-65" dirty="0">
                <a:latin typeface="Carlito"/>
                <a:cs typeface="Carlito"/>
              </a:rPr>
              <a:t>water.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9393935" y="0"/>
            <a:ext cx="2631948" cy="1792224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9220200" y="3991355"/>
            <a:ext cx="2919984" cy="2866643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78739" y="346405"/>
            <a:ext cx="9751061" cy="539178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105"/>
              </a:spcBef>
              <a:buFont typeface="Wingdings"/>
              <a:buChar char=""/>
              <a:tabLst>
                <a:tab pos="469900" algn="l"/>
              </a:tabLst>
            </a:pPr>
            <a:r>
              <a:rPr sz="3200" b="1" spc="-10" dirty="0">
                <a:latin typeface="Carlito"/>
                <a:cs typeface="Carlito"/>
              </a:rPr>
              <a:t>2-phenoxyethanol:-</a:t>
            </a:r>
            <a:endParaRPr sz="3200" dirty="0">
              <a:latin typeface="Carlito"/>
              <a:cs typeface="Carlito"/>
            </a:endParaRPr>
          </a:p>
          <a:p>
            <a:pPr marL="527685" indent="-515620">
              <a:lnSpc>
                <a:spcPct val="100000"/>
              </a:lnSpc>
              <a:buAutoNum type="arabicPeriod"/>
              <a:tabLst>
                <a:tab pos="527685" algn="l"/>
                <a:tab pos="528320" algn="l"/>
              </a:tabLst>
            </a:pPr>
            <a:r>
              <a:rPr sz="3200" spc="-15" dirty="0">
                <a:latin typeface="Carlito"/>
                <a:cs typeface="Carlito"/>
              </a:rPr>
              <a:t>Recently </a:t>
            </a:r>
            <a:r>
              <a:rPr sz="3200" spc="-10" dirty="0">
                <a:latin typeface="Carlito"/>
                <a:cs typeface="Carlito"/>
              </a:rPr>
              <a:t>introduced </a:t>
            </a:r>
            <a:r>
              <a:rPr sz="3200" dirty="0">
                <a:latin typeface="Carlito"/>
                <a:cs typeface="Carlito"/>
              </a:rPr>
              <a:t>and much</a:t>
            </a:r>
            <a:r>
              <a:rPr sz="3200" spc="30" dirty="0">
                <a:latin typeface="Carlito"/>
                <a:cs typeface="Carlito"/>
              </a:rPr>
              <a:t> </a:t>
            </a:r>
            <a:r>
              <a:rPr sz="3200" spc="-40" dirty="0">
                <a:latin typeface="Carlito"/>
                <a:cs typeface="Carlito"/>
              </a:rPr>
              <a:t>cheaper.</a:t>
            </a:r>
            <a:endParaRPr sz="3200" dirty="0">
              <a:latin typeface="Carlito"/>
              <a:cs typeface="Carlito"/>
            </a:endParaRPr>
          </a:p>
          <a:p>
            <a:pPr marL="527685" indent="-515620">
              <a:lnSpc>
                <a:spcPct val="100000"/>
              </a:lnSpc>
              <a:buAutoNum type="arabicPeriod"/>
              <a:tabLst>
                <a:tab pos="527685" algn="l"/>
                <a:tab pos="528320" algn="l"/>
              </a:tabLst>
            </a:pPr>
            <a:r>
              <a:rPr sz="3200" spc="-5" dirty="0">
                <a:latin typeface="Carlito"/>
                <a:cs typeface="Carlito"/>
              </a:rPr>
              <a:t>Soluble </a:t>
            </a:r>
            <a:r>
              <a:rPr sz="3200" dirty="0">
                <a:latin typeface="Carlito"/>
                <a:cs typeface="Carlito"/>
              </a:rPr>
              <a:t>in </a:t>
            </a:r>
            <a:r>
              <a:rPr sz="3200" spc="-20" dirty="0">
                <a:latin typeface="Carlito"/>
                <a:cs typeface="Carlito"/>
              </a:rPr>
              <a:t>water </a:t>
            </a:r>
            <a:r>
              <a:rPr sz="3200" spc="-5" dirty="0">
                <a:latin typeface="Carlito"/>
                <a:cs typeface="Carlito"/>
              </a:rPr>
              <a:t>but </a:t>
            </a:r>
            <a:r>
              <a:rPr sz="3200" spc="-10" dirty="0">
                <a:latin typeface="Carlito"/>
                <a:cs typeface="Carlito"/>
              </a:rPr>
              <a:t>freely </a:t>
            </a:r>
            <a:r>
              <a:rPr sz="3200" spc="-5" dirty="0">
                <a:latin typeface="Carlito"/>
                <a:cs typeface="Carlito"/>
              </a:rPr>
              <a:t>soluble </a:t>
            </a:r>
            <a:r>
              <a:rPr sz="3200" dirty="0">
                <a:latin typeface="Carlito"/>
                <a:cs typeface="Carlito"/>
              </a:rPr>
              <a:t>in</a:t>
            </a:r>
            <a:r>
              <a:rPr sz="3200" spc="40" dirty="0">
                <a:latin typeface="Carlito"/>
                <a:cs typeface="Carlito"/>
              </a:rPr>
              <a:t> </a:t>
            </a:r>
            <a:r>
              <a:rPr sz="3200" spc="-5" dirty="0">
                <a:latin typeface="Carlito"/>
                <a:cs typeface="Carlito"/>
              </a:rPr>
              <a:t>ethanol.</a:t>
            </a:r>
            <a:endParaRPr sz="3200" dirty="0">
              <a:latin typeface="Carlito"/>
              <a:cs typeface="Carlito"/>
            </a:endParaRPr>
          </a:p>
          <a:p>
            <a:pPr marL="527685" indent="-515620">
              <a:lnSpc>
                <a:spcPct val="100000"/>
              </a:lnSpc>
              <a:buAutoNum type="arabicPeriod"/>
              <a:tabLst>
                <a:tab pos="527685" algn="l"/>
                <a:tab pos="528320" algn="l"/>
              </a:tabLst>
            </a:pPr>
            <a:r>
              <a:rPr sz="3200" spc="-5" dirty="0">
                <a:latin typeface="Carlito"/>
                <a:cs typeface="Carlito"/>
              </a:rPr>
              <a:t>Solution </a:t>
            </a:r>
            <a:r>
              <a:rPr sz="3200" dirty="0">
                <a:latin typeface="Carlito"/>
                <a:cs typeface="Carlito"/>
              </a:rPr>
              <a:t>is </a:t>
            </a:r>
            <a:r>
              <a:rPr sz="3200" spc="-5" dirty="0">
                <a:latin typeface="Carlito"/>
                <a:cs typeface="Carlito"/>
              </a:rPr>
              <a:t>bactericidal </a:t>
            </a:r>
            <a:r>
              <a:rPr sz="3200" dirty="0">
                <a:latin typeface="Carlito"/>
                <a:cs typeface="Carlito"/>
              </a:rPr>
              <a:t>and</a:t>
            </a:r>
            <a:r>
              <a:rPr sz="3200" spc="25" dirty="0">
                <a:latin typeface="Carlito"/>
                <a:cs typeface="Carlito"/>
              </a:rPr>
              <a:t> </a:t>
            </a:r>
            <a:r>
              <a:rPr sz="3200" spc="-5" dirty="0">
                <a:latin typeface="Carlito"/>
                <a:cs typeface="Carlito"/>
              </a:rPr>
              <a:t>fungicidal.</a:t>
            </a:r>
            <a:endParaRPr sz="3200" dirty="0">
              <a:latin typeface="Carlito"/>
              <a:cs typeface="Carlito"/>
            </a:endParaRPr>
          </a:p>
          <a:p>
            <a:pPr marL="527685" indent="-515620">
              <a:lnSpc>
                <a:spcPct val="100000"/>
              </a:lnSpc>
              <a:spcBef>
                <a:spcPts val="5"/>
              </a:spcBef>
              <a:buAutoNum type="arabicPeriod"/>
              <a:tabLst>
                <a:tab pos="527685" algn="l"/>
                <a:tab pos="528320" algn="l"/>
              </a:tabLst>
            </a:pPr>
            <a:r>
              <a:rPr sz="3200" spc="-10" dirty="0">
                <a:latin typeface="Carlito"/>
                <a:cs typeface="Carlito"/>
              </a:rPr>
              <a:t>Useful </a:t>
            </a:r>
            <a:r>
              <a:rPr sz="3200" spc="-5" dirty="0">
                <a:latin typeface="Carlito"/>
                <a:cs typeface="Carlito"/>
              </a:rPr>
              <a:t>during</a:t>
            </a:r>
            <a:r>
              <a:rPr sz="3200" dirty="0">
                <a:latin typeface="Carlito"/>
                <a:cs typeface="Carlito"/>
              </a:rPr>
              <a:t> </a:t>
            </a:r>
            <a:r>
              <a:rPr sz="3200" spc="-40" dirty="0">
                <a:latin typeface="Carlito"/>
                <a:cs typeface="Carlito"/>
              </a:rPr>
              <a:t>surgery.</a:t>
            </a:r>
            <a:endParaRPr sz="32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310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900" algn="l"/>
              </a:tabLst>
            </a:pPr>
            <a:r>
              <a:rPr sz="3200" b="1" dirty="0">
                <a:latin typeface="Carlito"/>
                <a:cs typeface="Carlito"/>
              </a:rPr>
              <a:t>Sodium </a:t>
            </a:r>
            <a:r>
              <a:rPr sz="3200" b="1" spc="-15" dirty="0">
                <a:latin typeface="Carlito"/>
                <a:cs typeface="Carlito"/>
              </a:rPr>
              <a:t>amytal</a:t>
            </a:r>
            <a:r>
              <a:rPr sz="3200" b="1" spc="-60" dirty="0">
                <a:latin typeface="Carlito"/>
                <a:cs typeface="Carlito"/>
              </a:rPr>
              <a:t> </a:t>
            </a:r>
            <a:r>
              <a:rPr sz="3200" b="1" spc="-10" dirty="0">
                <a:latin typeface="Carlito"/>
                <a:cs typeface="Carlito"/>
              </a:rPr>
              <a:t>barbiturate:-</a:t>
            </a:r>
            <a:endParaRPr sz="3200" dirty="0">
              <a:latin typeface="Carlito"/>
              <a:cs typeface="Carlito"/>
            </a:endParaRPr>
          </a:p>
          <a:p>
            <a:pPr marL="12700" marR="347980">
              <a:lnSpc>
                <a:spcPct val="100000"/>
              </a:lnSpc>
              <a:spcBef>
                <a:spcPts val="5"/>
              </a:spcBef>
            </a:pPr>
            <a:r>
              <a:rPr sz="3200" spc="-5" dirty="0">
                <a:latin typeface="Carlito"/>
                <a:cs typeface="Carlito"/>
              </a:rPr>
              <a:t>1.It </a:t>
            </a:r>
            <a:r>
              <a:rPr sz="3200" dirty="0">
                <a:latin typeface="Carlito"/>
                <a:cs typeface="Carlito"/>
              </a:rPr>
              <a:t>is one </a:t>
            </a:r>
            <a:r>
              <a:rPr sz="3200" spc="-5" dirty="0">
                <a:latin typeface="Carlito"/>
                <a:cs typeface="Carlito"/>
              </a:rPr>
              <a:t>of </a:t>
            </a:r>
            <a:r>
              <a:rPr sz="3200" dirty="0">
                <a:latin typeface="Carlito"/>
                <a:cs typeface="Carlito"/>
              </a:rPr>
              <a:t>the </a:t>
            </a:r>
            <a:r>
              <a:rPr sz="3200" spc="-10" dirty="0">
                <a:latin typeface="Carlito"/>
                <a:cs typeface="Carlito"/>
              </a:rPr>
              <a:t>most </a:t>
            </a:r>
            <a:r>
              <a:rPr sz="3200" spc="-5" dirty="0">
                <a:latin typeface="Carlito"/>
                <a:cs typeface="Carlito"/>
              </a:rPr>
              <a:t>tried drugs used </a:t>
            </a:r>
            <a:r>
              <a:rPr sz="3200" spc="-30" dirty="0">
                <a:latin typeface="Carlito"/>
                <a:cs typeface="Carlito"/>
              </a:rPr>
              <a:t>for </a:t>
            </a:r>
            <a:r>
              <a:rPr sz="3200" spc="-5" dirty="0">
                <a:latin typeface="Carlito"/>
                <a:cs typeface="Carlito"/>
              </a:rPr>
              <a:t>transport </a:t>
            </a:r>
            <a:r>
              <a:rPr sz="3200" dirty="0">
                <a:latin typeface="Carlito"/>
                <a:cs typeface="Carlito"/>
              </a:rPr>
              <a:t>of </a:t>
            </a:r>
            <a:r>
              <a:rPr sz="3200" spc="-10" dirty="0">
                <a:latin typeface="Carlito"/>
                <a:cs typeface="Carlito"/>
              </a:rPr>
              <a:t>live fish.  </a:t>
            </a:r>
            <a:r>
              <a:rPr sz="3200" dirty="0">
                <a:latin typeface="Carlito"/>
                <a:cs typeface="Carlito"/>
              </a:rPr>
              <a:t>2.Sodium </a:t>
            </a:r>
            <a:r>
              <a:rPr sz="3200" spc="-15" dirty="0">
                <a:latin typeface="Carlito"/>
                <a:cs typeface="Carlito"/>
              </a:rPr>
              <a:t>amytal at </a:t>
            </a:r>
            <a:r>
              <a:rPr sz="3200" spc="-5" dirty="0">
                <a:latin typeface="Carlito"/>
                <a:cs typeface="Carlito"/>
              </a:rPr>
              <a:t>21-28 </a:t>
            </a:r>
            <a:r>
              <a:rPr sz="3200" spc="10" dirty="0">
                <a:latin typeface="Carlito"/>
                <a:cs typeface="Carlito"/>
              </a:rPr>
              <a:t>mg/lit.</a:t>
            </a:r>
            <a:r>
              <a:rPr sz="3200" spc="105" dirty="0">
                <a:latin typeface="Carlito"/>
                <a:cs typeface="Carlito"/>
              </a:rPr>
              <a:t> </a:t>
            </a:r>
            <a:r>
              <a:rPr sz="3200" spc="-75" dirty="0">
                <a:latin typeface="Carlito"/>
                <a:cs typeface="Carlito"/>
              </a:rPr>
              <a:t>water.</a:t>
            </a:r>
            <a:endParaRPr sz="3200" dirty="0">
              <a:latin typeface="Carlito"/>
              <a:cs typeface="Carlito"/>
            </a:endParaRPr>
          </a:p>
          <a:p>
            <a:pPr marL="12700" marR="5080">
              <a:lnSpc>
                <a:spcPct val="100000"/>
              </a:lnSpc>
            </a:pPr>
            <a:r>
              <a:rPr sz="3200" spc="-15" dirty="0">
                <a:latin typeface="Carlito"/>
                <a:cs typeface="Carlito"/>
              </a:rPr>
              <a:t>3.Considerably </a:t>
            </a:r>
            <a:r>
              <a:rPr sz="3200" spc="-5" dirty="0">
                <a:latin typeface="Carlito"/>
                <a:cs typeface="Carlito"/>
              </a:rPr>
              <a:t>reduce </a:t>
            </a:r>
            <a:r>
              <a:rPr sz="3200" dirty="0">
                <a:latin typeface="Carlito"/>
                <a:cs typeface="Carlito"/>
              </a:rPr>
              <a:t>the </a:t>
            </a:r>
            <a:r>
              <a:rPr sz="3200" spc="-10" dirty="0">
                <a:latin typeface="Carlito"/>
                <a:cs typeface="Carlito"/>
              </a:rPr>
              <a:t>metabolic </a:t>
            </a:r>
            <a:r>
              <a:rPr sz="3200" spc="-25" dirty="0">
                <a:latin typeface="Carlito"/>
                <a:cs typeface="Carlito"/>
              </a:rPr>
              <a:t>rete </a:t>
            </a:r>
            <a:r>
              <a:rPr sz="3200" spc="-5" dirty="0">
                <a:latin typeface="Carlito"/>
                <a:cs typeface="Carlito"/>
              </a:rPr>
              <a:t>of fry </a:t>
            </a:r>
            <a:r>
              <a:rPr sz="3200" dirty="0">
                <a:latin typeface="Carlito"/>
                <a:cs typeface="Carlito"/>
              </a:rPr>
              <a:t>and 30% </a:t>
            </a:r>
            <a:r>
              <a:rPr sz="3200" spc="-10" dirty="0">
                <a:latin typeface="Carlito"/>
                <a:cs typeface="Carlito"/>
              </a:rPr>
              <a:t>more </a:t>
            </a:r>
            <a:r>
              <a:rPr sz="3200" spc="-5" dirty="0">
                <a:latin typeface="Carlito"/>
                <a:cs typeface="Carlito"/>
              </a:rPr>
              <a:t>fry  </a:t>
            </a:r>
            <a:r>
              <a:rPr sz="3200" spc="-10" dirty="0">
                <a:latin typeface="Carlito"/>
                <a:cs typeface="Carlito"/>
              </a:rPr>
              <a:t>could transported </a:t>
            </a:r>
            <a:r>
              <a:rPr sz="3200" dirty="0">
                <a:latin typeface="Carlito"/>
                <a:cs typeface="Carlito"/>
              </a:rPr>
              <a:t>in </a:t>
            </a:r>
            <a:r>
              <a:rPr sz="3200" spc="-10" dirty="0">
                <a:latin typeface="Carlito"/>
                <a:cs typeface="Carlito"/>
              </a:rPr>
              <a:t>given vol. </a:t>
            </a:r>
            <a:r>
              <a:rPr sz="3200" dirty="0">
                <a:latin typeface="Carlito"/>
                <a:cs typeface="Carlito"/>
              </a:rPr>
              <a:t>of</a:t>
            </a:r>
            <a:r>
              <a:rPr sz="3200" spc="30" dirty="0">
                <a:latin typeface="Carlito"/>
                <a:cs typeface="Carlito"/>
              </a:rPr>
              <a:t> </a:t>
            </a:r>
            <a:r>
              <a:rPr sz="3200" spc="-75" dirty="0">
                <a:latin typeface="Carlito"/>
                <a:cs typeface="Carlito"/>
              </a:rPr>
              <a:t>water.</a:t>
            </a:r>
            <a:endParaRPr sz="3200" dirty="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9220200" y="74676"/>
            <a:ext cx="2919984" cy="3430524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8839200" y="0"/>
            <a:ext cx="3352798" cy="3921252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135331" y="75438"/>
            <a:ext cx="11450955" cy="6919843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495300" indent="-457200">
              <a:lnSpc>
                <a:spcPct val="100000"/>
              </a:lnSpc>
              <a:spcBef>
                <a:spcPts val="100"/>
              </a:spcBef>
              <a:buFont typeface="Wingdings"/>
              <a:buChar char=""/>
              <a:tabLst>
                <a:tab pos="495300" algn="l"/>
              </a:tabLst>
            </a:pPr>
            <a:r>
              <a:rPr sz="3200" b="1" spc="-10" dirty="0">
                <a:latin typeface="Carlito"/>
                <a:cs typeface="Carlito"/>
              </a:rPr>
              <a:t>Clove </a:t>
            </a:r>
            <a:r>
              <a:rPr sz="3200" b="1" spc="5" dirty="0">
                <a:latin typeface="Carlito"/>
                <a:cs typeface="Carlito"/>
              </a:rPr>
              <a:t>oil:-</a:t>
            </a:r>
            <a:r>
              <a:rPr lang="en-US" sz="3200" b="1" spc="5" dirty="0">
                <a:latin typeface="Carlito"/>
                <a:cs typeface="Carlito"/>
              </a:rPr>
              <a:t> </a:t>
            </a:r>
          </a:p>
          <a:p>
            <a:pPr marL="38100">
              <a:lnSpc>
                <a:spcPct val="100000"/>
              </a:lnSpc>
              <a:spcBef>
                <a:spcPts val="100"/>
              </a:spcBef>
              <a:tabLst>
                <a:tab pos="495300" algn="l"/>
              </a:tabLst>
            </a:pPr>
            <a:r>
              <a:rPr sz="3200" spc="-10" dirty="0">
                <a:latin typeface="Carlito"/>
                <a:cs typeface="Carlito"/>
              </a:rPr>
              <a:t>1.Used </a:t>
            </a:r>
            <a:r>
              <a:rPr sz="3200" spc="-5" dirty="0">
                <a:latin typeface="Carlito"/>
                <a:cs typeface="Carlito"/>
              </a:rPr>
              <a:t>human </a:t>
            </a:r>
            <a:r>
              <a:rPr sz="3200" spc="-10" dirty="0">
                <a:latin typeface="Carlito"/>
                <a:cs typeface="Carlito"/>
              </a:rPr>
              <a:t>dentistry </a:t>
            </a:r>
            <a:r>
              <a:rPr sz="3200" dirty="0">
                <a:latin typeface="Carlito"/>
                <a:cs typeface="Carlito"/>
              </a:rPr>
              <a:t>&amp; </a:t>
            </a:r>
            <a:r>
              <a:rPr sz="3200" spc="-20" dirty="0">
                <a:latin typeface="Carlito"/>
                <a:cs typeface="Carlito"/>
              </a:rPr>
              <a:t>food </a:t>
            </a:r>
            <a:r>
              <a:rPr sz="3200" spc="-15" dirty="0">
                <a:latin typeface="Carlito"/>
                <a:cs typeface="Carlito"/>
              </a:rPr>
              <a:t>flavoring.  </a:t>
            </a:r>
            <a:r>
              <a:rPr sz="3200" spc="-5" dirty="0">
                <a:latin typeface="Carlito"/>
                <a:cs typeface="Carlito"/>
              </a:rPr>
              <a:t>2.Major </a:t>
            </a:r>
            <a:r>
              <a:rPr sz="3200" spc="-10" dirty="0">
                <a:latin typeface="Carlito"/>
                <a:cs typeface="Carlito"/>
              </a:rPr>
              <a:t>constituent </a:t>
            </a:r>
            <a:r>
              <a:rPr sz="3200" dirty="0">
                <a:latin typeface="Carlito"/>
                <a:cs typeface="Carlito"/>
              </a:rPr>
              <a:t>the </a:t>
            </a:r>
            <a:r>
              <a:rPr sz="3200" spc="-5" dirty="0">
                <a:latin typeface="Carlito"/>
                <a:cs typeface="Carlito"/>
              </a:rPr>
              <a:t>oil</a:t>
            </a:r>
            <a:r>
              <a:rPr sz="3200" spc="35" dirty="0">
                <a:latin typeface="Carlito"/>
                <a:cs typeface="Carlito"/>
              </a:rPr>
              <a:t> </a:t>
            </a:r>
            <a:r>
              <a:rPr sz="3200" spc="-5" dirty="0">
                <a:latin typeface="Carlito"/>
                <a:cs typeface="Carlito"/>
              </a:rPr>
              <a:t>eugenol.</a:t>
            </a:r>
            <a:endParaRPr sz="3200" dirty="0">
              <a:latin typeface="Carlito"/>
              <a:cs typeface="Carlito"/>
            </a:endParaRPr>
          </a:p>
          <a:p>
            <a:pPr marL="38100">
              <a:lnSpc>
                <a:spcPct val="100000"/>
              </a:lnSpc>
            </a:pPr>
            <a:r>
              <a:rPr sz="3200" dirty="0">
                <a:latin typeface="Carlito"/>
                <a:cs typeface="Carlito"/>
              </a:rPr>
              <a:t>3.40-120mg/lit.</a:t>
            </a:r>
            <a:r>
              <a:rPr sz="3200" spc="50" dirty="0">
                <a:latin typeface="Carlito"/>
                <a:cs typeface="Carlito"/>
              </a:rPr>
              <a:t> </a:t>
            </a:r>
            <a:r>
              <a:rPr sz="3200" spc="-5" dirty="0">
                <a:latin typeface="Carlito"/>
                <a:cs typeface="Carlito"/>
              </a:rPr>
              <a:t>carp.</a:t>
            </a:r>
            <a:endParaRPr sz="3200" dirty="0">
              <a:latin typeface="Carlito"/>
              <a:cs typeface="Carlito"/>
            </a:endParaRPr>
          </a:p>
          <a:p>
            <a:pPr marL="129539" marR="1800860" indent="-91440">
              <a:lnSpc>
                <a:spcPct val="100000"/>
              </a:lnSpc>
              <a:buSzPct val="96875"/>
              <a:buAutoNum type="arabicPeriod" startAt="4"/>
              <a:tabLst>
                <a:tab pos="348615" algn="l"/>
              </a:tabLst>
            </a:pPr>
            <a:r>
              <a:rPr sz="3200" spc="-5" dirty="0">
                <a:latin typeface="Carlito"/>
                <a:cs typeface="Carlito"/>
              </a:rPr>
              <a:t>Low </a:t>
            </a:r>
            <a:r>
              <a:rPr sz="3200" spc="5" dirty="0">
                <a:latin typeface="Carlito"/>
                <a:cs typeface="Carlito"/>
              </a:rPr>
              <a:t>2-5mg/lit. </a:t>
            </a:r>
            <a:r>
              <a:rPr sz="3200" spc="-10" dirty="0">
                <a:latin typeface="Carlito"/>
                <a:cs typeface="Carlito"/>
              </a:rPr>
              <a:t>produced sedation sufficient </a:t>
            </a:r>
            <a:r>
              <a:rPr sz="3200" spc="-20" dirty="0">
                <a:latin typeface="Carlito"/>
                <a:cs typeface="Carlito"/>
              </a:rPr>
              <a:t>to </a:t>
            </a:r>
            <a:r>
              <a:rPr sz="3200" spc="-10" dirty="0">
                <a:latin typeface="Carlito"/>
                <a:cs typeface="Carlito"/>
              </a:rPr>
              <a:t>transport  </a:t>
            </a:r>
            <a:r>
              <a:rPr sz="3200" dirty="0">
                <a:latin typeface="Carlito"/>
                <a:cs typeface="Carlito"/>
              </a:rPr>
              <a:t>the</a:t>
            </a:r>
            <a:r>
              <a:rPr sz="3200" spc="-5" dirty="0">
                <a:latin typeface="Carlito"/>
                <a:cs typeface="Carlito"/>
              </a:rPr>
              <a:t> </a:t>
            </a:r>
            <a:r>
              <a:rPr sz="3200" spc="-10" dirty="0">
                <a:latin typeface="Carlito"/>
                <a:cs typeface="Carlito"/>
              </a:rPr>
              <a:t>fish.</a:t>
            </a:r>
            <a:endParaRPr sz="3200" dirty="0">
              <a:latin typeface="Carlito"/>
              <a:cs typeface="Carlito"/>
            </a:endParaRPr>
          </a:p>
          <a:p>
            <a:pPr marL="38100" marR="2263140">
              <a:lnSpc>
                <a:spcPct val="100000"/>
              </a:lnSpc>
              <a:buSzPct val="96875"/>
              <a:buAutoNum type="arabicPeriod" startAt="4"/>
              <a:tabLst>
                <a:tab pos="347980" algn="l"/>
              </a:tabLst>
            </a:pPr>
            <a:r>
              <a:rPr sz="3200" spc="-15" dirty="0">
                <a:latin typeface="Carlito"/>
                <a:cs typeface="Carlito"/>
              </a:rPr>
              <a:t>Clove </a:t>
            </a:r>
            <a:r>
              <a:rPr sz="3200" spc="-5" dirty="0">
                <a:latin typeface="Carlito"/>
                <a:cs typeface="Carlito"/>
              </a:rPr>
              <a:t>oil </a:t>
            </a:r>
            <a:r>
              <a:rPr sz="3200" dirty="0">
                <a:latin typeface="Carlito"/>
                <a:cs typeface="Carlito"/>
              </a:rPr>
              <a:t>is also </a:t>
            </a:r>
            <a:r>
              <a:rPr sz="3200" spc="-25" dirty="0">
                <a:latin typeface="Carlito"/>
                <a:cs typeface="Carlito"/>
              </a:rPr>
              <a:t>effective </a:t>
            </a:r>
            <a:r>
              <a:rPr sz="3200" spc="-10" dirty="0">
                <a:latin typeface="Carlito"/>
                <a:cs typeface="Carlito"/>
              </a:rPr>
              <a:t>anesthetic </a:t>
            </a:r>
            <a:r>
              <a:rPr sz="3200" spc="-30" dirty="0">
                <a:latin typeface="Carlito"/>
                <a:cs typeface="Carlito"/>
              </a:rPr>
              <a:t>for </a:t>
            </a:r>
            <a:r>
              <a:rPr sz="3200" spc="-10" dirty="0">
                <a:latin typeface="Carlito"/>
                <a:cs typeface="Carlito"/>
              </a:rPr>
              <a:t>crustaceans at  </a:t>
            </a:r>
            <a:r>
              <a:rPr sz="3200" spc="-5" dirty="0">
                <a:latin typeface="Carlito"/>
                <a:cs typeface="Carlito"/>
              </a:rPr>
              <a:t>doses 100 </a:t>
            </a:r>
            <a:r>
              <a:rPr sz="3200" spc="-20" dirty="0">
                <a:latin typeface="Carlito"/>
                <a:cs typeface="Carlito"/>
              </a:rPr>
              <a:t>to</a:t>
            </a:r>
            <a:r>
              <a:rPr sz="3200" spc="-15" dirty="0">
                <a:latin typeface="Carlito"/>
                <a:cs typeface="Carlito"/>
              </a:rPr>
              <a:t> </a:t>
            </a:r>
            <a:r>
              <a:rPr sz="3200" spc="5" dirty="0">
                <a:latin typeface="Carlito"/>
                <a:cs typeface="Carlito"/>
              </a:rPr>
              <a:t>200mg/lit.</a:t>
            </a:r>
            <a:endParaRPr sz="3200" dirty="0">
              <a:latin typeface="Carlito"/>
              <a:cs typeface="Carlito"/>
            </a:endParaRPr>
          </a:p>
          <a:p>
            <a:pPr marL="347345" indent="-309880">
              <a:lnSpc>
                <a:spcPct val="100000"/>
              </a:lnSpc>
              <a:spcBef>
                <a:spcPts val="5"/>
              </a:spcBef>
              <a:buSzPct val="96875"/>
              <a:buAutoNum type="arabicPeriod" startAt="4"/>
              <a:tabLst>
                <a:tab pos="347980" algn="l"/>
              </a:tabLst>
            </a:pPr>
            <a:r>
              <a:rPr sz="3200" spc="-10" dirty="0">
                <a:latin typeface="Carlito"/>
                <a:cs typeface="Carlito"/>
              </a:rPr>
              <a:t>In </a:t>
            </a:r>
            <a:r>
              <a:rPr sz="3200" spc="-15" dirty="0">
                <a:latin typeface="Carlito"/>
                <a:cs typeface="Carlito"/>
              </a:rPr>
              <a:t>expensive </a:t>
            </a:r>
            <a:r>
              <a:rPr sz="3200" dirty="0">
                <a:latin typeface="Carlito"/>
                <a:cs typeface="Carlito"/>
              </a:rPr>
              <a:t>&amp; </a:t>
            </a:r>
            <a:r>
              <a:rPr sz="3200" spc="-5" dirty="0">
                <a:latin typeface="Carlito"/>
                <a:cs typeface="Carlito"/>
              </a:rPr>
              <a:t>not </a:t>
            </a:r>
            <a:r>
              <a:rPr sz="3200" spc="-10" dirty="0">
                <a:latin typeface="Carlito"/>
                <a:cs typeface="Carlito"/>
              </a:rPr>
              <a:t>unpleasant </a:t>
            </a:r>
            <a:r>
              <a:rPr sz="3200" spc="-25" dirty="0">
                <a:latin typeface="Carlito"/>
                <a:cs typeface="Carlito"/>
              </a:rPr>
              <a:t>to </a:t>
            </a:r>
            <a:r>
              <a:rPr sz="3200" spc="-10" dirty="0">
                <a:latin typeface="Carlito"/>
                <a:cs typeface="Carlito"/>
              </a:rPr>
              <a:t>work</a:t>
            </a:r>
            <a:r>
              <a:rPr sz="3200" spc="75" dirty="0">
                <a:latin typeface="Carlito"/>
                <a:cs typeface="Carlito"/>
              </a:rPr>
              <a:t> </a:t>
            </a:r>
            <a:r>
              <a:rPr sz="3200" spc="-5" dirty="0">
                <a:latin typeface="Carlito"/>
                <a:cs typeface="Carlito"/>
              </a:rPr>
              <a:t>with.</a:t>
            </a:r>
            <a:endParaRPr sz="3200" dirty="0">
              <a:latin typeface="Carlito"/>
              <a:cs typeface="Carlito"/>
            </a:endParaRPr>
          </a:p>
          <a:p>
            <a:pPr marL="495300" indent="-457200">
              <a:lnSpc>
                <a:spcPct val="100000"/>
              </a:lnSpc>
              <a:buFont typeface="Wingdings"/>
              <a:buChar char=""/>
              <a:tabLst>
                <a:tab pos="495300" algn="l"/>
              </a:tabLst>
            </a:pPr>
            <a:r>
              <a:rPr sz="3200" b="1" spc="-30" dirty="0">
                <a:latin typeface="Carlito"/>
                <a:cs typeface="Carlito"/>
              </a:rPr>
              <a:t>Aqi-S</a:t>
            </a:r>
            <a:r>
              <a:rPr sz="3150" b="1" spc="-44" baseline="25132" dirty="0">
                <a:latin typeface="Carlito"/>
                <a:cs typeface="Carlito"/>
              </a:rPr>
              <a:t>Tm</a:t>
            </a:r>
            <a:endParaRPr sz="3150" baseline="25132" dirty="0">
              <a:latin typeface="Carlito"/>
              <a:cs typeface="Carlito"/>
            </a:endParaRPr>
          </a:p>
          <a:p>
            <a:pPr marL="553085" marR="30480" indent="-515620">
              <a:lnSpc>
                <a:spcPct val="100000"/>
              </a:lnSpc>
              <a:buAutoNum type="arabicPeriod"/>
              <a:tabLst>
                <a:tab pos="553085" algn="l"/>
                <a:tab pos="553720" algn="l"/>
              </a:tabLst>
            </a:pPr>
            <a:r>
              <a:rPr sz="3200" dirty="0">
                <a:latin typeface="Carlito"/>
                <a:cs typeface="Carlito"/>
              </a:rPr>
              <a:t>It </a:t>
            </a:r>
            <a:r>
              <a:rPr sz="3200" spc="-5" dirty="0">
                <a:latin typeface="Carlito"/>
                <a:cs typeface="Carlito"/>
              </a:rPr>
              <a:t>si </a:t>
            </a:r>
            <a:r>
              <a:rPr sz="3200" spc="-10" dirty="0">
                <a:latin typeface="Carlito"/>
                <a:cs typeface="Carlito"/>
              </a:rPr>
              <a:t>relatively </a:t>
            </a:r>
            <a:r>
              <a:rPr sz="3200" spc="-5" dirty="0">
                <a:latin typeface="Carlito"/>
                <a:cs typeface="Carlito"/>
              </a:rPr>
              <a:t>new </a:t>
            </a:r>
            <a:r>
              <a:rPr sz="3200" spc="-10" dirty="0">
                <a:latin typeface="Carlito"/>
                <a:cs typeface="Carlito"/>
              </a:rPr>
              <a:t>anesthetic </a:t>
            </a:r>
            <a:r>
              <a:rPr sz="3200" spc="-30" dirty="0">
                <a:latin typeface="Carlito"/>
                <a:cs typeface="Carlito"/>
              </a:rPr>
              <a:t>for </a:t>
            </a:r>
            <a:r>
              <a:rPr sz="3200" spc="-5" dirty="0">
                <a:latin typeface="Carlito"/>
                <a:cs typeface="Carlito"/>
              </a:rPr>
              <a:t>fish </a:t>
            </a:r>
            <a:r>
              <a:rPr sz="3200" spc="-10" dirty="0">
                <a:latin typeface="Carlito"/>
                <a:cs typeface="Carlito"/>
              </a:rPr>
              <a:t>development </a:t>
            </a:r>
            <a:r>
              <a:rPr sz="3200" spc="-5" dirty="0">
                <a:latin typeface="Carlito"/>
                <a:cs typeface="Carlito"/>
              </a:rPr>
              <a:t>by the </a:t>
            </a:r>
            <a:r>
              <a:rPr sz="3200" spc="-20" dirty="0">
                <a:latin typeface="Carlito"/>
                <a:cs typeface="Carlito"/>
              </a:rPr>
              <a:t>seafood  </a:t>
            </a:r>
            <a:r>
              <a:rPr sz="3200" spc="-10" dirty="0">
                <a:latin typeface="Carlito"/>
                <a:cs typeface="Carlito"/>
              </a:rPr>
              <a:t>research </a:t>
            </a:r>
            <a:r>
              <a:rPr sz="3200" spc="-15" dirty="0">
                <a:latin typeface="Carlito"/>
                <a:cs typeface="Carlito"/>
              </a:rPr>
              <a:t>laboratory </a:t>
            </a:r>
            <a:r>
              <a:rPr sz="3200" dirty="0">
                <a:latin typeface="Carlito"/>
                <a:cs typeface="Carlito"/>
              </a:rPr>
              <a:t>in </a:t>
            </a:r>
            <a:r>
              <a:rPr sz="3200" spc="-5" dirty="0">
                <a:latin typeface="Carlito"/>
                <a:cs typeface="Carlito"/>
              </a:rPr>
              <a:t>new Zealand.</a:t>
            </a:r>
            <a:endParaRPr sz="3200" dirty="0">
              <a:latin typeface="Carlito"/>
              <a:cs typeface="Carlito"/>
            </a:endParaRPr>
          </a:p>
          <a:p>
            <a:pPr marL="553085" marR="70485" indent="-515620">
              <a:lnSpc>
                <a:spcPct val="100000"/>
              </a:lnSpc>
              <a:buAutoNum type="arabicPeriod"/>
              <a:tabLst>
                <a:tab pos="553085" algn="l"/>
                <a:tab pos="553720" algn="l"/>
              </a:tabLst>
            </a:pPr>
            <a:r>
              <a:rPr sz="3200" dirty="0">
                <a:latin typeface="Carlito"/>
                <a:cs typeface="Carlito"/>
              </a:rPr>
              <a:t>It </a:t>
            </a:r>
            <a:r>
              <a:rPr sz="3200" spc="-10" dirty="0">
                <a:latin typeface="Carlito"/>
                <a:cs typeface="Carlito"/>
              </a:rPr>
              <a:t>would </a:t>
            </a:r>
            <a:r>
              <a:rPr sz="3200" spc="-5" dirty="0">
                <a:latin typeface="Carlito"/>
                <a:cs typeface="Carlito"/>
              </a:rPr>
              <a:t>be </a:t>
            </a:r>
            <a:r>
              <a:rPr sz="3200" dirty="0">
                <a:latin typeface="Carlito"/>
                <a:cs typeface="Carlito"/>
              </a:rPr>
              <a:t>a </a:t>
            </a:r>
            <a:r>
              <a:rPr sz="3200" spc="-10" dirty="0">
                <a:latin typeface="Carlito"/>
                <a:cs typeface="Carlito"/>
              </a:rPr>
              <a:t>valuable </a:t>
            </a:r>
            <a:r>
              <a:rPr sz="3200" spc="-15" dirty="0">
                <a:latin typeface="Carlito"/>
                <a:cs typeface="Carlito"/>
              </a:rPr>
              <a:t>tool </a:t>
            </a:r>
            <a:r>
              <a:rPr sz="3200" spc="-25" dirty="0">
                <a:latin typeface="Carlito"/>
                <a:cs typeface="Carlito"/>
              </a:rPr>
              <a:t>to </a:t>
            </a:r>
            <a:r>
              <a:rPr sz="3200" spc="-5" dirty="0">
                <a:latin typeface="Carlito"/>
                <a:cs typeface="Carlito"/>
              </a:rPr>
              <a:t>use </a:t>
            </a:r>
            <a:r>
              <a:rPr sz="3200" dirty="0">
                <a:latin typeface="Carlito"/>
                <a:cs typeface="Carlito"/>
              </a:rPr>
              <a:t>when </a:t>
            </a:r>
            <a:r>
              <a:rPr sz="3200" spc="-5" dirty="0">
                <a:latin typeface="Carlito"/>
                <a:cs typeface="Carlito"/>
              </a:rPr>
              <a:t>transporting </a:t>
            </a:r>
            <a:r>
              <a:rPr sz="3200" spc="-10" dirty="0">
                <a:latin typeface="Carlito"/>
                <a:cs typeface="Carlito"/>
              </a:rPr>
              <a:t>live </a:t>
            </a:r>
            <a:r>
              <a:rPr sz="3200" spc="-25" dirty="0">
                <a:latin typeface="Carlito"/>
                <a:cs typeface="Carlito"/>
              </a:rPr>
              <a:t>food </a:t>
            </a:r>
            <a:r>
              <a:rPr sz="3200" spc="-10" dirty="0">
                <a:latin typeface="Carlito"/>
                <a:cs typeface="Carlito"/>
              </a:rPr>
              <a:t>fish  </a:t>
            </a:r>
            <a:r>
              <a:rPr sz="3200" spc="-20" dirty="0">
                <a:latin typeface="Carlito"/>
                <a:cs typeface="Carlito"/>
              </a:rPr>
              <a:t>to</a:t>
            </a:r>
            <a:r>
              <a:rPr sz="3200" spc="-10" dirty="0">
                <a:latin typeface="Carlito"/>
                <a:cs typeface="Carlito"/>
              </a:rPr>
              <a:t> </a:t>
            </a:r>
            <a:r>
              <a:rPr sz="3200" spc="-20" dirty="0">
                <a:latin typeface="Carlito"/>
                <a:cs typeface="Carlito"/>
              </a:rPr>
              <a:t>market.</a:t>
            </a:r>
            <a:endParaRPr sz="3200" dirty="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ject 3"/>
          <p:cNvSpPr txBox="1"/>
          <p:nvPr/>
        </p:nvSpPr>
        <p:spPr>
          <a:xfrm>
            <a:off x="6197073" y="406249"/>
            <a:ext cx="1799589" cy="507383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>
              <a:lnSpc>
                <a:spcPts val="3890"/>
              </a:lnSpc>
            </a:pPr>
            <a:endParaRPr sz="4400" dirty="0">
              <a:latin typeface="Times New Roman"/>
              <a:cs typeface="Times New Roman"/>
            </a:endParaRPr>
          </a:p>
        </p:txBody>
      </p:sp>
      <p:graphicFrame>
        <p:nvGraphicFramePr>
          <p:cNvPr id="4" name="object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25507244"/>
              </p:ext>
            </p:extLst>
          </p:nvPr>
        </p:nvGraphicFramePr>
        <p:xfrm>
          <a:off x="532448" y="688675"/>
          <a:ext cx="11127103" cy="6107933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254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49275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5583553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54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535051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R w="12700">
                      <a:solidFill>
                        <a:srgbClr val="FFFFFF"/>
                      </a:solidFill>
                      <a:prstDash val="solid"/>
                    </a:lnR>
                    <a:lnB w="12700">
                      <a:solidFill>
                        <a:srgbClr val="FFFFFF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180"/>
                        </a:spcBef>
                      </a:pPr>
                      <a:r>
                        <a:rPr sz="2800" b="1" spc="-10" dirty="0">
                          <a:solidFill>
                            <a:srgbClr val="0D0D0D"/>
                          </a:solidFill>
                          <a:latin typeface="Carlito"/>
                          <a:cs typeface="Carlito"/>
                        </a:rPr>
                        <a:t>Drugs</a:t>
                      </a:r>
                      <a:endParaRPr sz="2800" dirty="0">
                        <a:latin typeface="Carlito"/>
                        <a:cs typeface="Carlito"/>
                      </a:endParaRPr>
                    </a:p>
                  </a:txBody>
                  <a:tcPr marL="0" marR="0" marT="2286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2800" b="1" spc="-10" dirty="0">
                          <a:solidFill>
                            <a:srgbClr val="0D0D0D"/>
                          </a:solidFill>
                          <a:latin typeface="Carlito"/>
                          <a:cs typeface="Carlito"/>
                        </a:rPr>
                        <a:t>Recommended</a:t>
                      </a:r>
                      <a:r>
                        <a:rPr lang="en-US" sz="2800" b="1" spc="10" dirty="0">
                          <a:solidFill>
                            <a:srgbClr val="0D0D0D"/>
                          </a:solidFill>
                          <a:latin typeface="Carlito"/>
                          <a:cs typeface="Carlito"/>
                        </a:rPr>
                        <a:t> </a:t>
                      </a:r>
                      <a:r>
                        <a:rPr lang="en-US" sz="2800" b="1" spc="-5" dirty="0">
                          <a:solidFill>
                            <a:srgbClr val="0D0D0D"/>
                          </a:solidFill>
                          <a:latin typeface="Carlito"/>
                          <a:cs typeface="Carlito"/>
                        </a:rPr>
                        <a:t>drugs</a:t>
                      </a:r>
                      <a:endParaRPr dirty="0"/>
                    </a:p>
                  </a:txBody>
                  <a:tcPr marL="0" marR="0" marT="2286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5B9BD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08253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465"/>
                        </a:spcBef>
                      </a:pPr>
                      <a:r>
                        <a:rPr sz="2000" b="1" dirty="0">
                          <a:solidFill>
                            <a:srgbClr val="FF0000"/>
                          </a:solidFill>
                          <a:latin typeface="Carlito"/>
                          <a:cs typeface="Carlito"/>
                        </a:rPr>
                        <a:t>1.MS-222</a:t>
                      </a:r>
                      <a:endParaRPr sz="2000" dirty="0">
                        <a:latin typeface="Carlito"/>
                        <a:cs typeface="Carlito"/>
                      </a:endParaRPr>
                    </a:p>
                  </a:txBody>
                  <a:tcPr marL="0" marR="0" marT="5905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FFC0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570230">
                        <a:lnSpc>
                          <a:spcPct val="100000"/>
                        </a:lnSpc>
                        <a:spcBef>
                          <a:spcPts val="439"/>
                        </a:spcBef>
                      </a:pPr>
                      <a:r>
                        <a:rPr sz="2400" b="1" dirty="0">
                          <a:solidFill>
                            <a:srgbClr val="FF0000"/>
                          </a:solidFill>
                          <a:latin typeface="Carlito"/>
                          <a:cs typeface="Carlito"/>
                        </a:rPr>
                        <a:t>See </a:t>
                      </a:r>
                      <a:r>
                        <a:rPr sz="2400" b="1" spc="-20" dirty="0">
                          <a:solidFill>
                            <a:srgbClr val="FF0000"/>
                          </a:solidFill>
                          <a:latin typeface="Carlito"/>
                          <a:cs typeface="Carlito"/>
                        </a:rPr>
                        <a:t>text </a:t>
                      </a:r>
                      <a:r>
                        <a:rPr sz="2400" b="1" spc="-15" dirty="0">
                          <a:solidFill>
                            <a:srgbClr val="FF0000"/>
                          </a:solidFill>
                          <a:latin typeface="Carlito"/>
                          <a:cs typeface="Carlito"/>
                        </a:rPr>
                        <a:t>for </a:t>
                      </a:r>
                      <a:r>
                        <a:rPr sz="2400" b="1" dirty="0">
                          <a:solidFill>
                            <a:srgbClr val="FF0000"/>
                          </a:solidFill>
                          <a:latin typeface="Carlito"/>
                          <a:cs typeface="Carlito"/>
                        </a:rPr>
                        <a:t>dose</a:t>
                      </a:r>
                      <a:r>
                        <a:rPr sz="2400" b="1" spc="5" dirty="0">
                          <a:solidFill>
                            <a:srgbClr val="FF0000"/>
                          </a:solidFill>
                          <a:latin typeface="Carlito"/>
                          <a:cs typeface="Carlito"/>
                        </a:rPr>
                        <a:t> </a:t>
                      </a:r>
                      <a:r>
                        <a:rPr sz="2400" b="1" spc="-25" dirty="0">
                          <a:solidFill>
                            <a:srgbClr val="FF0000"/>
                          </a:solidFill>
                          <a:latin typeface="Carlito"/>
                          <a:cs typeface="Carlito"/>
                        </a:rPr>
                        <a:t>rates</a:t>
                      </a:r>
                      <a:endParaRPr sz="2400">
                        <a:latin typeface="Carlito"/>
                        <a:cs typeface="Carlito"/>
                      </a:endParaRPr>
                    </a:p>
                  </a:txBody>
                  <a:tcPr marL="0" marR="0" marT="55879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38100">
                      <a:solidFill>
                        <a:srgbClr val="FFFFFF"/>
                      </a:solidFill>
                      <a:prstDash val="solid"/>
                    </a:lnT>
                    <a:lnB w="38100">
                      <a:solidFill>
                        <a:srgbClr val="FFFFFF"/>
                      </a:solidFill>
                      <a:prstDash val="solid"/>
                    </a:lnB>
                    <a:solidFill>
                      <a:srgbClr val="FFC0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01523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34"/>
                        </a:spcBef>
                      </a:pPr>
                      <a:r>
                        <a:rPr sz="2000" b="1" spc="-5" dirty="0">
                          <a:latin typeface="Carlito"/>
                          <a:cs typeface="Carlito"/>
                        </a:rPr>
                        <a:t>2.Quinaldine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4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381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34"/>
                        </a:spcBef>
                      </a:pPr>
                      <a:r>
                        <a:rPr sz="2000" spc="-5" dirty="0">
                          <a:latin typeface="Carlito"/>
                          <a:cs typeface="Carlito"/>
                        </a:rPr>
                        <a:t>1:40,000(water)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4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381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14908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b="1" spc="-5" dirty="0">
                          <a:latin typeface="Carlito"/>
                          <a:cs typeface="Carlito"/>
                        </a:rPr>
                        <a:t>3.2-phenoxyethanol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dirty="0">
                          <a:latin typeface="Carlito"/>
                          <a:cs typeface="Carlito"/>
                        </a:rPr>
                        <a:t>30-40ml/100lit.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14782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b="1" dirty="0">
                          <a:latin typeface="Carlito"/>
                          <a:cs typeface="Carlito"/>
                        </a:rPr>
                        <a:t>4.Sodium</a:t>
                      </a:r>
                      <a:r>
                        <a:rPr sz="2000" b="1" spc="-30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b="1" spc="-10" dirty="0">
                          <a:latin typeface="Carlito"/>
                          <a:cs typeface="Carlito"/>
                        </a:rPr>
                        <a:t>amytal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spc="5" dirty="0">
                          <a:latin typeface="Carlito"/>
                          <a:cs typeface="Carlito"/>
                        </a:rPr>
                        <a:t>52-172mg/lit.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14781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b="1" spc="-5" dirty="0">
                          <a:latin typeface="Carlito"/>
                          <a:cs typeface="Carlito"/>
                        </a:rPr>
                        <a:t>5.Barbital</a:t>
                      </a:r>
                      <a:r>
                        <a:rPr sz="2000" b="1" spc="-25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b="1" dirty="0">
                          <a:latin typeface="Carlito"/>
                          <a:cs typeface="Carlito"/>
                        </a:rPr>
                        <a:t>sodium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spc="10" dirty="0">
                          <a:latin typeface="Carlito"/>
                          <a:cs typeface="Carlito"/>
                        </a:rPr>
                        <a:t>50mg/kg </a:t>
                      </a:r>
                      <a:r>
                        <a:rPr sz="2000" dirty="0">
                          <a:latin typeface="Carlito"/>
                          <a:cs typeface="Carlito"/>
                        </a:rPr>
                        <a:t>of</a:t>
                      </a:r>
                      <a:r>
                        <a:rPr sz="2000" spc="-50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spc="-5" dirty="0">
                          <a:latin typeface="Carlito"/>
                          <a:cs typeface="Carlito"/>
                        </a:rPr>
                        <a:t>fish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14909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b="1" dirty="0">
                          <a:latin typeface="Carlito"/>
                          <a:cs typeface="Carlito"/>
                        </a:rPr>
                        <a:t>6. </a:t>
                      </a:r>
                      <a:r>
                        <a:rPr sz="2000" b="1" spc="-10" dirty="0">
                          <a:latin typeface="Carlito"/>
                          <a:cs typeface="Carlito"/>
                        </a:rPr>
                        <a:t>Chloral</a:t>
                      </a:r>
                      <a:r>
                        <a:rPr sz="2000" b="1" spc="-25" dirty="0">
                          <a:latin typeface="Carlito"/>
                          <a:cs typeface="Carlito"/>
                        </a:rPr>
                        <a:t> hydrate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dirty="0">
                          <a:latin typeface="Carlito"/>
                          <a:cs typeface="Carlito"/>
                        </a:rPr>
                        <a:t>3-3.5gm/4.5lit.</a:t>
                      </a: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414781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b="1" spc="-5" dirty="0">
                          <a:latin typeface="Carlito"/>
                          <a:cs typeface="Carlito"/>
                        </a:rPr>
                        <a:t>7.Novacaine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spc="10" dirty="0">
                          <a:latin typeface="Carlito"/>
                          <a:cs typeface="Carlito"/>
                        </a:rPr>
                        <a:t>50mg/kg </a:t>
                      </a:r>
                      <a:r>
                        <a:rPr sz="2000" spc="-5" dirty="0">
                          <a:latin typeface="Carlito"/>
                          <a:cs typeface="Carlito"/>
                        </a:rPr>
                        <a:t>of</a:t>
                      </a:r>
                      <a:r>
                        <a:rPr sz="2000" spc="-55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spc="-5" dirty="0">
                          <a:latin typeface="Carlito"/>
                          <a:cs typeface="Carlito"/>
                        </a:rPr>
                        <a:t>fish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414782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b="1" dirty="0">
                          <a:latin typeface="Carlito"/>
                          <a:cs typeface="Carlito"/>
                        </a:rPr>
                        <a:t>8.Amobarbital</a:t>
                      </a:r>
                      <a:r>
                        <a:rPr sz="2000" b="1" spc="-45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b="1" dirty="0">
                          <a:latin typeface="Carlito"/>
                          <a:cs typeface="Carlito"/>
                        </a:rPr>
                        <a:t>sodium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35"/>
                        </a:spcBef>
                      </a:pPr>
                      <a:r>
                        <a:rPr sz="2000" spc="10" dirty="0">
                          <a:latin typeface="Carlito"/>
                          <a:cs typeface="Carlito"/>
                        </a:rPr>
                        <a:t>85mg/kg </a:t>
                      </a:r>
                      <a:r>
                        <a:rPr sz="2000" spc="-5" dirty="0">
                          <a:latin typeface="Carlito"/>
                          <a:cs typeface="Carlito"/>
                        </a:rPr>
                        <a:t>of</a:t>
                      </a:r>
                      <a:r>
                        <a:rPr sz="2000" spc="-55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spc="-5" dirty="0">
                          <a:latin typeface="Carlito"/>
                          <a:cs typeface="Carlito"/>
                        </a:rPr>
                        <a:t>fish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29845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414908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b="1" spc="-35" dirty="0">
                          <a:latin typeface="Carlito"/>
                          <a:cs typeface="Carlito"/>
                        </a:rPr>
                        <a:t>9.Tertiary </a:t>
                      </a:r>
                      <a:r>
                        <a:rPr sz="2000" b="1" spc="-10" dirty="0">
                          <a:latin typeface="Carlito"/>
                          <a:cs typeface="Carlito"/>
                        </a:rPr>
                        <a:t>amyl</a:t>
                      </a:r>
                      <a:r>
                        <a:rPr sz="2000" b="1" spc="-5" dirty="0">
                          <a:latin typeface="Carlito"/>
                          <a:cs typeface="Carlito"/>
                        </a:rPr>
                        <a:t> alcohol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spc="-5" dirty="0">
                          <a:latin typeface="Carlito"/>
                          <a:cs typeface="Carlito"/>
                        </a:rPr>
                        <a:t>2ml/4.5lit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414781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b="1" spc="-5" dirty="0">
                          <a:latin typeface="Carlito"/>
                          <a:cs typeface="Carlito"/>
                        </a:rPr>
                        <a:t>10.Methyl</a:t>
                      </a:r>
                      <a:r>
                        <a:rPr sz="2000" b="1" spc="-40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b="1" spc="-5" dirty="0">
                          <a:latin typeface="Carlito"/>
                          <a:cs typeface="Carlito"/>
                        </a:rPr>
                        <a:t>paraphynol(Dormison)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dirty="0">
                          <a:latin typeface="Carlito"/>
                          <a:cs typeface="Carlito"/>
                        </a:rPr>
                        <a:t>1-2 ml/4.5</a:t>
                      </a:r>
                      <a:r>
                        <a:rPr sz="2000" spc="-25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spc="-5" dirty="0">
                          <a:latin typeface="Carlito"/>
                          <a:cs typeface="Carlito"/>
                        </a:rPr>
                        <a:t>lit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414832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b="1" spc="-5" dirty="0">
                          <a:latin typeface="Carlito"/>
                          <a:cs typeface="Carlito"/>
                        </a:rPr>
                        <a:t>11.Urethane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spc="5" dirty="0">
                          <a:latin typeface="Carlito"/>
                          <a:cs typeface="Carlito"/>
                        </a:rPr>
                        <a:t>100mg/lit.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  <a:tr h="414820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b="1" spc="-15" dirty="0">
                          <a:latin typeface="Carlito"/>
                          <a:cs typeface="Carlito"/>
                        </a:rPr>
                        <a:t>12.Thiouracil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spc="5" dirty="0">
                          <a:latin typeface="Carlito"/>
                          <a:cs typeface="Carlito"/>
                        </a:rPr>
                        <a:t>10mg/lit.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E8CA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12"/>
                  </a:ext>
                </a:extLst>
              </a:tr>
              <a:tr h="414822">
                <a:tc gridSpan="2">
                  <a:txBody>
                    <a:bodyPr/>
                    <a:lstStyle/>
                    <a:p>
                      <a:pPr marL="9144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b="1" spc="-10" dirty="0">
                          <a:latin typeface="Carlito"/>
                          <a:cs typeface="Carlito"/>
                        </a:rPr>
                        <a:t>13.Hydroxy</a:t>
                      </a:r>
                      <a:r>
                        <a:rPr sz="2000" b="1" spc="-20" dirty="0">
                          <a:latin typeface="Carlito"/>
                          <a:cs typeface="Carlito"/>
                        </a:rPr>
                        <a:t> </a:t>
                      </a:r>
                      <a:r>
                        <a:rPr sz="2000" b="1" dirty="0">
                          <a:latin typeface="Carlito"/>
                          <a:cs typeface="Carlito"/>
                        </a:rPr>
                        <a:t>quinaldine</a:t>
                      </a:r>
                      <a:endParaRPr sz="2000" dirty="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/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720090">
                        <a:lnSpc>
                          <a:spcPct val="100000"/>
                        </a:lnSpc>
                        <a:spcBef>
                          <a:spcPts val="240"/>
                        </a:spcBef>
                      </a:pPr>
                      <a:r>
                        <a:rPr sz="2000" spc="10" dirty="0">
                          <a:latin typeface="Carlito"/>
                          <a:cs typeface="Carlito"/>
                        </a:rPr>
                        <a:t>1mg/lit</a:t>
                      </a:r>
                      <a:endParaRPr sz="2000">
                        <a:latin typeface="Carlito"/>
                        <a:cs typeface="Carlito"/>
                      </a:endParaRPr>
                    </a:p>
                  </a:txBody>
                  <a:tcPr marL="0" marR="0" marT="30480" marB="0">
                    <a:lnL w="12700">
                      <a:solidFill>
                        <a:srgbClr val="FFFFFF"/>
                      </a:solidFill>
                      <a:prstDash val="solid"/>
                    </a:lnL>
                    <a:lnR w="12700">
                      <a:solidFill>
                        <a:srgbClr val="FFFFFF"/>
                      </a:solidFill>
                      <a:prstDash val="solid"/>
                    </a:lnR>
                    <a:lnT w="12700">
                      <a:solidFill>
                        <a:srgbClr val="FFFFFF"/>
                      </a:solidFill>
                      <a:prstDash val="solid"/>
                    </a:lnT>
                    <a:lnB w="12700">
                      <a:solidFill>
                        <a:srgbClr val="FFFFFF"/>
                      </a:solidFill>
                      <a:prstDash val="solid"/>
                    </a:lnB>
                    <a:solidFill>
                      <a:srgbClr val="FFF4E7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2000" dirty="0">
                        <a:latin typeface="Times New Roman"/>
                        <a:cs typeface="Times New Roman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10013"/>
                  </a:ext>
                </a:extLst>
              </a:tr>
            </a:tbl>
          </a:graphicData>
        </a:graphic>
      </p:graphicFrame>
      <p:sp>
        <p:nvSpPr>
          <p:cNvPr id="6" name="Rectangle 5">
            <a:extLst>
              <a:ext uri="{FF2B5EF4-FFF2-40B4-BE49-F238E27FC236}">
                <a16:creationId xmlns:a16="http://schemas.microsoft.com/office/drawing/2014/main" id="{D69177C3-3E03-42AA-A130-02AC8FD29086}"/>
              </a:ext>
            </a:extLst>
          </p:cNvPr>
          <p:cNvSpPr/>
          <p:nvPr/>
        </p:nvSpPr>
        <p:spPr>
          <a:xfrm>
            <a:off x="532448" y="113861"/>
            <a:ext cx="10429801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8100">
              <a:lnSpc>
                <a:spcPct val="100000"/>
              </a:lnSpc>
              <a:spcBef>
                <a:spcPts val="100"/>
              </a:spcBef>
              <a:tabLst>
                <a:tab pos="495300" algn="l"/>
              </a:tabLst>
            </a:pPr>
            <a:r>
              <a:rPr lang="en-US" sz="3200" b="1" spc="5" dirty="0">
                <a:latin typeface="Carlito"/>
                <a:cs typeface="Carlito"/>
              </a:rPr>
              <a:t>Drugs and Dose of Anesthetics</a:t>
            </a:r>
            <a:endParaRPr lang="en-US" sz="3200" dirty="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ject 3"/>
          <p:cNvSpPr txBox="1"/>
          <p:nvPr/>
        </p:nvSpPr>
        <p:spPr>
          <a:xfrm>
            <a:off x="429259" y="1104036"/>
            <a:ext cx="11599292" cy="4632678"/>
          </a:xfrm>
          <a:prstGeom prst="rect">
            <a:avLst/>
          </a:prstGeom>
        </p:spPr>
        <p:txBody>
          <a:bodyPr vert="horz" wrap="square" lIns="0" tIns="33655" rIns="0" bIns="0" rtlCol="0">
            <a:spAutoFit/>
          </a:bodyPr>
          <a:lstStyle/>
          <a:p>
            <a:pPr marL="287655" indent="-275590">
              <a:lnSpc>
                <a:spcPct val="100000"/>
              </a:lnSpc>
              <a:spcBef>
                <a:spcPts val="265"/>
              </a:spcBef>
              <a:buSzPct val="96428"/>
              <a:buAutoNum type="arabicPeriod"/>
              <a:tabLst>
                <a:tab pos="288290" algn="l"/>
              </a:tabLst>
            </a:pPr>
            <a:r>
              <a:rPr sz="2800" b="1" spc="-15" dirty="0">
                <a:latin typeface="Carlito"/>
                <a:cs typeface="Carlito"/>
              </a:rPr>
              <a:t>Reduce </a:t>
            </a:r>
            <a:r>
              <a:rPr sz="2800" b="1" spc="-35" dirty="0">
                <a:latin typeface="Carlito"/>
                <a:cs typeface="Carlito"/>
              </a:rPr>
              <a:t>rate </a:t>
            </a:r>
            <a:r>
              <a:rPr sz="2800" b="1" spc="-5" dirty="0">
                <a:latin typeface="Carlito"/>
                <a:cs typeface="Carlito"/>
              </a:rPr>
              <a:t>of </a:t>
            </a:r>
            <a:r>
              <a:rPr sz="2800" b="1" spc="-25" dirty="0">
                <a:latin typeface="Carlito"/>
                <a:cs typeface="Carlito"/>
              </a:rPr>
              <a:t>oxygen</a:t>
            </a:r>
            <a:r>
              <a:rPr sz="2800" b="1" spc="100" dirty="0">
                <a:latin typeface="Carlito"/>
                <a:cs typeface="Carlito"/>
              </a:rPr>
              <a:t> </a:t>
            </a:r>
            <a:r>
              <a:rPr sz="2800" b="1" spc="-5" dirty="0">
                <a:latin typeface="Carlito"/>
                <a:cs typeface="Carlito"/>
              </a:rPr>
              <a:t>consumption.</a:t>
            </a:r>
            <a:endParaRPr sz="2800" dirty="0">
              <a:latin typeface="Carlito"/>
              <a:cs typeface="Carlito"/>
            </a:endParaRPr>
          </a:p>
          <a:p>
            <a:pPr marL="12700" marR="1252220">
              <a:lnSpc>
                <a:spcPts val="3030"/>
              </a:lnSpc>
              <a:spcBef>
                <a:spcPts val="545"/>
              </a:spcBef>
              <a:buSzPct val="96428"/>
              <a:buAutoNum type="arabicPeriod"/>
              <a:tabLst>
                <a:tab pos="288290" algn="l"/>
              </a:tabLst>
            </a:pPr>
            <a:r>
              <a:rPr sz="2800" b="1" spc="-15" dirty="0">
                <a:latin typeface="Carlito"/>
                <a:cs typeface="Carlito"/>
              </a:rPr>
              <a:t>Reduce </a:t>
            </a:r>
            <a:r>
              <a:rPr sz="2800" b="1" spc="-35" dirty="0">
                <a:latin typeface="Carlito"/>
                <a:cs typeface="Carlito"/>
              </a:rPr>
              <a:t>rate </a:t>
            </a:r>
            <a:r>
              <a:rPr sz="2800" b="1" spc="-5" dirty="0">
                <a:latin typeface="Carlito"/>
                <a:cs typeface="Carlito"/>
              </a:rPr>
              <a:t>of </a:t>
            </a:r>
            <a:r>
              <a:rPr sz="2800" b="1" spc="-10" dirty="0">
                <a:latin typeface="Carlito"/>
                <a:cs typeface="Carlito"/>
              </a:rPr>
              <a:t>release </a:t>
            </a:r>
            <a:r>
              <a:rPr sz="2800" b="1" spc="-5" dirty="0">
                <a:latin typeface="Carlito"/>
                <a:cs typeface="Carlito"/>
              </a:rPr>
              <a:t>of </a:t>
            </a:r>
            <a:r>
              <a:rPr sz="2800" b="1" spc="-10" dirty="0">
                <a:latin typeface="Carlito"/>
                <a:cs typeface="Carlito"/>
              </a:rPr>
              <a:t>Carbon </a:t>
            </a:r>
            <a:r>
              <a:rPr sz="2800" b="1" spc="-15" dirty="0">
                <a:latin typeface="Carlito"/>
                <a:cs typeface="Carlito"/>
              </a:rPr>
              <a:t>dioxide, </a:t>
            </a:r>
            <a:r>
              <a:rPr sz="2800" b="1" spc="-5" dirty="0">
                <a:latin typeface="Carlito"/>
                <a:cs typeface="Carlito"/>
              </a:rPr>
              <a:t>ammonia &amp; </a:t>
            </a:r>
            <a:r>
              <a:rPr sz="2800" b="1" spc="-25" dirty="0">
                <a:latin typeface="Carlito"/>
                <a:cs typeface="Carlito"/>
              </a:rPr>
              <a:t>toxic </a:t>
            </a:r>
            <a:r>
              <a:rPr sz="2800" b="1" spc="-10" dirty="0">
                <a:latin typeface="Carlito"/>
                <a:cs typeface="Carlito"/>
              </a:rPr>
              <a:t>substances  </a:t>
            </a:r>
            <a:r>
              <a:rPr sz="2800" b="1" spc="-30" dirty="0">
                <a:latin typeface="Carlito"/>
                <a:cs typeface="Carlito"/>
              </a:rPr>
              <a:t>excreted/</a:t>
            </a:r>
            <a:r>
              <a:rPr lang="en-US" sz="2800" b="1" spc="-20" dirty="0">
                <a:latin typeface="Carlito"/>
                <a:cs typeface="Carlito"/>
              </a:rPr>
              <a:t>l</a:t>
            </a:r>
            <a:r>
              <a:rPr sz="2800" b="1" spc="-20" dirty="0">
                <a:latin typeface="Carlito"/>
                <a:cs typeface="Carlito"/>
              </a:rPr>
              <a:t>iberated </a:t>
            </a:r>
            <a:r>
              <a:rPr sz="2800" b="1" spc="-15" dirty="0">
                <a:latin typeface="Carlito"/>
                <a:cs typeface="Carlito"/>
              </a:rPr>
              <a:t>from </a:t>
            </a:r>
            <a:r>
              <a:rPr sz="2800" b="1" spc="-5" dirty="0">
                <a:latin typeface="Carlito"/>
                <a:cs typeface="Carlito"/>
              </a:rPr>
              <a:t>fish</a:t>
            </a:r>
            <a:r>
              <a:rPr sz="2800" b="1" spc="60" dirty="0">
                <a:latin typeface="Carlito"/>
                <a:cs typeface="Carlito"/>
              </a:rPr>
              <a:t> </a:t>
            </a:r>
            <a:r>
              <a:rPr sz="2800" b="1" spc="-40" dirty="0">
                <a:latin typeface="Carlito"/>
                <a:cs typeface="Carlito"/>
              </a:rPr>
              <a:t>body.</a:t>
            </a:r>
            <a:endParaRPr sz="2800" dirty="0">
              <a:latin typeface="Carlito"/>
              <a:cs typeface="Carlito"/>
            </a:endParaRPr>
          </a:p>
          <a:p>
            <a:pPr marL="12700" marR="5080">
              <a:lnSpc>
                <a:spcPts val="3020"/>
              </a:lnSpc>
              <a:spcBef>
                <a:spcPts val="540"/>
              </a:spcBef>
              <a:buSzPct val="96428"/>
              <a:buAutoNum type="arabicPeriod" startAt="3"/>
              <a:tabLst>
                <a:tab pos="369570" algn="l"/>
              </a:tabLst>
            </a:pPr>
            <a:r>
              <a:rPr sz="2800" b="1" spc="-15" dirty="0">
                <a:latin typeface="Carlito"/>
                <a:cs typeface="Carlito"/>
              </a:rPr>
              <a:t>Excitability </a:t>
            </a:r>
            <a:r>
              <a:rPr sz="2800" b="1" spc="-5" dirty="0">
                <a:latin typeface="Carlito"/>
                <a:cs typeface="Carlito"/>
              </a:rPr>
              <a:t>of fishes and </a:t>
            </a:r>
            <a:r>
              <a:rPr sz="2800" b="1" spc="-15" dirty="0">
                <a:latin typeface="Carlito"/>
                <a:cs typeface="Carlito"/>
              </a:rPr>
              <a:t>thereby reduce </a:t>
            </a:r>
            <a:r>
              <a:rPr sz="2800" b="1" spc="-5" dirty="0">
                <a:latin typeface="Carlito"/>
                <a:cs typeface="Carlito"/>
              </a:rPr>
              <a:t>the chances of mortality due </a:t>
            </a:r>
            <a:r>
              <a:rPr sz="2800" b="1" spc="-15" dirty="0">
                <a:latin typeface="Carlito"/>
                <a:cs typeface="Carlito"/>
              </a:rPr>
              <a:t>to </a:t>
            </a:r>
            <a:r>
              <a:rPr sz="2800" b="1" dirty="0">
                <a:latin typeface="Carlito"/>
                <a:cs typeface="Carlito"/>
              </a:rPr>
              <a:t>injury  </a:t>
            </a:r>
            <a:r>
              <a:rPr sz="2800" b="1" spc="-5" dirty="0">
                <a:latin typeface="Carlito"/>
                <a:cs typeface="Carlito"/>
              </a:rPr>
              <a:t>&amp; time of handling of</a:t>
            </a:r>
            <a:r>
              <a:rPr sz="2800" b="1" spc="50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fishes.</a:t>
            </a:r>
            <a:endParaRPr sz="2800" dirty="0">
              <a:latin typeface="Carlito"/>
              <a:cs typeface="Carlito"/>
            </a:endParaRPr>
          </a:p>
          <a:p>
            <a:pPr marL="12700" marR="48260">
              <a:lnSpc>
                <a:spcPts val="3020"/>
              </a:lnSpc>
              <a:spcBef>
                <a:spcPts val="515"/>
              </a:spcBef>
              <a:buSzPct val="96428"/>
              <a:buAutoNum type="arabicPeriod" startAt="3"/>
              <a:tabLst>
                <a:tab pos="288290" algn="l"/>
              </a:tabLst>
            </a:pPr>
            <a:r>
              <a:rPr sz="2800" b="1" spc="-15" dirty="0">
                <a:latin typeface="Carlito"/>
                <a:cs typeface="Carlito"/>
              </a:rPr>
              <a:t>Greatly facilitates examination, </a:t>
            </a:r>
            <a:r>
              <a:rPr sz="2800" b="1" spc="-10" dirty="0">
                <a:latin typeface="Carlito"/>
                <a:cs typeface="Carlito"/>
              </a:rPr>
              <a:t>transport </a:t>
            </a:r>
            <a:r>
              <a:rPr sz="2800" b="1" spc="-5" dirty="0">
                <a:latin typeface="Carlito"/>
                <a:cs typeface="Carlito"/>
              </a:rPr>
              <a:t>and </a:t>
            </a:r>
            <a:r>
              <a:rPr sz="2800" b="1" spc="-10" dirty="0">
                <a:latin typeface="Carlito"/>
                <a:cs typeface="Carlito"/>
              </a:rPr>
              <a:t>diagnostic </a:t>
            </a:r>
            <a:r>
              <a:rPr sz="2800" b="1" spc="-5" dirty="0">
                <a:latin typeface="Carlito"/>
                <a:cs typeface="Carlito"/>
              </a:rPr>
              <a:t>sampling and </a:t>
            </a:r>
            <a:r>
              <a:rPr sz="2800" b="1" spc="-15" dirty="0">
                <a:latin typeface="Carlito"/>
                <a:cs typeface="Carlito"/>
              </a:rPr>
              <a:t>reduces  stress to </a:t>
            </a:r>
            <a:r>
              <a:rPr sz="2800" b="1" spc="-5" dirty="0">
                <a:latin typeface="Carlito"/>
                <a:cs typeface="Carlito"/>
              </a:rPr>
              <a:t>the</a:t>
            </a:r>
            <a:r>
              <a:rPr sz="2800" b="1" spc="40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fish.</a:t>
            </a:r>
            <a:endParaRPr sz="2800" dirty="0">
              <a:latin typeface="Carlito"/>
              <a:cs typeface="Carlito"/>
            </a:endParaRPr>
          </a:p>
          <a:p>
            <a:pPr marL="12700" marR="879475">
              <a:lnSpc>
                <a:spcPts val="3020"/>
              </a:lnSpc>
              <a:spcBef>
                <a:spcPts val="509"/>
              </a:spcBef>
              <a:buSzPct val="96428"/>
              <a:buAutoNum type="arabicPeriod" startAt="3"/>
              <a:tabLst>
                <a:tab pos="369570" algn="l"/>
              </a:tabLst>
            </a:pPr>
            <a:r>
              <a:rPr sz="2800" b="1" spc="-5" dirty="0">
                <a:latin typeface="Carlito"/>
                <a:cs typeface="Carlito"/>
              </a:rPr>
              <a:t>It is </a:t>
            </a:r>
            <a:r>
              <a:rPr sz="2800" b="1" spc="-10" dirty="0">
                <a:latin typeface="Carlito"/>
                <a:cs typeface="Carlito"/>
              </a:rPr>
              <a:t>essential </a:t>
            </a:r>
            <a:r>
              <a:rPr sz="2800" b="1" spc="-15" dirty="0">
                <a:latin typeface="Carlito"/>
                <a:cs typeface="Carlito"/>
              </a:rPr>
              <a:t>to minimize stress </a:t>
            </a:r>
            <a:r>
              <a:rPr sz="2800" b="1" spc="-5" dirty="0">
                <a:latin typeface="Carlito"/>
                <a:cs typeface="Carlito"/>
              </a:rPr>
              <a:t>and </a:t>
            </a:r>
            <a:r>
              <a:rPr sz="2800" b="1" spc="-15" dirty="0">
                <a:latin typeface="Carlito"/>
                <a:cs typeface="Carlito"/>
              </a:rPr>
              <a:t>physical </a:t>
            </a:r>
            <a:r>
              <a:rPr sz="2800" b="1" spc="-10" dirty="0">
                <a:latin typeface="Carlito"/>
                <a:cs typeface="Carlito"/>
              </a:rPr>
              <a:t>damage </a:t>
            </a:r>
            <a:r>
              <a:rPr sz="2800" b="1" spc="-5" dirty="0">
                <a:latin typeface="Carlito"/>
                <a:cs typeface="Carlito"/>
              </a:rPr>
              <a:t>in handling </a:t>
            </a:r>
            <a:r>
              <a:rPr sz="2800" b="1" spc="-10" dirty="0">
                <a:latin typeface="Carlito"/>
                <a:cs typeface="Carlito"/>
              </a:rPr>
              <a:t>fish </a:t>
            </a:r>
            <a:r>
              <a:rPr sz="2800" b="1" spc="-20" dirty="0">
                <a:latin typeface="Carlito"/>
                <a:cs typeface="Carlito"/>
              </a:rPr>
              <a:t>for  </a:t>
            </a:r>
            <a:r>
              <a:rPr sz="2800" b="1" spc="-10" dirty="0">
                <a:latin typeface="Carlito"/>
                <a:cs typeface="Carlito"/>
              </a:rPr>
              <a:t>routine</a:t>
            </a:r>
            <a:r>
              <a:rPr sz="2800" b="1" spc="15" dirty="0">
                <a:latin typeface="Carlito"/>
                <a:cs typeface="Carlito"/>
              </a:rPr>
              <a:t> </a:t>
            </a:r>
            <a:r>
              <a:rPr sz="2800" b="1" spc="-15" dirty="0">
                <a:latin typeface="Carlito"/>
                <a:cs typeface="Carlito"/>
              </a:rPr>
              <a:t>operation.</a:t>
            </a:r>
            <a:endParaRPr sz="2800" dirty="0">
              <a:latin typeface="Carlito"/>
              <a:cs typeface="Carlito"/>
            </a:endParaRPr>
          </a:p>
          <a:p>
            <a:pPr marL="12700" marR="935355">
              <a:lnSpc>
                <a:spcPts val="3020"/>
              </a:lnSpc>
              <a:spcBef>
                <a:spcPts val="505"/>
              </a:spcBef>
              <a:buSzPct val="96428"/>
              <a:buAutoNum type="arabicPeriod" startAt="3"/>
              <a:tabLst>
                <a:tab pos="288290" algn="l"/>
                <a:tab pos="4264025" algn="l"/>
              </a:tabLst>
            </a:pPr>
            <a:r>
              <a:rPr sz="2800" b="1" spc="-15" dirty="0">
                <a:latin typeface="Carlito"/>
                <a:cs typeface="Carlito"/>
              </a:rPr>
              <a:t>They are </a:t>
            </a:r>
            <a:r>
              <a:rPr sz="2800" b="1" spc="-5" dirty="0">
                <a:latin typeface="Carlito"/>
                <a:cs typeface="Carlito"/>
              </a:rPr>
              <a:t>also used </a:t>
            </a:r>
            <a:r>
              <a:rPr sz="2800" b="1" spc="-15" dirty="0">
                <a:latin typeface="Carlito"/>
                <a:cs typeface="Carlito"/>
              </a:rPr>
              <a:t>to </a:t>
            </a:r>
            <a:r>
              <a:rPr sz="2800" b="1" spc="-10" dirty="0">
                <a:latin typeface="Carlito"/>
                <a:cs typeface="Carlito"/>
              </a:rPr>
              <a:t>immobilize fish </a:t>
            </a:r>
            <a:r>
              <a:rPr sz="2800" b="1" spc="-5" dirty="0">
                <a:latin typeface="Carlito"/>
                <a:cs typeface="Carlito"/>
              </a:rPr>
              <a:t>so </a:t>
            </a:r>
            <a:r>
              <a:rPr sz="2800" b="1" spc="-10" dirty="0">
                <a:latin typeface="Carlito"/>
                <a:cs typeface="Carlito"/>
              </a:rPr>
              <a:t>they can </a:t>
            </a:r>
            <a:r>
              <a:rPr sz="2800" b="1" spc="-5" dirty="0">
                <a:latin typeface="Carlito"/>
                <a:cs typeface="Carlito"/>
              </a:rPr>
              <a:t>be handled </a:t>
            </a:r>
            <a:r>
              <a:rPr sz="2800" b="1" spc="-15" dirty="0">
                <a:latin typeface="Carlito"/>
                <a:cs typeface="Carlito"/>
              </a:rPr>
              <a:t>more  </a:t>
            </a:r>
            <a:r>
              <a:rPr sz="2800" b="1" spc="-10" dirty="0">
                <a:latin typeface="Carlito"/>
                <a:cs typeface="Carlito"/>
              </a:rPr>
              <a:t>easily </a:t>
            </a:r>
            <a:r>
              <a:rPr sz="2800" b="1" spc="-5" dirty="0">
                <a:latin typeface="Carlito"/>
                <a:cs typeface="Carlito"/>
              </a:rPr>
              <a:t>during</a:t>
            </a:r>
            <a:r>
              <a:rPr sz="2800" b="1" spc="50" dirty="0">
                <a:latin typeface="Carlito"/>
                <a:cs typeface="Carlito"/>
              </a:rPr>
              <a:t> </a:t>
            </a:r>
            <a:r>
              <a:rPr sz="2800" b="1" spc="-5" dirty="0">
                <a:latin typeface="Carlito"/>
                <a:cs typeface="Carlito"/>
              </a:rPr>
              <a:t>harvesting,</a:t>
            </a:r>
            <a:r>
              <a:rPr sz="2800" b="1" spc="65" dirty="0">
                <a:latin typeface="Carlito"/>
                <a:cs typeface="Carlito"/>
              </a:rPr>
              <a:t> </a:t>
            </a:r>
            <a:r>
              <a:rPr sz="2800" b="1" spc="-5" dirty="0">
                <a:latin typeface="Carlito"/>
                <a:cs typeface="Carlito"/>
              </a:rPr>
              <a:t>sampling</a:t>
            </a:r>
            <a:r>
              <a:rPr lang="en-US" sz="2800" b="1" spc="-5" dirty="0">
                <a:latin typeface="Carlito"/>
                <a:cs typeface="Carlito"/>
              </a:rPr>
              <a:t> </a:t>
            </a:r>
            <a:r>
              <a:rPr sz="2800" b="1" spc="-5" dirty="0">
                <a:latin typeface="Carlito"/>
                <a:cs typeface="Carlito"/>
              </a:rPr>
              <a:t>and </a:t>
            </a:r>
            <a:r>
              <a:rPr sz="2800" b="1" spc="-10" dirty="0">
                <a:latin typeface="Carlito"/>
                <a:cs typeface="Carlito"/>
              </a:rPr>
              <a:t>spawning</a:t>
            </a:r>
            <a:r>
              <a:rPr sz="2800" b="1" spc="10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procedures.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419F1DCE-549F-4190-95D7-A9817A20F30E}"/>
              </a:ext>
            </a:extLst>
          </p:cNvPr>
          <p:cNvSpPr/>
          <p:nvPr/>
        </p:nvSpPr>
        <p:spPr>
          <a:xfrm>
            <a:off x="429259" y="609600"/>
            <a:ext cx="840994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>
                <a:latin typeface="Gabriola" panose="04040605051002020D02" pitchFamily="82" charset="0"/>
              </a:rPr>
              <a:t>ADVANTAGES OF SUCH DRUGS:-</a:t>
            </a:r>
            <a:endParaRPr lang="en-US" sz="2800" b="1" dirty="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3400" y="609600"/>
            <a:ext cx="3359912" cy="696594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b="0" dirty="0"/>
              <a:t>REFERENCE</a:t>
            </a:r>
            <a:endParaRPr spc="-1085" dirty="0"/>
          </a:p>
        </p:txBody>
      </p:sp>
      <p:sp>
        <p:nvSpPr>
          <p:cNvPr id="3" name="object 3"/>
          <p:cNvSpPr txBox="1"/>
          <p:nvPr/>
        </p:nvSpPr>
        <p:spPr>
          <a:xfrm>
            <a:off x="533400" y="1447800"/>
            <a:ext cx="11353799" cy="3400867"/>
          </a:xfrm>
          <a:prstGeom prst="rect">
            <a:avLst/>
          </a:prstGeom>
        </p:spPr>
        <p:txBody>
          <a:bodyPr vert="horz" wrap="square" lIns="0" tIns="212090" rIns="0" bIns="0" rtlCol="0">
            <a:spAutoFit/>
          </a:bodyPr>
          <a:lstStyle/>
          <a:p>
            <a:pPr marL="12700" algn="just">
              <a:lnSpc>
                <a:spcPct val="100000"/>
              </a:lnSpc>
              <a:spcBef>
                <a:spcPts val="1670"/>
              </a:spcBef>
            </a:pPr>
            <a:r>
              <a:rPr sz="2400" b="1" spc="-5" dirty="0">
                <a:latin typeface="Carlito"/>
                <a:cs typeface="Carlito"/>
              </a:rPr>
              <a:t>1.</a:t>
            </a:r>
            <a:r>
              <a:rPr lang="en-US" sz="2400" b="1" spc="-5" dirty="0">
                <a:latin typeface="Carlito"/>
                <a:cs typeface="Carlito"/>
              </a:rPr>
              <a:t> </a:t>
            </a:r>
            <a:r>
              <a:rPr sz="2400" b="1" spc="-5" dirty="0">
                <a:latin typeface="Carlito"/>
                <a:cs typeface="Carlito"/>
              </a:rPr>
              <a:t>Anesthesia </a:t>
            </a:r>
            <a:r>
              <a:rPr sz="2400" b="1" dirty="0">
                <a:latin typeface="Carlito"/>
                <a:cs typeface="Carlito"/>
              </a:rPr>
              <a:t>and </a:t>
            </a:r>
            <a:r>
              <a:rPr sz="2400" b="1" spc="-5" dirty="0">
                <a:latin typeface="Carlito"/>
                <a:cs typeface="Carlito"/>
              </a:rPr>
              <a:t>types </a:t>
            </a:r>
            <a:r>
              <a:rPr sz="2400" b="1" dirty="0">
                <a:latin typeface="Carlito"/>
                <a:cs typeface="Carlito"/>
              </a:rPr>
              <a:t>of </a:t>
            </a:r>
            <a:r>
              <a:rPr sz="2400" b="1" spc="-5" dirty="0">
                <a:latin typeface="Carlito"/>
                <a:cs typeface="Carlito"/>
              </a:rPr>
              <a:t>drugs</a:t>
            </a:r>
            <a:r>
              <a:rPr sz="2400" b="1" spc="10" dirty="0">
                <a:latin typeface="Carlito"/>
                <a:cs typeface="Carlito"/>
              </a:rPr>
              <a:t> </a:t>
            </a:r>
            <a:r>
              <a:rPr lang="en-US" sz="2400" b="1" spc="-5" dirty="0">
                <a:latin typeface="Carlito"/>
                <a:cs typeface="Carlito"/>
              </a:rPr>
              <a:t>(</a:t>
            </a:r>
            <a:r>
              <a:rPr sz="2400" b="1" spc="-5" dirty="0">
                <a:latin typeface="Carlito"/>
                <a:cs typeface="Carlito"/>
              </a:rPr>
              <a:t>pdf</a:t>
            </a:r>
            <a:r>
              <a:rPr lang="en-US" sz="2400" b="1" spc="-5" dirty="0">
                <a:latin typeface="Carlito"/>
                <a:cs typeface="Carlito"/>
              </a:rPr>
              <a:t>); </a:t>
            </a:r>
            <a:r>
              <a:rPr sz="2400" b="1" spc="-5" dirty="0">
                <a:latin typeface="Carlito"/>
                <a:cs typeface="Carlito"/>
              </a:rPr>
              <a:t>Author:- A.Donald, </a:t>
            </a:r>
            <a:r>
              <a:rPr sz="2400" b="1" spc="-10" dirty="0">
                <a:latin typeface="Carlito"/>
                <a:cs typeface="Carlito"/>
              </a:rPr>
              <a:t>L.neiffer </a:t>
            </a:r>
            <a:r>
              <a:rPr sz="2400" b="1" dirty="0">
                <a:latin typeface="Carlito"/>
                <a:cs typeface="Carlito"/>
              </a:rPr>
              <a:t>&amp; </a:t>
            </a:r>
            <a:r>
              <a:rPr sz="2400" b="1" spc="-10" dirty="0" err="1">
                <a:latin typeface="Carlito"/>
                <a:cs typeface="Carlito"/>
              </a:rPr>
              <a:t>M.Andrew</a:t>
            </a:r>
            <a:r>
              <a:rPr sz="2400" b="1" spc="-10" dirty="0">
                <a:latin typeface="Carlito"/>
                <a:cs typeface="Carlito"/>
              </a:rPr>
              <a:t> stamper</a:t>
            </a:r>
            <a:endParaRPr lang="en-US" sz="2400" b="1" spc="-10" dirty="0">
              <a:latin typeface="Carlito"/>
              <a:cs typeface="Carlito"/>
            </a:endParaRPr>
          </a:p>
          <a:p>
            <a:pPr marL="12700" algn="just">
              <a:lnSpc>
                <a:spcPct val="100000"/>
              </a:lnSpc>
              <a:spcBef>
                <a:spcPts val="1670"/>
              </a:spcBef>
            </a:pPr>
            <a:r>
              <a:rPr sz="2400" b="1" spc="-5" dirty="0">
                <a:latin typeface="Carlito"/>
                <a:cs typeface="Carlito"/>
              </a:rPr>
              <a:t>2.</a:t>
            </a:r>
            <a:r>
              <a:rPr lang="en-US" sz="2400" b="1" spc="-5" dirty="0">
                <a:latin typeface="Carlito"/>
                <a:cs typeface="Carlito"/>
              </a:rPr>
              <a:t> </a:t>
            </a:r>
            <a:r>
              <a:rPr sz="2400" b="1" spc="-5" dirty="0">
                <a:latin typeface="Carlito"/>
                <a:cs typeface="Carlito"/>
              </a:rPr>
              <a:t>Anesthetics </a:t>
            </a:r>
            <a:r>
              <a:rPr sz="2400" b="1" dirty="0">
                <a:latin typeface="Carlito"/>
                <a:cs typeface="Carlito"/>
              </a:rPr>
              <a:t>in </a:t>
            </a:r>
            <a:r>
              <a:rPr sz="2400" b="1" spc="-5" dirty="0">
                <a:latin typeface="Carlito"/>
                <a:cs typeface="Carlito"/>
              </a:rPr>
              <a:t>aquaculture</a:t>
            </a:r>
            <a:r>
              <a:rPr sz="2400" b="1" dirty="0">
                <a:latin typeface="Carlito"/>
                <a:cs typeface="Carlito"/>
              </a:rPr>
              <a:t> </a:t>
            </a:r>
            <a:r>
              <a:rPr lang="en-US" sz="2400" b="1" spc="-5" dirty="0">
                <a:latin typeface="Carlito"/>
                <a:cs typeface="Carlito"/>
              </a:rPr>
              <a:t>(</a:t>
            </a:r>
            <a:r>
              <a:rPr sz="2400" b="1" spc="-5" dirty="0">
                <a:latin typeface="Carlito"/>
                <a:cs typeface="Carlito"/>
              </a:rPr>
              <a:t>pdf</a:t>
            </a:r>
            <a:r>
              <a:rPr lang="en-US" sz="2400" b="1" spc="-5" dirty="0">
                <a:latin typeface="Carlito"/>
                <a:cs typeface="Carlito"/>
              </a:rPr>
              <a:t>)</a:t>
            </a:r>
            <a:r>
              <a:rPr lang="en-US" sz="2400" dirty="0">
                <a:latin typeface="Carlito"/>
                <a:cs typeface="Carlito"/>
              </a:rPr>
              <a:t>; </a:t>
            </a:r>
            <a:r>
              <a:rPr sz="2400" b="1" spc="-5" dirty="0">
                <a:latin typeface="Carlito"/>
                <a:cs typeface="Carlito"/>
              </a:rPr>
              <a:t>Author </a:t>
            </a:r>
            <a:r>
              <a:rPr sz="2400" b="1" dirty="0">
                <a:latin typeface="Carlito"/>
                <a:cs typeface="Carlito"/>
              </a:rPr>
              <a:t>:- </a:t>
            </a:r>
            <a:r>
              <a:rPr sz="2400" b="1" spc="-10" dirty="0">
                <a:latin typeface="Carlito"/>
                <a:cs typeface="Carlito"/>
              </a:rPr>
              <a:t>Shawn, </a:t>
            </a:r>
            <a:r>
              <a:rPr sz="2400" b="1" spc="-5" dirty="0">
                <a:latin typeface="Carlito"/>
                <a:cs typeface="Carlito"/>
              </a:rPr>
              <a:t>coyle, </a:t>
            </a:r>
            <a:r>
              <a:rPr sz="2400" b="1" spc="-10" dirty="0">
                <a:latin typeface="Carlito"/>
                <a:cs typeface="Carlito"/>
              </a:rPr>
              <a:t>Robert </a:t>
            </a:r>
            <a:r>
              <a:rPr sz="2400" b="1" dirty="0">
                <a:latin typeface="Carlito"/>
                <a:cs typeface="Carlito"/>
              </a:rPr>
              <a:t>&amp;</a:t>
            </a:r>
            <a:r>
              <a:rPr sz="2400" b="1" spc="-30" dirty="0">
                <a:latin typeface="Carlito"/>
                <a:cs typeface="Carlito"/>
              </a:rPr>
              <a:t> </a:t>
            </a:r>
            <a:r>
              <a:rPr sz="2400" b="1" spc="-5" dirty="0">
                <a:latin typeface="Carlito"/>
                <a:cs typeface="Carlito"/>
              </a:rPr>
              <a:t>james</a:t>
            </a:r>
            <a:endParaRPr sz="2400" dirty="0">
              <a:latin typeface="Carlito"/>
              <a:cs typeface="Carlito"/>
            </a:endParaRPr>
          </a:p>
          <a:p>
            <a:pPr marL="316230" indent="-304165" algn="just">
              <a:lnSpc>
                <a:spcPct val="100000"/>
              </a:lnSpc>
              <a:spcBef>
                <a:spcPts val="1570"/>
              </a:spcBef>
              <a:buAutoNum type="arabicPeriod" startAt="3"/>
              <a:tabLst>
                <a:tab pos="316865" algn="l"/>
              </a:tabLst>
            </a:pPr>
            <a:r>
              <a:rPr sz="2400" b="1" spc="-10" dirty="0">
                <a:latin typeface="Carlito"/>
                <a:cs typeface="Carlito"/>
              </a:rPr>
              <a:t>Brackish </a:t>
            </a:r>
            <a:r>
              <a:rPr sz="2400" b="1" spc="-20" dirty="0">
                <a:latin typeface="Carlito"/>
                <a:cs typeface="Carlito"/>
              </a:rPr>
              <a:t>water </a:t>
            </a:r>
            <a:r>
              <a:rPr sz="2400" b="1" spc="-5" dirty="0">
                <a:latin typeface="Carlito"/>
                <a:cs typeface="Carlito"/>
              </a:rPr>
              <a:t>aquaculture</a:t>
            </a:r>
            <a:r>
              <a:rPr lang="en-US" sz="2400" b="1" spc="-5" dirty="0">
                <a:latin typeface="Carlito"/>
                <a:cs typeface="Carlito"/>
              </a:rPr>
              <a:t>; </a:t>
            </a:r>
            <a:r>
              <a:rPr sz="2400" b="1" spc="-25" dirty="0">
                <a:latin typeface="Carlito"/>
                <a:cs typeface="Carlito"/>
              </a:rPr>
              <a:t>Author:-P.K.Ghosh</a:t>
            </a:r>
            <a:endParaRPr sz="2400" dirty="0">
              <a:latin typeface="Carlito"/>
              <a:cs typeface="Carlito"/>
            </a:endParaRPr>
          </a:p>
          <a:p>
            <a:pPr marL="12700" marR="2931795" algn="just">
              <a:lnSpc>
                <a:spcPct val="154600"/>
              </a:lnSpc>
              <a:buAutoNum type="arabicPeriod" startAt="4"/>
              <a:tabLst>
                <a:tab pos="249554" algn="l"/>
              </a:tabLst>
            </a:pPr>
            <a:r>
              <a:rPr lang="en-US" sz="2400" b="1" spc="-5" dirty="0">
                <a:latin typeface="Carlito"/>
                <a:cs typeface="Carlito"/>
              </a:rPr>
              <a:t> F</a:t>
            </a:r>
            <a:r>
              <a:rPr sz="2400" b="1" spc="-5" dirty="0">
                <a:latin typeface="Carlito"/>
                <a:cs typeface="Carlito"/>
              </a:rPr>
              <a:t>ish </a:t>
            </a:r>
            <a:r>
              <a:rPr sz="2400" b="1" dirty="0">
                <a:latin typeface="Carlito"/>
                <a:cs typeface="Carlito"/>
              </a:rPr>
              <a:t>and </a:t>
            </a:r>
            <a:r>
              <a:rPr sz="2400" b="1" spc="-10" dirty="0">
                <a:latin typeface="Carlito"/>
                <a:cs typeface="Carlito"/>
              </a:rPr>
              <a:t>fisheries </a:t>
            </a:r>
            <a:r>
              <a:rPr sz="2400" b="1" dirty="0">
                <a:latin typeface="Carlito"/>
                <a:cs typeface="Carlito"/>
              </a:rPr>
              <a:t>of</a:t>
            </a:r>
            <a:r>
              <a:rPr sz="2400" b="1" spc="-20" dirty="0">
                <a:latin typeface="Carlito"/>
                <a:cs typeface="Carlito"/>
              </a:rPr>
              <a:t> </a:t>
            </a:r>
            <a:r>
              <a:rPr lang="en-US" sz="2400" b="1" spc="-5" dirty="0">
                <a:latin typeface="Carlito"/>
                <a:cs typeface="Carlito"/>
              </a:rPr>
              <a:t>I</a:t>
            </a:r>
            <a:r>
              <a:rPr sz="2400" b="1" spc="-5" dirty="0">
                <a:latin typeface="Carlito"/>
                <a:cs typeface="Carlito"/>
              </a:rPr>
              <a:t>ndia</a:t>
            </a:r>
            <a:r>
              <a:rPr lang="en-US" sz="2400" b="1" spc="-5" dirty="0">
                <a:latin typeface="Carlito"/>
                <a:cs typeface="Carlito"/>
              </a:rPr>
              <a:t>;</a:t>
            </a:r>
            <a:r>
              <a:rPr sz="2400" b="1" spc="-5" dirty="0">
                <a:latin typeface="Carlito"/>
                <a:cs typeface="Carlito"/>
              </a:rPr>
              <a:t>  Author:- </a:t>
            </a:r>
            <a:r>
              <a:rPr sz="2400" b="1" spc="-30" dirty="0">
                <a:latin typeface="Carlito"/>
                <a:cs typeface="Carlito"/>
              </a:rPr>
              <a:t>V.G.jhingram.</a:t>
            </a:r>
            <a:endParaRPr sz="2400" dirty="0">
              <a:latin typeface="Carlito"/>
              <a:cs typeface="Carlito"/>
            </a:endParaRPr>
          </a:p>
          <a:p>
            <a:pPr marL="12700" marR="334645" algn="just">
              <a:lnSpc>
                <a:spcPct val="154600"/>
              </a:lnSpc>
              <a:spcBef>
                <a:spcPts val="15"/>
              </a:spcBef>
              <a:buAutoNum type="arabicPeriod" startAt="4"/>
              <a:tabLst>
                <a:tab pos="249554" algn="l"/>
              </a:tabLst>
            </a:pPr>
            <a:r>
              <a:rPr sz="2400" b="1" spc="-20" dirty="0">
                <a:latin typeface="Carlito"/>
                <a:cs typeface="Carlito"/>
              </a:rPr>
              <a:t>Transportation </a:t>
            </a:r>
            <a:r>
              <a:rPr sz="2400" b="1" dirty="0">
                <a:latin typeface="Carlito"/>
                <a:cs typeface="Carlito"/>
              </a:rPr>
              <a:t>of </a:t>
            </a:r>
            <a:r>
              <a:rPr sz="2400" b="1" spc="-10" dirty="0">
                <a:latin typeface="Carlito"/>
                <a:cs typeface="Carlito"/>
              </a:rPr>
              <a:t>live finfishes </a:t>
            </a:r>
            <a:r>
              <a:rPr sz="2400" b="1" dirty="0">
                <a:latin typeface="Carlito"/>
                <a:cs typeface="Carlito"/>
              </a:rPr>
              <a:t>and </a:t>
            </a:r>
            <a:r>
              <a:rPr sz="2400" b="1" spc="-5" dirty="0">
                <a:latin typeface="Carlito"/>
                <a:cs typeface="Carlito"/>
              </a:rPr>
              <a:t>shellfishes</a:t>
            </a:r>
            <a:r>
              <a:rPr lang="en-US" sz="2400" b="1" spc="-5" dirty="0">
                <a:latin typeface="Carlito"/>
                <a:cs typeface="Carlito"/>
              </a:rPr>
              <a:t>;</a:t>
            </a:r>
            <a:r>
              <a:rPr sz="2400" b="1" spc="-5" dirty="0">
                <a:latin typeface="Carlito"/>
                <a:cs typeface="Carlito"/>
              </a:rPr>
              <a:t> Author:- M.peer Mohamed </a:t>
            </a:r>
            <a:r>
              <a:rPr sz="2400" b="1" dirty="0">
                <a:latin typeface="Carlito"/>
                <a:cs typeface="Carlito"/>
              </a:rPr>
              <a:t>&amp; </a:t>
            </a:r>
            <a:r>
              <a:rPr lang="en-US" sz="2400" b="1" dirty="0">
                <a:latin typeface="Carlito"/>
                <a:cs typeface="Carlito"/>
              </a:rPr>
              <a:t> 	</a:t>
            </a:r>
            <a:r>
              <a:rPr sz="2400" b="1" spc="-15" dirty="0" err="1">
                <a:latin typeface="Carlito"/>
                <a:cs typeface="Carlito"/>
              </a:rPr>
              <a:t>M.devaraj</a:t>
            </a:r>
            <a:r>
              <a:rPr sz="2400" b="1" spc="-15" dirty="0">
                <a:latin typeface="Carlito"/>
                <a:cs typeface="Carlito"/>
              </a:rPr>
              <a:t>.</a:t>
            </a:r>
            <a:endParaRPr sz="2400" dirty="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213359"/>
            <a:ext cx="12192000" cy="664463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133</TotalTime>
  <Words>990</Words>
  <Application>Microsoft Office PowerPoint</Application>
  <PresentationFormat>Widescreen</PresentationFormat>
  <Paragraphs>148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4" baseType="lpstr">
      <vt:lpstr>Arial</vt:lpstr>
      <vt:lpstr>Calibri</vt:lpstr>
      <vt:lpstr>Carlito</vt:lpstr>
      <vt:lpstr>Gabriola</vt:lpstr>
      <vt:lpstr>Times New Roman</vt:lpstr>
      <vt:lpstr>Wingdings</vt:lpstr>
      <vt:lpstr>Office Theme</vt:lpstr>
      <vt:lpstr>Anesthesia in Fish</vt:lpstr>
      <vt:lpstr>Introduction</vt:lpstr>
      <vt:lpstr>FACTORS AFFECTING THE ACTIVITY OF ANESTHETICS</vt:lpstr>
      <vt:lpstr>Uses of Anesthetics in Fish</vt:lpstr>
      <vt:lpstr>PowerPoint Presentation</vt:lpstr>
      <vt:lpstr>Stages of anesthesia in fish:-</vt:lpstr>
      <vt:lpstr>Stages of recovery in fish:-</vt:lpstr>
      <vt:lpstr>USES: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REFERENCE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Anesthesia in Fish</dc:title>
  <cp:lastModifiedBy>HP</cp:lastModifiedBy>
  <cp:revision>8</cp:revision>
  <dcterms:created xsi:type="dcterms:W3CDTF">2020-05-13T13:52:31Z</dcterms:created>
  <dcterms:modified xsi:type="dcterms:W3CDTF">2020-05-14T06:03:13Z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2017-12-11T00:00:00Z</vt:filetime>
  </property>
  <property fmtid="{D5CDD505-2E9C-101B-9397-08002B2CF9AE}" pid="3" name="Creator">
    <vt:lpwstr>Microsoft® PowerPoint® 2013</vt:lpwstr>
  </property>
  <property fmtid="{D5CDD505-2E9C-101B-9397-08002B2CF9AE}" pid="4" name="LastSaved">
    <vt:filetime>2020-05-13T00:00:00Z</vt:filetime>
  </property>
</Properties>
</file>