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33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7E0F-F665-44EB-8D03-F5C4E289B50F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CAAD-A074-4EAF-9A44-0987252D93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7E0F-F665-44EB-8D03-F5C4E289B50F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CAAD-A074-4EAF-9A44-0987252D93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7E0F-F665-44EB-8D03-F5C4E289B50F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CAAD-A074-4EAF-9A44-0987252D93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7E0F-F665-44EB-8D03-F5C4E289B50F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CAAD-A074-4EAF-9A44-0987252D93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7E0F-F665-44EB-8D03-F5C4E289B50F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CAAD-A074-4EAF-9A44-0987252D93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7E0F-F665-44EB-8D03-F5C4E289B50F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CAAD-A074-4EAF-9A44-0987252D93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7E0F-F665-44EB-8D03-F5C4E289B50F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CAAD-A074-4EAF-9A44-0987252D93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7E0F-F665-44EB-8D03-F5C4E289B50F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CAAD-A074-4EAF-9A44-0987252D93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7E0F-F665-44EB-8D03-F5C4E289B50F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CAAD-A074-4EAF-9A44-0987252D93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7E0F-F665-44EB-8D03-F5C4E289B50F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CAAD-A074-4EAF-9A44-0987252D93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7E0F-F665-44EB-8D03-F5C4E289B50F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CAAD-A074-4EAF-9A44-0987252D93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17E0F-F665-44EB-8D03-F5C4E289B50F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9CAAD-A074-4EAF-9A44-0987252D932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470025"/>
          </a:xfrm>
        </p:spPr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FFFF00"/>
                </a:solidFill>
              </a:rPr>
              <a:t>Food Hygiene, Personal Hygiene and </a:t>
            </a:r>
            <a:r>
              <a:rPr lang="en-IN" sz="3600" b="1" smtClean="0">
                <a:solidFill>
                  <a:srgbClr val="FFFF00"/>
                </a:solidFill>
              </a:rPr>
              <a:t>Plant Hygiene </a:t>
            </a:r>
            <a:r>
              <a:rPr lang="en-IN" sz="3600" b="1" dirty="0" smtClean="0">
                <a:solidFill>
                  <a:srgbClr val="FFFF00"/>
                </a:solidFill>
              </a:rPr>
              <a:t>in Dairy Plant</a:t>
            </a:r>
            <a:endParaRPr lang="en-IN" sz="3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sz="2400" dirty="0" smtClean="0"/>
              <a:t>DAIRY PLANT MANAGEMENT (DTT-421)</a:t>
            </a:r>
            <a:endParaRPr lang="en-IN" dirty="0" smtClean="0"/>
          </a:p>
          <a:p>
            <a:r>
              <a:rPr lang="en-IN" dirty="0" smtClean="0"/>
              <a:t>A K JHA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Personnel Hygiene: Clothing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00600"/>
          </a:xfrm>
        </p:spPr>
        <p:txBody>
          <a:bodyPr>
            <a:noAutofit/>
          </a:bodyPr>
          <a:lstStyle/>
          <a:p>
            <a:pPr algn="just"/>
            <a:r>
              <a:rPr lang="en-IN" sz="2800" dirty="0" smtClean="0"/>
              <a:t>Gloves </a:t>
            </a:r>
            <a:r>
              <a:rPr lang="en-IN" sz="2800" dirty="0"/>
              <a:t>shall be of food grade material. If gloves are worn for handling food and </a:t>
            </a:r>
            <a:r>
              <a:rPr lang="en-IN" sz="2800" dirty="0" smtClean="0"/>
              <a:t>food packaging they must </a:t>
            </a:r>
            <a:r>
              <a:rPr lang="en-IN" sz="2800" dirty="0"/>
              <a:t>be kept clean and only worn for this purpose. Gloves shall be rinsed </a:t>
            </a:r>
            <a:r>
              <a:rPr lang="en-IN" sz="2800" dirty="0" smtClean="0"/>
              <a:t>in sanitizing </a:t>
            </a:r>
            <a:r>
              <a:rPr lang="en-IN" sz="2800" dirty="0"/>
              <a:t>solution before handling any product. Hands must be washed </a:t>
            </a:r>
            <a:r>
              <a:rPr lang="en-IN" sz="2800" dirty="0" smtClean="0"/>
              <a:t>and sanitized </a:t>
            </a:r>
            <a:r>
              <a:rPr lang="en-IN" sz="2800" dirty="0"/>
              <a:t>even though gloves are worn</a:t>
            </a:r>
            <a:r>
              <a:rPr lang="en-IN" sz="2800" dirty="0" smtClean="0"/>
              <a:t>.</a:t>
            </a:r>
          </a:p>
          <a:p>
            <a:pPr algn="just"/>
            <a:endParaRPr lang="en-IN" sz="1800" dirty="0"/>
          </a:p>
          <a:p>
            <a:pPr algn="just"/>
            <a:r>
              <a:rPr lang="en-IN" sz="2800" dirty="0" smtClean="0"/>
              <a:t>Do </a:t>
            </a:r>
            <a:r>
              <a:rPr lang="en-IN" sz="2800" dirty="0"/>
              <a:t>not carry pens, pencils, thermometers, spectacles, tools, etc., in shirts, coats etc., above the </a:t>
            </a:r>
            <a:r>
              <a:rPr lang="en-IN" sz="2800" dirty="0" smtClean="0"/>
              <a:t>belt or </a:t>
            </a:r>
            <a:r>
              <a:rPr lang="en-IN" sz="2800" dirty="0"/>
              <a:t>waistline, or behind the ear. This would prevent articles from falling into the product.</a:t>
            </a:r>
          </a:p>
          <a:p>
            <a:pPr algn="just"/>
            <a:r>
              <a:rPr lang="en-IN" sz="2800" dirty="0" smtClean="0"/>
              <a:t>Do </a:t>
            </a:r>
            <a:r>
              <a:rPr lang="en-IN" sz="2800" dirty="0"/>
              <a:t>not use decorative buttons on shirt or apron. They may fall in product accidentally.</a:t>
            </a:r>
            <a:endParaRPr lang="en-IN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Personnel Hygiene: Jewellery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00600"/>
          </a:xfrm>
        </p:spPr>
        <p:txBody>
          <a:bodyPr>
            <a:noAutofit/>
          </a:bodyPr>
          <a:lstStyle/>
          <a:p>
            <a:r>
              <a:rPr lang="en-IN" sz="2800" b="1" dirty="0" smtClean="0"/>
              <a:t>Jewellery: </a:t>
            </a:r>
          </a:p>
          <a:p>
            <a:pPr lvl="1"/>
            <a:r>
              <a:rPr lang="en-IN" sz="2400" dirty="0" smtClean="0"/>
              <a:t>Rings</a:t>
            </a:r>
            <a:r>
              <a:rPr lang="en-IN" sz="2400" dirty="0"/>
              <a:t>, ear rings, badges, watches and other jewellery must not be worn while </a:t>
            </a:r>
            <a:r>
              <a:rPr lang="en-IN" sz="2400" dirty="0" smtClean="0"/>
              <a:t>on the </a:t>
            </a:r>
            <a:r>
              <a:rPr lang="en-IN" sz="2400" dirty="0"/>
              <a:t>job because:</a:t>
            </a:r>
          </a:p>
          <a:p>
            <a:pPr lvl="1"/>
            <a:r>
              <a:rPr lang="en-IN" sz="2400" dirty="0"/>
              <a:t>Hand </a:t>
            </a:r>
            <a:r>
              <a:rPr lang="en-IN" sz="2400" dirty="0" smtClean="0"/>
              <a:t>jewellery </a:t>
            </a:r>
            <a:r>
              <a:rPr lang="en-IN" sz="2400" dirty="0"/>
              <a:t>cannot be adequately sanitized against bacteria transmission.</a:t>
            </a:r>
          </a:p>
          <a:p>
            <a:pPr lvl="1"/>
            <a:r>
              <a:rPr lang="en-IN" sz="2400" dirty="0" smtClean="0"/>
              <a:t>Jewellery </a:t>
            </a:r>
            <a:r>
              <a:rPr lang="en-IN" sz="2400" dirty="0"/>
              <a:t>may fall into product.</a:t>
            </a:r>
          </a:p>
          <a:p>
            <a:pPr lvl="1"/>
            <a:r>
              <a:rPr lang="en-IN" sz="2400" dirty="0" smtClean="0"/>
              <a:t>Jewellery </a:t>
            </a:r>
            <a:r>
              <a:rPr lang="en-IN" sz="2400" dirty="0"/>
              <a:t>is a safety hazard with machinery.</a:t>
            </a:r>
          </a:p>
          <a:p>
            <a:r>
              <a:rPr lang="en-IN" sz="2800" b="1" dirty="0"/>
              <a:t>Exceptions for Wearing </a:t>
            </a:r>
            <a:r>
              <a:rPr lang="en-IN" sz="2800" b="1" dirty="0" smtClean="0"/>
              <a:t>Jewellery:</a:t>
            </a:r>
          </a:p>
          <a:p>
            <a:pPr lvl="1"/>
            <a:r>
              <a:rPr lang="en-IN" sz="2400" dirty="0" smtClean="0"/>
              <a:t>A </a:t>
            </a:r>
            <a:r>
              <a:rPr lang="en-IN" sz="2400" dirty="0"/>
              <a:t>necklace or chain where applicable worn under a shirt or T- shirt.</a:t>
            </a:r>
          </a:p>
          <a:p>
            <a:pPr lvl="1"/>
            <a:r>
              <a:rPr lang="en-IN" sz="2400" dirty="0" smtClean="0"/>
              <a:t>Small </a:t>
            </a:r>
            <a:r>
              <a:rPr lang="en-IN" sz="2400" dirty="0"/>
              <a:t>plain sleeper ear rings.</a:t>
            </a:r>
          </a:p>
          <a:p>
            <a:pPr lvl="1"/>
            <a:r>
              <a:rPr lang="en-IN" sz="2400" dirty="0" smtClean="0"/>
              <a:t>A </a:t>
            </a:r>
            <a:r>
              <a:rPr lang="en-IN" sz="2400" dirty="0"/>
              <a:t>plain wedding band which cannot be removed is the only exception to this requirement.</a:t>
            </a:r>
            <a:endParaRPr lang="en-IN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Personnel Hygiene: Shoes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00600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IN" sz="2800" dirty="0" smtClean="0"/>
          </a:p>
          <a:p>
            <a:pPr algn="just"/>
            <a:r>
              <a:rPr lang="en-IN" sz="2800" dirty="0" smtClean="0"/>
              <a:t>Keep </a:t>
            </a:r>
            <a:r>
              <a:rPr lang="en-IN" sz="2800" dirty="0"/>
              <a:t>shoes clean, neat and in good condition. </a:t>
            </a:r>
            <a:endParaRPr lang="en-IN" sz="2800" dirty="0" smtClean="0"/>
          </a:p>
          <a:p>
            <a:pPr algn="just"/>
            <a:r>
              <a:rPr lang="en-IN" sz="2800" dirty="0" smtClean="0"/>
              <a:t>Safety </a:t>
            </a:r>
            <a:r>
              <a:rPr lang="en-IN" sz="2800" dirty="0"/>
              <a:t>boots and shoes should </a:t>
            </a:r>
            <a:r>
              <a:rPr lang="en-IN" sz="2800" dirty="0" smtClean="0"/>
              <a:t>be worn </a:t>
            </a:r>
            <a:r>
              <a:rPr lang="en-IN" sz="2800" dirty="0"/>
              <a:t>only at the work place and not in any other place to avoid contamination. </a:t>
            </a:r>
            <a:endParaRPr lang="en-IN" sz="2800" dirty="0" smtClean="0"/>
          </a:p>
          <a:p>
            <a:pPr algn="just"/>
            <a:r>
              <a:rPr lang="en-IN" sz="2800" dirty="0" smtClean="0"/>
              <a:t>In </a:t>
            </a:r>
            <a:r>
              <a:rPr lang="en-IN" sz="2800" dirty="0"/>
              <a:t>critical </a:t>
            </a:r>
            <a:r>
              <a:rPr lang="en-IN" sz="2800" dirty="0" smtClean="0"/>
              <a:t>aseptic areas </a:t>
            </a:r>
            <a:r>
              <a:rPr lang="en-IN" sz="2800" dirty="0"/>
              <a:t>footbaths must be used by all personnel whenever they are provided. </a:t>
            </a:r>
            <a:endParaRPr lang="en-IN" sz="2800" dirty="0" smtClean="0"/>
          </a:p>
          <a:p>
            <a:pPr lvl="1" algn="just"/>
            <a:r>
              <a:rPr lang="en-IN" sz="2400" dirty="0" smtClean="0"/>
              <a:t>They </a:t>
            </a:r>
            <a:r>
              <a:rPr lang="en-IN" sz="2400" dirty="0"/>
              <a:t>are an </a:t>
            </a:r>
            <a:r>
              <a:rPr lang="en-IN" sz="2400" dirty="0" smtClean="0"/>
              <a:t>essential part </a:t>
            </a:r>
            <a:r>
              <a:rPr lang="en-IN" sz="2400" dirty="0"/>
              <a:t>of sanitation procedure</a:t>
            </a:r>
            <a:r>
              <a:rPr lang="en-IN" sz="2400" dirty="0" smtClean="0"/>
              <a:t>.</a:t>
            </a:r>
          </a:p>
          <a:p>
            <a:endParaRPr lang="en-IN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Personnel Hygiene: Other Habits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84576"/>
          </a:xfrm>
        </p:spPr>
        <p:txBody>
          <a:bodyPr>
            <a:noAutofit/>
          </a:bodyPr>
          <a:lstStyle/>
          <a:p>
            <a:r>
              <a:rPr lang="en-IN" dirty="0" smtClean="0"/>
              <a:t>Other </a:t>
            </a:r>
            <a:r>
              <a:rPr lang="en-IN" dirty="0"/>
              <a:t>Habits: Smoking is permitted only in authorized areas. </a:t>
            </a:r>
            <a:endParaRPr lang="en-IN" dirty="0" smtClean="0"/>
          </a:p>
          <a:p>
            <a:r>
              <a:rPr lang="en-IN" dirty="0" smtClean="0"/>
              <a:t>Hands </a:t>
            </a:r>
            <a:r>
              <a:rPr lang="en-IN" dirty="0"/>
              <a:t>must be washed </a:t>
            </a:r>
            <a:r>
              <a:rPr lang="en-IN" dirty="0" smtClean="0"/>
              <a:t>after smoking </a:t>
            </a:r>
            <a:r>
              <a:rPr lang="en-IN" dirty="0"/>
              <a:t>and before re-entering the production area</a:t>
            </a:r>
            <a:r>
              <a:rPr lang="en-IN" dirty="0" smtClean="0"/>
              <a:t>.</a:t>
            </a:r>
          </a:p>
          <a:p>
            <a:r>
              <a:rPr lang="en-IN" dirty="0" smtClean="0"/>
              <a:t>Chewing </a:t>
            </a:r>
            <a:r>
              <a:rPr lang="en-IN" dirty="0"/>
              <a:t>of betel leaves, pan </a:t>
            </a:r>
            <a:r>
              <a:rPr lang="en-IN" dirty="0" err="1"/>
              <a:t>masala</a:t>
            </a:r>
            <a:r>
              <a:rPr lang="en-IN" dirty="0"/>
              <a:t> </a:t>
            </a:r>
            <a:r>
              <a:rPr lang="en-IN" dirty="0" smtClean="0"/>
              <a:t>and tobacco </a:t>
            </a:r>
            <a:r>
              <a:rPr lang="en-IN" dirty="0"/>
              <a:t>is permitted only outside the factory premises. </a:t>
            </a:r>
            <a:endParaRPr lang="en-IN" dirty="0" smtClean="0"/>
          </a:p>
          <a:p>
            <a:r>
              <a:rPr lang="en-IN" dirty="0" smtClean="0"/>
              <a:t>Mouth </a:t>
            </a:r>
            <a:r>
              <a:rPr lang="en-IN" dirty="0"/>
              <a:t>and hands must be washed </a:t>
            </a:r>
            <a:r>
              <a:rPr lang="en-IN" dirty="0" smtClean="0"/>
              <a:t>after chewing </a:t>
            </a:r>
            <a:r>
              <a:rPr lang="en-IN" dirty="0"/>
              <a:t>and before re-entering the production area.</a:t>
            </a:r>
            <a:endParaRPr lang="en-IN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C00000"/>
                </a:solidFill>
              </a:rPr>
              <a:t>General safety Measures in Dairy Plants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84576"/>
          </a:xfrm>
        </p:spPr>
        <p:txBody>
          <a:bodyPr>
            <a:noAutofit/>
          </a:bodyPr>
          <a:lstStyle/>
          <a:p>
            <a:r>
              <a:rPr lang="en-IN" dirty="0"/>
              <a:t>Food or drink is not permitted in the plant. Drinking water is provided at drinking fountains </a:t>
            </a:r>
            <a:r>
              <a:rPr lang="en-IN" dirty="0" smtClean="0"/>
              <a:t>/ basins</a:t>
            </a:r>
            <a:r>
              <a:rPr lang="en-IN" dirty="0"/>
              <a:t>.</a:t>
            </a:r>
          </a:p>
          <a:p>
            <a:r>
              <a:rPr lang="en-IN" dirty="0"/>
              <a:t>Maintain lockers clean and free of soiled clothing and food materials to prevent attraction of</a:t>
            </a:r>
          </a:p>
          <a:p>
            <a:r>
              <a:rPr lang="en-IN" dirty="0"/>
              <a:t>pests.</a:t>
            </a:r>
          </a:p>
          <a:p>
            <a:r>
              <a:rPr lang="en-IN" dirty="0"/>
              <a:t>Avoid uncontrolled, uncovered coughing or sneezing in manufacturing and packaging area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C00000"/>
                </a:solidFill>
              </a:rPr>
              <a:t>General safety Measures in Dairy Plants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84576"/>
          </a:xfrm>
        </p:spPr>
        <p:txBody>
          <a:bodyPr>
            <a:noAutofit/>
          </a:bodyPr>
          <a:lstStyle/>
          <a:p>
            <a:r>
              <a:rPr lang="en-IN" smtClean="0"/>
              <a:t>Wear </a:t>
            </a:r>
            <a:r>
              <a:rPr lang="en-IN" dirty="0"/>
              <a:t>safety goggles where chemical materials are used and handled.</a:t>
            </a:r>
          </a:p>
          <a:p>
            <a:r>
              <a:rPr lang="en-IN" dirty="0"/>
              <a:t>Hearing protection must be worn in designated area. They must be kept clean. Do not leave</a:t>
            </a:r>
          </a:p>
          <a:p>
            <a:r>
              <a:rPr lang="en-IN" dirty="0"/>
              <a:t>them on equipment surfaces when not in use.</a:t>
            </a:r>
          </a:p>
          <a:p>
            <a:r>
              <a:rPr lang="en-IN" dirty="0"/>
              <a:t>Mask should be used in designated areas.</a:t>
            </a:r>
          </a:p>
          <a:p>
            <a:r>
              <a:rPr lang="en-IN" dirty="0"/>
              <a:t>Nobody should be allowed to enter production area without wearing the apron and cap.</a:t>
            </a:r>
          </a:p>
          <a:p>
            <a:r>
              <a:rPr lang="en-IN" dirty="0"/>
              <a:t>Use of muffler is prohibited in production area.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990033"/>
                </a:solidFill>
              </a:rPr>
              <a:t>Introduction</a:t>
            </a:r>
            <a:endParaRPr lang="en-IN" b="1" dirty="0">
              <a:solidFill>
                <a:srgbClr val="9900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2800" dirty="0" smtClean="0"/>
              <a:t>Choices and demand for food products are changing.</a:t>
            </a:r>
          </a:p>
          <a:p>
            <a:pPr lvl="1" algn="just"/>
            <a:r>
              <a:rPr lang="en-IN" sz="2400" dirty="0" smtClean="0"/>
              <a:t>Consumers  are more aware and educated.</a:t>
            </a:r>
          </a:p>
          <a:p>
            <a:pPr lvl="1" algn="just"/>
            <a:r>
              <a:rPr lang="en-IN" sz="2400" dirty="0" smtClean="0"/>
              <a:t>Consciousness  about quality is growing. </a:t>
            </a:r>
          </a:p>
          <a:p>
            <a:pPr algn="just"/>
            <a:r>
              <a:rPr lang="en-IN" sz="2800" dirty="0" smtClean="0"/>
              <a:t>Good </a:t>
            </a:r>
            <a:r>
              <a:rPr lang="en-IN" sz="2800" dirty="0"/>
              <a:t>manufacturing </a:t>
            </a:r>
            <a:r>
              <a:rPr lang="en-IN" sz="2800" dirty="0" smtClean="0"/>
              <a:t>practices (GMP) </a:t>
            </a:r>
            <a:r>
              <a:rPr lang="en-IN" sz="2800" dirty="0"/>
              <a:t>is the key to producing </a:t>
            </a:r>
            <a:r>
              <a:rPr lang="en-IN" sz="2800" dirty="0" smtClean="0"/>
              <a:t>quality products.</a:t>
            </a:r>
          </a:p>
          <a:p>
            <a:pPr algn="just"/>
            <a:r>
              <a:rPr lang="en-IN" sz="2800" dirty="0"/>
              <a:t>The </a:t>
            </a:r>
            <a:r>
              <a:rPr lang="en-IN" sz="2800" dirty="0" smtClean="0"/>
              <a:t>GMP are </a:t>
            </a:r>
            <a:r>
              <a:rPr lang="en-IN" sz="2800" dirty="0"/>
              <a:t>designed to:</a:t>
            </a:r>
          </a:p>
          <a:p>
            <a:pPr lvl="1" algn="just"/>
            <a:r>
              <a:rPr lang="en-IN" sz="2400" dirty="0" smtClean="0"/>
              <a:t>Assist </a:t>
            </a:r>
            <a:r>
              <a:rPr lang="en-IN" sz="2400" dirty="0"/>
              <a:t>employees to maintain high </a:t>
            </a:r>
            <a:r>
              <a:rPr lang="en-IN" sz="2400"/>
              <a:t>quality </a:t>
            </a:r>
            <a:r>
              <a:rPr lang="en-IN" sz="2400" smtClean="0"/>
              <a:t>standards and </a:t>
            </a:r>
            <a:r>
              <a:rPr lang="en-IN" sz="2400" dirty="0"/>
              <a:t>safety of </a:t>
            </a:r>
            <a:r>
              <a:rPr lang="en-IN" sz="2400" dirty="0" smtClean="0"/>
              <a:t>products manufactured </a:t>
            </a:r>
            <a:r>
              <a:rPr lang="en-IN" sz="2400" dirty="0"/>
              <a:t>and distributed by the dairy plants.</a:t>
            </a:r>
          </a:p>
          <a:p>
            <a:pPr lvl="1" algn="just"/>
            <a:r>
              <a:rPr lang="en-IN" sz="2400" dirty="0" smtClean="0"/>
              <a:t>Educate </a:t>
            </a:r>
            <a:r>
              <a:rPr lang="en-IN" sz="2400" dirty="0"/>
              <a:t>employees about correct sanitary </a:t>
            </a:r>
            <a:r>
              <a:rPr lang="en-IN" sz="2400" dirty="0" smtClean="0"/>
              <a:t>practices and </a:t>
            </a:r>
            <a:endParaRPr lang="en-IN" sz="2400" dirty="0"/>
          </a:p>
          <a:p>
            <a:pPr lvl="1" algn="just"/>
            <a:r>
              <a:rPr lang="en-IN" sz="2400" dirty="0" smtClean="0"/>
              <a:t> Emphasise </a:t>
            </a:r>
            <a:r>
              <a:rPr lang="en-IN" sz="2400" dirty="0"/>
              <a:t>the importance of personnel hygiene and cleanliness.</a:t>
            </a:r>
            <a:endParaRPr lang="en-IN" sz="2400" dirty="0" smtClean="0"/>
          </a:p>
          <a:p>
            <a:pPr algn="just"/>
            <a:endParaRPr lang="en-IN" sz="2800" dirty="0" smtClean="0"/>
          </a:p>
          <a:p>
            <a:pPr algn="just"/>
            <a:endParaRPr lang="en-IN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C00000"/>
                </a:solidFill>
              </a:rPr>
              <a:t>P</a:t>
            </a:r>
            <a:r>
              <a:rPr lang="en-IN" b="1" dirty="0" smtClean="0">
                <a:solidFill>
                  <a:srgbClr val="C00000"/>
                </a:solidFill>
              </a:rPr>
              <a:t>ersonnel hygiene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400600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/>
              <a:t>GMP begins with personal hygiene</a:t>
            </a:r>
          </a:p>
          <a:p>
            <a:r>
              <a:rPr lang="en-IN" sz="2400" dirty="0"/>
              <a:t>A</a:t>
            </a:r>
            <a:r>
              <a:rPr lang="en-IN" sz="2400" dirty="0" smtClean="0"/>
              <a:t>ll </a:t>
            </a:r>
            <a:r>
              <a:rPr lang="en-IN" sz="2400" dirty="0"/>
              <a:t>employees must maintain a high degree of personal cleanliness </a:t>
            </a:r>
            <a:endParaRPr lang="en-IN" sz="2400" dirty="0" smtClean="0"/>
          </a:p>
          <a:p>
            <a:pPr lvl="1"/>
            <a:r>
              <a:rPr lang="en-IN" sz="2000" dirty="0" smtClean="0"/>
              <a:t>It is imperative to </a:t>
            </a:r>
            <a:r>
              <a:rPr lang="en-IN" sz="2000" dirty="0"/>
              <a:t>prevent dairy products </a:t>
            </a:r>
            <a:r>
              <a:rPr lang="en-IN" sz="2000" dirty="0" smtClean="0"/>
              <a:t>from contamination.</a:t>
            </a:r>
          </a:p>
          <a:p>
            <a:r>
              <a:rPr lang="en-IN" sz="2400" dirty="0" smtClean="0"/>
              <a:t>To ensure personal hygiene proper grooming is essential. Make sure that </a:t>
            </a:r>
          </a:p>
          <a:p>
            <a:pPr lvl="1"/>
            <a:r>
              <a:rPr lang="en-IN" sz="2000" dirty="0"/>
              <a:t>No person shall spit, use tobacco, pan </a:t>
            </a:r>
            <a:r>
              <a:rPr lang="en-IN" sz="2000" dirty="0" err="1"/>
              <a:t>masala</a:t>
            </a:r>
            <a:r>
              <a:rPr lang="en-IN" sz="2000" dirty="0"/>
              <a:t>, chew betel leaves, take food, drink water </a:t>
            </a:r>
            <a:r>
              <a:rPr lang="en-IN" sz="2000" dirty="0" smtClean="0"/>
              <a:t>or consume </a:t>
            </a:r>
            <a:r>
              <a:rPr lang="en-IN" sz="2000" dirty="0"/>
              <a:t>beverages or store clothing or personal belongings </a:t>
            </a:r>
            <a:r>
              <a:rPr lang="en-IN" sz="2000" dirty="0" smtClean="0"/>
              <a:t>at the  places where dairy products </a:t>
            </a:r>
            <a:r>
              <a:rPr lang="en-IN" sz="2000" dirty="0"/>
              <a:t>are manufactured </a:t>
            </a:r>
            <a:r>
              <a:rPr lang="en-IN" sz="2000" dirty="0" smtClean="0"/>
              <a:t>or utensils</a:t>
            </a:r>
            <a:r>
              <a:rPr lang="en-IN" sz="2000" dirty="0"/>
              <a:t>, packing materials </a:t>
            </a:r>
            <a:r>
              <a:rPr lang="en-IN" sz="2000" dirty="0" smtClean="0"/>
              <a:t>or ingredients </a:t>
            </a:r>
            <a:r>
              <a:rPr lang="en-IN" sz="2000" dirty="0"/>
              <a:t>for the preparation of dairy products are stored.</a:t>
            </a:r>
          </a:p>
          <a:p>
            <a:pPr lvl="1"/>
            <a:r>
              <a:rPr lang="en-IN" sz="2000" dirty="0"/>
              <a:t>No person who is a carrier of disease or who is suffering from any infectious disease, open </a:t>
            </a:r>
            <a:r>
              <a:rPr lang="en-IN" sz="2000" dirty="0" smtClean="0"/>
              <a:t>sore or </a:t>
            </a:r>
            <a:r>
              <a:rPr lang="en-IN" sz="2000" dirty="0"/>
              <a:t>communicable infection of the skin, shall be engaged in the manufacture of dairy products.</a:t>
            </a:r>
          </a:p>
          <a:p>
            <a:r>
              <a:rPr lang="en-IN" sz="2400" dirty="0"/>
              <a:t>In case of doubt the authorized doctor shall check the employee for any illness.</a:t>
            </a:r>
            <a:endParaRPr lang="en-IN" sz="2400" dirty="0" smtClean="0"/>
          </a:p>
          <a:p>
            <a:pPr algn="just"/>
            <a:endParaRPr lang="en-IN" sz="2800" dirty="0" smtClean="0"/>
          </a:p>
          <a:p>
            <a:pPr algn="just"/>
            <a:endParaRPr lang="en-IN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C00000"/>
                </a:solidFill>
              </a:rPr>
              <a:t>P</a:t>
            </a:r>
            <a:r>
              <a:rPr lang="en-IN" b="1" dirty="0" smtClean="0">
                <a:solidFill>
                  <a:srgbClr val="C00000"/>
                </a:solidFill>
              </a:rPr>
              <a:t>ersonnel Hygiene: Hair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00600"/>
          </a:xfrm>
        </p:spPr>
        <p:txBody>
          <a:bodyPr>
            <a:normAutofit/>
          </a:bodyPr>
          <a:lstStyle/>
          <a:p>
            <a:r>
              <a:rPr lang="en-IN" sz="2800" dirty="0"/>
              <a:t>Hair: Hair is an extraneous matter </a:t>
            </a:r>
            <a:r>
              <a:rPr lang="en-IN" sz="2800" dirty="0" smtClean="0"/>
              <a:t>that be </a:t>
            </a:r>
            <a:r>
              <a:rPr lang="en-IN" sz="2800" dirty="0"/>
              <a:t>kept out of the product. </a:t>
            </a:r>
            <a:endParaRPr lang="en-IN" sz="2800" dirty="0" smtClean="0"/>
          </a:p>
          <a:p>
            <a:r>
              <a:rPr lang="en-IN" sz="2800" dirty="0" smtClean="0"/>
              <a:t>Hair must be </a:t>
            </a:r>
            <a:r>
              <a:rPr lang="en-IN" sz="2800" dirty="0"/>
              <a:t>neatly combed.</a:t>
            </a:r>
          </a:p>
          <a:p>
            <a:r>
              <a:rPr lang="en-IN" sz="2800" dirty="0" smtClean="0"/>
              <a:t>Covering head : A hairnet </a:t>
            </a:r>
            <a:r>
              <a:rPr lang="en-IN" sz="2800" dirty="0"/>
              <a:t>and / </a:t>
            </a:r>
            <a:r>
              <a:rPr lang="en-IN" sz="2800" dirty="0" smtClean="0"/>
              <a:t>or a cap must </a:t>
            </a:r>
            <a:r>
              <a:rPr lang="en-IN" sz="2800" dirty="0"/>
              <a:t>be worn at all times. </a:t>
            </a:r>
            <a:endParaRPr lang="en-IN" sz="2800" dirty="0" smtClean="0"/>
          </a:p>
          <a:p>
            <a:pPr lvl="1"/>
            <a:r>
              <a:rPr lang="en-IN" sz="2400" dirty="0" smtClean="0"/>
              <a:t>If </a:t>
            </a:r>
            <a:r>
              <a:rPr lang="en-IN" sz="2400" dirty="0"/>
              <a:t>the hair is not enclosed by a cap, then </a:t>
            </a:r>
            <a:r>
              <a:rPr lang="en-IN" sz="2400" dirty="0" smtClean="0"/>
              <a:t>a hairnet </a:t>
            </a:r>
            <a:r>
              <a:rPr lang="en-IN" sz="2400" dirty="0"/>
              <a:t>must be worn.</a:t>
            </a:r>
          </a:p>
          <a:p>
            <a:r>
              <a:rPr lang="en-IN" sz="2800" dirty="0"/>
              <a:t>No hair pins, bobby pins, hair clips or any other similar clip is allowed to keep a head </a:t>
            </a:r>
            <a:r>
              <a:rPr lang="en-IN" sz="2800" dirty="0" smtClean="0"/>
              <a:t>covering in </a:t>
            </a:r>
            <a:r>
              <a:rPr lang="en-IN" sz="2800" dirty="0"/>
              <a:t>place. </a:t>
            </a:r>
            <a:endParaRPr lang="en-IN" sz="2800" dirty="0" smtClean="0"/>
          </a:p>
          <a:p>
            <a:pPr lvl="1"/>
            <a:r>
              <a:rPr lang="en-IN" sz="2400" dirty="0" smtClean="0"/>
              <a:t>They </a:t>
            </a:r>
            <a:r>
              <a:rPr lang="en-IN" sz="2400" dirty="0"/>
              <a:t>must be enclosed in the hairnet. Hair extending over the ears or beyond the </a:t>
            </a:r>
            <a:r>
              <a:rPr lang="en-IN" sz="2400" dirty="0" smtClean="0"/>
              <a:t>top </a:t>
            </a:r>
            <a:r>
              <a:rPr lang="en-IN" sz="2400" dirty="0"/>
              <a:t>of the shirt collar must be protected by a hairnet</a:t>
            </a:r>
            <a:r>
              <a:rPr lang="en-IN" sz="2400" dirty="0" smtClean="0"/>
              <a:t>.</a:t>
            </a:r>
            <a:endParaRPr lang="en-IN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C00000"/>
                </a:solidFill>
              </a:rPr>
              <a:t>P</a:t>
            </a:r>
            <a:r>
              <a:rPr lang="en-IN" b="1" dirty="0" smtClean="0">
                <a:solidFill>
                  <a:srgbClr val="C00000"/>
                </a:solidFill>
              </a:rPr>
              <a:t>ersonnel hygiene: Hair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00600"/>
          </a:xfrm>
        </p:spPr>
        <p:txBody>
          <a:bodyPr>
            <a:normAutofit fontScale="92500" lnSpcReduction="10000"/>
          </a:bodyPr>
          <a:lstStyle/>
          <a:p>
            <a:r>
              <a:rPr lang="en-IN" sz="2400" dirty="0"/>
              <a:t>Bump helmets are not considered effective hair restraints and, if worn, an approved </a:t>
            </a:r>
            <a:r>
              <a:rPr lang="en-IN" sz="2400" dirty="0" smtClean="0"/>
              <a:t>hair covering </a:t>
            </a:r>
            <a:r>
              <a:rPr lang="en-IN" sz="2400" dirty="0"/>
              <a:t>restraint must also be worn underneath.</a:t>
            </a:r>
          </a:p>
          <a:p>
            <a:r>
              <a:rPr lang="en-IN" sz="2400" dirty="0"/>
              <a:t>No person should comb their hair at the work place</a:t>
            </a:r>
            <a:r>
              <a:rPr lang="en-IN" sz="2400" dirty="0" smtClean="0"/>
              <a:t>.</a:t>
            </a:r>
          </a:p>
          <a:p>
            <a:r>
              <a:rPr lang="en-IN" sz="2400" dirty="0"/>
              <a:t>Men shall preferably be clean shaven. The </a:t>
            </a:r>
            <a:r>
              <a:rPr lang="en-IN" sz="2400" dirty="0" smtClean="0"/>
              <a:t>moustache </a:t>
            </a:r>
            <a:r>
              <a:rPr lang="en-IN" sz="2400" dirty="0"/>
              <a:t>should be properly covered so that chances </a:t>
            </a:r>
            <a:r>
              <a:rPr lang="en-IN" sz="2400" dirty="0" smtClean="0"/>
              <a:t>of hairs </a:t>
            </a:r>
            <a:r>
              <a:rPr lang="en-IN" sz="2400" dirty="0"/>
              <a:t>failing in the products do not arise</a:t>
            </a:r>
            <a:r>
              <a:rPr lang="en-IN" sz="2400" dirty="0" smtClean="0"/>
              <a:t>.</a:t>
            </a:r>
          </a:p>
          <a:p>
            <a:r>
              <a:rPr lang="en-IN" sz="2400" dirty="0"/>
              <a:t>A neat closely clipped moustache and neat sideburns </a:t>
            </a:r>
            <a:r>
              <a:rPr lang="en-IN" sz="2400" dirty="0" smtClean="0"/>
              <a:t>are permissible </a:t>
            </a:r>
            <a:r>
              <a:rPr lang="en-IN" sz="2400" dirty="0"/>
              <a:t>if:</a:t>
            </a:r>
          </a:p>
          <a:p>
            <a:r>
              <a:rPr lang="en-IN" sz="2400" dirty="0"/>
              <a:t>The </a:t>
            </a:r>
            <a:r>
              <a:rPr lang="en-IN" sz="2400" dirty="0" smtClean="0"/>
              <a:t>moustache </a:t>
            </a:r>
            <a:r>
              <a:rPr lang="en-IN" sz="2400" dirty="0"/>
              <a:t>is no wider than around outer edge of mouth and extends no longer than </a:t>
            </a:r>
            <a:r>
              <a:rPr lang="en-IN" sz="2400" dirty="0" smtClean="0"/>
              <a:t>the bottom </a:t>
            </a:r>
            <a:r>
              <a:rPr lang="en-IN" sz="2400" dirty="0"/>
              <a:t>of the mouth. Handlebar style moustache will not be permitted.</a:t>
            </a:r>
          </a:p>
          <a:p>
            <a:r>
              <a:rPr lang="en-IN" sz="2400" dirty="0"/>
              <a:t>The sideburns are trimmed no longer than the lobe of the ear. Curved sideburns </a:t>
            </a:r>
            <a:r>
              <a:rPr lang="en-IN" sz="2400" dirty="0" smtClean="0"/>
              <a:t>extending towards </a:t>
            </a:r>
            <a:r>
              <a:rPr lang="en-IN" sz="2400" dirty="0"/>
              <a:t>the corner of the mouth will not be permitted.</a:t>
            </a:r>
          </a:p>
          <a:p>
            <a:r>
              <a:rPr lang="en-IN" sz="2400" dirty="0"/>
              <a:t>Beards are an extraneous matter hazard. Because of the risk of hair loss, any beard must </a:t>
            </a:r>
            <a:r>
              <a:rPr lang="en-IN" sz="2400" dirty="0" smtClean="0"/>
              <a:t>be completely </a:t>
            </a:r>
            <a:r>
              <a:rPr lang="en-IN" sz="2400" dirty="0"/>
              <a:t>covered and enclosed with a clean, disposable mask.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Personnel Hygiene: Hand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00600"/>
          </a:xfrm>
        </p:spPr>
        <p:txBody>
          <a:bodyPr>
            <a:noAutofit/>
          </a:bodyPr>
          <a:lstStyle/>
          <a:p>
            <a:r>
              <a:rPr lang="en-IN" sz="2600" dirty="0"/>
              <a:t>Hands: Hands touch products or product packaging all the time and this may </a:t>
            </a:r>
            <a:r>
              <a:rPr lang="en-IN" sz="2600" dirty="0" smtClean="0"/>
              <a:t>become hazardous </a:t>
            </a:r>
            <a:r>
              <a:rPr lang="en-IN" sz="2600" dirty="0"/>
              <a:t>to the products. Keep hands and finger nails clean. Keep finger nails properly trimmed.</a:t>
            </a:r>
          </a:p>
          <a:p>
            <a:r>
              <a:rPr lang="en-IN" sz="2600" dirty="0"/>
              <a:t>Long finger nails are unsuitable in a dairy.</a:t>
            </a:r>
          </a:p>
          <a:p>
            <a:r>
              <a:rPr lang="en-IN" sz="2600" dirty="0" smtClean="0"/>
              <a:t>Wash </a:t>
            </a:r>
            <a:r>
              <a:rPr lang="en-IN" sz="2600" dirty="0"/>
              <a:t>hands thoroughly in a hand-washing facility before commencing work and after </a:t>
            </a:r>
            <a:r>
              <a:rPr lang="en-IN" sz="2600" dirty="0" smtClean="0"/>
              <a:t>each absence </a:t>
            </a:r>
            <a:r>
              <a:rPr lang="en-IN" sz="2600" dirty="0"/>
              <a:t>from the work area.</a:t>
            </a:r>
          </a:p>
          <a:p>
            <a:r>
              <a:rPr lang="en-IN" sz="2600" dirty="0" smtClean="0"/>
              <a:t>After </a:t>
            </a:r>
            <a:r>
              <a:rPr lang="en-IN" sz="2600" dirty="0"/>
              <a:t>visiting the rest rooms, toilet, after smoking and at any other time when hands </a:t>
            </a:r>
            <a:r>
              <a:rPr lang="en-IN" sz="2600" dirty="0" smtClean="0"/>
              <a:t>have become </a:t>
            </a:r>
            <a:r>
              <a:rPr lang="en-IN" sz="2600" dirty="0"/>
              <a:t>soiled or contaminated, employees must wash their hands before returning to </a:t>
            </a:r>
            <a:r>
              <a:rPr lang="en-IN" sz="2600" dirty="0" smtClean="0"/>
              <a:t>their work </a:t>
            </a:r>
            <a:r>
              <a:rPr lang="en-IN" sz="2600" dirty="0"/>
              <a:t>area</a:t>
            </a:r>
            <a:r>
              <a:rPr lang="en-IN" sz="2600" dirty="0" smtClean="0"/>
              <a:t>.</a:t>
            </a:r>
            <a:endParaRPr lang="en-IN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Personnel Hygiene: Hand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400600"/>
          </a:xfrm>
        </p:spPr>
        <p:txBody>
          <a:bodyPr>
            <a:noAutofit/>
          </a:bodyPr>
          <a:lstStyle/>
          <a:p>
            <a:r>
              <a:rPr lang="en-IN" sz="2600" dirty="0" smtClean="0"/>
              <a:t>In </a:t>
            </a:r>
            <a:r>
              <a:rPr lang="en-IN" sz="2600" dirty="0"/>
              <a:t>areas designated as critical hygiene areas, hands must be sanitized in the solution </a:t>
            </a:r>
            <a:r>
              <a:rPr lang="en-IN" sz="2600" dirty="0" smtClean="0"/>
              <a:t>provided upon </a:t>
            </a:r>
            <a:r>
              <a:rPr lang="en-IN" sz="2600" dirty="0"/>
              <a:t>entering the area.</a:t>
            </a:r>
          </a:p>
          <a:p>
            <a:r>
              <a:rPr lang="en-IN" sz="2600" dirty="0" smtClean="0"/>
              <a:t>Perfumed </a:t>
            </a:r>
            <a:r>
              <a:rPr lang="en-IN" sz="2600" dirty="0"/>
              <a:t>hand lotions and hand soaps are not permitted.</a:t>
            </a:r>
          </a:p>
          <a:p>
            <a:r>
              <a:rPr lang="en-IN" sz="2600" dirty="0" smtClean="0"/>
              <a:t>Any </a:t>
            </a:r>
            <a:r>
              <a:rPr lang="en-IN" sz="2600" dirty="0"/>
              <a:t>person with cuts or unprotected sores on fingers must not start work, but must report </a:t>
            </a:r>
            <a:r>
              <a:rPr lang="en-IN" sz="2600" dirty="0" smtClean="0"/>
              <a:t>to their </a:t>
            </a:r>
            <a:r>
              <a:rPr lang="en-IN" sz="2600" dirty="0"/>
              <a:t>supervisor and then to the medical centre.</a:t>
            </a:r>
          </a:p>
          <a:p>
            <a:r>
              <a:rPr lang="en-IN" sz="2600" dirty="0" smtClean="0"/>
              <a:t>Cuts </a:t>
            </a:r>
            <a:r>
              <a:rPr lang="en-IN" sz="2600" dirty="0"/>
              <a:t>and open sores on fingers must be covered by a </a:t>
            </a:r>
            <a:r>
              <a:rPr lang="en-IN" sz="2600" dirty="0" err="1"/>
              <a:t>colored</a:t>
            </a:r>
            <a:r>
              <a:rPr lang="en-IN" sz="2600" dirty="0"/>
              <a:t> band-aid type dressing applied </a:t>
            </a:r>
            <a:r>
              <a:rPr lang="en-IN" sz="2600" dirty="0" smtClean="0"/>
              <a:t>by the </a:t>
            </a:r>
            <a:r>
              <a:rPr lang="en-IN" sz="2600" dirty="0"/>
              <a:t>authorized Medical Officer or an authorized person. Standard flesh </a:t>
            </a:r>
            <a:r>
              <a:rPr lang="en-IN" sz="2600" dirty="0" err="1"/>
              <a:t>colored</a:t>
            </a:r>
            <a:r>
              <a:rPr lang="en-IN" sz="2600" dirty="0"/>
              <a:t> band-aids </a:t>
            </a:r>
            <a:r>
              <a:rPr lang="en-IN" sz="2600" dirty="0" smtClean="0"/>
              <a:t>or dressings </a:t>
            </a:r>
            <a:r>
              <a:rPr lang="en-IN" sz="2600" dirty="0"/>
              <a:t>are not acceptable.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Personnel Hygiene: Clothing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00600"/>
          </a:xfrm>
        </p:spPr>
        <p:txBody>
          <a:bodyPr>
            <a:noAutofit/>
          </a:bodyPr>
          <a:lstStyle/>
          <a:p>
            <a:r>
              <a:rPr lang="en-IN" sz="2800" dirty="0"/>
              <a:t>Clothing: Clothing is provided to protect the product from contamination. </a:t>
            </a:r>
            <a:endParaRPr lang="en-IN" sz="2800" dirty="0" smtClean="0"/>
          </a:p>
          <a:p>
            <a:pPr lvl="1"/>
            <a:r>
              <a:rPr lang="en-IN" sz="2400" dirty="0" smtClean="0"/>
              <a:t>Clothing must be </a:t>
            </a:r>
            <a:r>
              <a:rPr lang="en-IN" sz="2400" dirty="0"/>
              <a:t>clean at the start of production and kept clean during production</a:t>
            </a:r>
            <a:r>
              <a:rPr lang="en-IN" sz="2400" dirty="0" smtClean="0"/>
              <a:t>.</a:t>
            </a:r>
          </a:p>
          <a:p>
            <a:r>
              <a:rPr lang="en-IN" sz="2800" dirty="0"/>
              <a:t>Where clothing becomes soiled rapidly, disposable or plastic aprons should be worn over it </a:t>
            </a:r>
            <a:r>
              <a:rPr lang="en-IN" sz="2800" dirty="0" smtClean="0"/>
              <a:t>and changed </a:t>
            </a:r>
            <a:r>
              <a:rPr lang="en-IN" sz="2800" dirty="0"/>
              <a:t>frequently for additional protection against product contamination.</a:t>
            </a:r>
          </a:p>
          <a:p>
            <a:r>
              <a:rPr lang="en-IN" sz="2800" dirty="0" smtClean="0"/>
              <a:t>If </a:t>
            </a:r>
            <a:r>
              <a:rPr lang="en-IN" sz="2800" dirty="0"/>
              <a:t>you work in a very dirty or contaminated area, such as effluent disposal area, change into </a:t>
            </a:r>
            <a:r>
              <a:rPr lang="en-IN" sz="2800" dirty="0" smtClean="0"/>
              <a:t>clean clothes </a:t>
            </a:r>
            <a:r>
              <a:rPr lang="en-IN" sz="2800" dirty="0"/>
              <a:t>before entering the plant</a:t>
            </a:r>
            <a:r>
              <a:rPr lang="en-IN" sz="2800" dirty="0" smtClean="0"/>
              <a:t>.</a:t>
            </a:r>
            <a:endParaRPr lang="en-IN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Personnel Hygiene: Clothing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00600"/>
          </a:xfrm>
        </p:spPr>
        <p:txBody>
          <a:bodyPr>
            <a:noAutofit/>
          </a:bodyPr>
          <a:lstStyle/>
          <a:p>
            <a:r>
              <a:rPr lang="en-IN" sz="2800" dirty="0" smtClean="0"/>
              <a:t>Pockets </a:t>
            </a:r>
            <a:r>
              <a:rPr lang="en-IN" sz="2800" dirty="0"/>
              <a:t>above the waist are not allowed. Pockets must be removed or sewn shut to prevent </a:t>
            </a:r>
            <a:r>
              <a:rPr lang="en-IN" sz="2800" dirty="0" smtClean="0"/>
              <a:t>use and </a:t>
            </a:r>
            <a:r>
              <a:rPr lang="en-IN" sz="2800" dirty="0"/>
              <a:t>to eliminate a product contamination risk.</a:t>
            </a:r>
          </a:p>
          <a:p>
            <a:r>
              <a:rPr lang="en-IN" sz="2800" dirty="0" smtClean="0"/>
              <a:t>When </a:t>
            </a:r>
            <a:r>
              <a:rPr lang="en-IN" sz="2800" dirty="0"/>
              <a:t>sweaters are needed, they must be worn under the outer garment to avoid </a:t>
            </a:r>
            <a:r>
              <a:rPr lang="en-IN" sz="2800" dirty="0" smtClean="0"/>
              <a:t>product  contamination with </a:t>
            </a:r>
            <a:r>
              <a:rPr lang="en-IN" sz="2800" dirty="0"/>
              <a:t>loose </a:t>
            </a:r>
            <a:r>
              <a:rPr lang="en-IN" sz="2800" dirty="0" err="1"/>
              <a:t>fibers</a:t>
            </a:r>
            <a:r>
              <a:rPr lang="en-IN" sz="2800" dirty="0"/>
              <a:t>. Sweaters should be 'short haired (smooth)' close knit and lint-free.</a:t>
            </a:r>
          </a:p>
          <a:p>
            <a:r>
              <a:rPr lang="en-IN" sz="2800" dirty="0" smtClean="0"/>
              <a:t>Maintain </a:t>
            </a:r>
            <a:r>
              <a:rPr lang="en-IN" sz="2800" dirty="0"/>
              <a:t>gloves used for handling food and food contact packaging supplies intact and in </a:t>
            </a:r>
            <a:r>
              <a:rPr lang="en-IN" sz="2800" dirty="0" smtClean="0"/>
              <a:t>sanitary condition</a:t>
            </a:r>
            <a:r>
              <a:rPr lang="en-IN" sz="2800" dirty="0"/>
              <a:t>. </a:t>
            </a:r>
            <a:endParaRPr lang="en-IN" sz="2800" dirty="0" smtClean="0"/>
          </a:p>
          <a:p>
            <a:endParaRPr lang="en-IN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1341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Food Hygiene, Personal Hygiene and Plant Hygiene in Dairy Plant</vt:lpstr>
      <vt:lpstr>Introduction</vt:lpstr>
      <vt:lpstr>Personnel hygiene</vt:lpstr>
      <vt:lpstr>Personnel Hygiene: Hair</vt:lpstr>
      <vt:lpstr>Personnel hygiene: Hair</vt:lpstr>
      <vt:lpstr>Personnel Hygiene: Hand</vt:lpstr>
      <vt:lpstr>Personnel Hygiene: Hand</vt:lpstr>
      <vt:lpstr>Personnel Hygiene: Clothing</vt:lpstr>
      <vt:lpstr>Personnel Hygiene: Clothing </vt:lpstr>
      <vt:lpstr>Personnel Hygiene: Clothing </vt:lpstr>
      <vt:lpstr>Personnel Hygiene: Jewellery </vt:lpstr>
      <vt:lpstr>Personnel Hygiene: Shoes</vt:lpstr>
      <vt:lpstr>Personnel Hygiene: Other Habits</vt:lpstr>
      <vt:lpstr>General safety Measures in Dairy Plants</vt:lpstr>
      <vt:lpstr>General safety Measures in Dairy Plants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Hygiene, Personal Hygiene, Plant Hygiene and Water quality</dc:title>
  <dc:creator>My</dc:creator>
  <cp:lastModifiedBy>My</cp:lastModifiedBy>
  <cp:revision>69</cp:revision>
  <dcterms:created xsi:type="dcterms:W3CDTF">2020-06-14T15:50:21Z</dcterms:created>
  <dcterms:modified xsi:type="dcterms:W3CDTF">2020-06-16T17:36:45Z</dcterms:modified>
</cp:coreProperties>
</file>