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8" r:id="rId3"/>
    <p:sldId id="259" r:id="rId4"/>
    <p:sldId id="260" r:id="rId5"/>
    <p:sldId id="261" r:id="rId6"/>
    <p:sldId id="262" r:id="rId7"/>
    <p:sldId id="263" r:id="rId8"/>
    <p:sldId id="264" r:id="rId9"/>
    <p:sldId id="265" r:id="rId10"/>
    <p:sldId id="266" r:id="rId11"/>
    <p:sldId id="267" r:id="rId12"/>
    <p:sldId id="269" r:id="rId13"/>
    <p:sldId id="270" r:id="rId14"/>
    <p:sldId id="271" r:id="rId15"/>
    <p:sldId id="272" r:id="rId16"/>
    <p:sldId id="273" r:id="rId17"/>
    <p:sldId id="274" r:id="rId18"/>
    <p:sldId id="275" r:id="rId19"/>
    <p:sldId id="276" r:id="rId20"/>
    <p:sldId id="277" r:id="rId21"/>
    <p:sldId id="278" r:id="rId22"/>
    <p:sldId id="279" r:id="rId23"/>
    <p:sldId id="280" r:id="rId24"/>
    <p:sldId id="281" r:id="rId25"/>
    <p:sldId id="282" r:id="rId26"/>
    <p:sldId id="268" r:id="rId2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p:scale>
          <a:sx n="118" d="100"/>
          <a:sy n="118" d="100"/>
        </p:scale>
        <p:origin x="-1434" y="-1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6/4/2020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6/4/2020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6/4/2020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6/4/2020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6/4/2020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6/4/2020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6/4/2020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6/4/2020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hyperlink" Target="http://images.google.co.in/imgres?imgurl=http://www.republicanvoices.org/meat.jpg&amp;imgrefurl=http://www.republicanvoices.org/war_on_meat.html&amp;h=375&amp;w=500&amp;sz=39&amp;hl=en&amp;start=6&amp;tbnid=_Rt_cVrM3KIFBM:&amp;tbnh=98&amp;tbnw=130&amp;prev=/images?q=Meat&amp;gbv=2&amp;hl=en&amp;sa=G" TargetMode="External"/><Relationship Id="rId1" Type="http://schemas.openxmlformats.org/officeDocument/2006/relationships/slideLayout" Target="../slideLayouts/slideLayout2.xml"/><Relationship Id="rId5" Type="http://schemas.openxmlformats.org/officeDocument/2006/relationships/image" Target="../media/image4.jpeg"/><Relationship Id="rId4" Type="http://schemas.openxmlformats.org/officeDocument/2006/relationships/hyperlink" Target="http://images.google.co.in/imgres?imgurl=http://www.virginmedia.com/images/meat.jpg&amp;imgrefurl=http://www.virginmedia.com/digital/science/pictures/avoid-cancer.php?ssid=4&amp;h=300&amp;w=431&amp;sz=45&amp;hl=en&amp;start=21&amp;tbnid=4UJTxXUjG0Pd5M:&amp;tbnh=88&amp;tbnw=126&amp;prev=/images?q=Meat&amp;start=20&amp;gbv=2&amp;ndsp=20&amp;hl=en&amp;sa=N" TargetMode="Externa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8" Type="http://schemas.openxmlformats.org/officeDocument/2006/relationships/hyperlink" Target="http://images.google.co.in/imgres?imgurl=http://apps.uwhealth.org/health/adam/graphics/images/en/19917.jpg&amp;imgrefurl=http://apps.uwhealth.org/health/adam/hie/2/19841.htm&amp;h=320&amp;w=400&amp;sz=18&amp;hl=en&amp;start=7&amp;um=1&amp;usg=__ohWSBLif0YimOzPI4lSa8piYWF0=&amp;tbnid=DKcPYGM932G-mM:&amp;tbnh=99&amp;tbnw=124&amp;prev=/images?q=Smooth+muscle&amp;um=1&amp;hl=en" TargetMode="External"/><Relationship Id="rId3" Type="http://schemas.openxmlformats.org/officeDocument/2006/relationships/image" Target="../media/image6.jpeg"/><Relationship Id="rId7" Type="http://schemas.openxmlformats.org/officeDocument/2006/relationships/image" Target="../media/image8.jpeg"/><Relationship Id="rId2" Type="http://schemas.openxmlformats.org/officeDocument/2006/relationships/hyperlink" Target="http://images.google.co.in/imgres?imgurl=http://w3.ouhsc.edu/histology/Glass%20slides/77_02.jpg&amp;imgrefurl=http://w3.ouhsc.edu/histology/Text%20Sections/Muscle.html&amp;h=314&amp;w=400&amp;sz=27&amp;hl=en&amp;start=8&amp;usg=__RityXdGNbxnzGbrmLZZC2U67SI0=&amp;tbnid=fhWwRqnY0JG2GM:&amp;tbnh=97&amp;tbnw=124&amp;prev=/images?q=skeletal+muscle&amp;gbv=2&amp;hl=en&amp;sa=G" TargetMode="External"/><Relationship Id="rId1" Type="http://schemas.openxmlformats.org/officeDocument/2006/relationships/slideLayout" Target="../slideLayouts/slideLayout2.xml"/><Relationship Id="rId6" Type="http://schemas.openxmlformats.org/officeDocument/2006/relationships/hyperlink" Target="http://images.google.co.in/imgres?imgurl=http://cytochemistry.net/08_016.jpg&amp;imgrefurl=http://cytochemistry.net/Cell-biology/Medical/practice_practical_muscle.htm&amp;h=522&amp;w=471&amp;sz=54&amp;hl=en&amp;start=2&amp;usg=__YXyKnUpEmgALYPSRhsHqrrpjTjo=&amp;tbnid=sYz0Fzf-NnRFEM:&amp;tbnh=131&amp;tbnw=118&amp;prev=/images?q=cardiac+muscle&amp;gbv=2&amp;hl=en" TargetMode="External"/><Relationship Id="rId11" Type="http://schemas.openxmlformats.org/officeDocument/2006/relationships/image" Target="../media/image10.jpeg"/><Relationship Id="rId5" Type="http://schemas.openxmlformats.org/officeDocument/2006/relationships/image" Target="../media/image7.jpeg"/><Relationship Id="rId10" Type="http://schemas.openxmlformats.org/officeDocument/2006/relationships/hyperlink" Target="http://images.google.co.in/imgres?imgurl=http://www.healthline.com/blogs/exercise_fitness/uploaded_images/Muscle-774348.jpg&amp;imgrefurl=http://www.healthline.com/blogs/exercise_fitness/2007/06/does-hyperbaric-treatment-help-muscle.html&amp;h=702&amp;w=720&amp;sz=20&amp;hl=en&amp;start=15&amp;usg=__meu82co6se18kzrxMxxEOAFMOyM=&amp;tbnid=0xOkeKw30KEK_M:&amp;tbnh=137&amp;tbnw=140&amp;prev=/images?q=muscle&amp;gbv=2&amp;hl=en&amp;sa=G" TargetMode="External"/><Relationship Id="rId4" Type="http://schemas.openxmlformats.org/officeDocument/2006/relationships/hyperlink" Target="http://images.google.co.in/imgres?imgurl=http://www.biology.iastate.edu/Courses/212L/New%20Site/31%20MUscle%20&amp;%20Skeletal%20systems/system/smooth%20muscle%2040xweb.jpeg&amp;imgrefurl=http://www.biology.iastate.edu/Courses/212L/New%20Site/31%20MUscle%20&amp;%20Skeletal%20systems/muscle%20skeletal%20index.htm&amp;h=336&amp;w=412&amp;sz=18&amp;hl=en&amp;start=10&amp;usg=__Y-5zMS_Uen1pN8hsnOG9LlSHTBE=&amp;tbnid=6Rk09iiWDZr54M:&amp;tbnh=102&amp;tbnw=125&amp;prev=/images?q=Smooth+muscle&amp;gbv=2&amp;hl=en&amp;sa=G" TargetMode="External"/><Relationship Id="rId9" Type="http://schemas.openxmlformats.org/officeDocument/2006/relationships/image" Target="../media/image9.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hyperlink" Target="http://content.answers.com/main/content/img/oxford/Oxford_Body/019852403x.skeletal-muscle.3.jpg" TargetMode="External"/><Relationship Id="rId3" Type="http://schemas.openxmlformats.org/officeDocument/2006/relationships/image" Target="../media/image13.jpeg"/><Relationship Id="rId7" Type="http://schemas.openxmlformats.org/officeDocument/2006/relationships/image" Target="../media/image15.jpeg"/><Relationship Id="rId2" Type="http://schemas.openxmlformats.org/officeDocument/2006/relationships/hyperlink" Target="http://images.google.co.in/imgres?imgurl=http://facstaff.bloomu.edu/jhranitz/Courses/APHNT/Lab_Pictures/muscle_fiberw.jpg&amp;imgrefurl=http://facstaff.bloomu.edu/jhranitz/Courses/APHNT/Laboratory%20Pictures.htm&amp;h=448&amp;w=336&amp;sz=17&amp;hl=en&amp;start=11&amp;usg=__e0gssZHp5os6JJMLGiczGMZZ4IU=&amp;tbnid=6Gz_WiigXGti_M:&amp;tbnh=127&amp;tbnw=95&amp;prev=/images?q=sarcolemma&amp;gbv=2&amp;hl=en" TargetMode="External"/><Relationship Id="rId1" Type="http://schemas.openxmlformats.org/officeDocument/2006/relationships/slideLayout" Target="../slideLayouts/slideLayout2.xml"/><Relationship Id="rId6" Type="http://schemas.openxmlformats.org/officeDocument/2006/relationships/hyperlink" Target="http://images.google.co.in/imgres?imgurl=http://content.answers.com/main/content/wp/en-commons/thumb/4/4e/300px-Musclon2.jpg&amp;imgrefurl=http://www.answers.com/topic/sarcolemma&amp;h=238&amp;w=300&amp;sz=11&amp;hl=en&amp;start=6&amp;usg=__VW6bjwV1n3Ioljkw27PxgClS4Nw=&amp;tbnid=2K0kMC7wDp7d8M:&amp;tbnh=92&amp;tbnw=116&amp;prev=/images?q=sarcolemma&amp;gbv=2&amp;hl=en" TargetMode="External"/><Relationship Id="rId5" Type="http://schemas.openxmlformats.org/officeDocument/2006/relationships/image" Target="../media/image14.jpeg"/><Relationship Id="rId4" Type="http://schemas.openxmlformats.org/officeDocument/2006/relationships/hyperlink" Target="http://images.google.co.in/imgres?imgurl=http://www.ii.bham.ac.uk/clinicalimmunology/Neuroimmunology/images/Skeletal%20Muscle%20(230101).JPG&amp;imgrefurl=http://www.ii.bham.ac.uk/clinicalimmunology/Neuroimmunology/sarcolemma.htm&amp;h=283&amp;w=283&amp;sz=39&amp;hl=en&amp;start=7&amp;usg=__qaFk4-IHVcwM1urMOis80gATyhU=&amp;tbnid=ebyGX4F67D-TpM:&amp;tbnh=114&amp;tbnw=114&amp;prev=/images?q=sarcolemma&amp;gbv=2&amp;hl=en" TargetMode="External"/><Relationship Id="rId9" Type="http://schemas.openxmlformats.org/officeDocument/2006/relationships/image" Target="../media/image16.jpeg"/></Relationships>
</file>

<file path=ppt/slides/_rels/slide9.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hyperlink" Target="http://images.google.co.in/imgres?imgurl=http://education.vetmed.vt.edu/Curriculum/VM8054/Labs/Lab10/IMAGES/MUSCLE4.JPG&amp;imgrefurl=http://education.vetmed.vt.edu/Curriculum/VM8054/Labs/Lab10/lab10.htm&amp;h=482&amp;w=512&amp;sz=414&amp;hl=en&amp;start=4&amp;usg=__3e_vT86xs2-Rq6XiW4WEHCnUI0M=&amp;tbnid=W9x0GFicz3u5IM:&amp;tbnh=123&amp;tbnw=131&amp;prev=/images?q=Nucleus+and+skeletal+muscle&amp;gbv=2&amp;hl=en" TargetMode="External"/><Relationship Id="rId1" Type="http://schemas.openxmlformats.org/officeDocument/2006/relationships/slideLayout" Target="../slideLayouts/slideLayout2.xml"/><Relationship Id="rId5" Type="http://schemas.openxmlformats.org/officeDocument/2006/relationships/image" Target="../media/image18.jpeg"/><Relationship Id="rId4" Type="http://schemas.openxmlformats.org/officeDocument/2006/relationships/hyperlink" Target="http://images.google.co.in/imgres?imgurl=http://bp0.blogger.com/_zdSlnprFwqs/RgKDoMx464I/AAAAAAAAAD4/Lx4iWaOQfKY/s400/smooth.jpg&amp;imgrefurl=http://neurohead.blogspot.com/&amp;h=400&amp;w=296&amp;sz=19&amp;hl=en&amp;start=1&amp;usg=__06ejQGEg-vdNFhjnOhCOxyzt8Y8=&amp;tbnid=lGLH5hNQxtyHCM:&amp;tbnh=124&amp;tbnw=92&amp;prev=/images?q=skeletal+muscle+and+distribution+of+nucleus&amp;gbv=2&amp;hl=en&amp;sa=G" TargetMode="External"/></Relationships>
</file>

<file path=ppt/slides/_rels/slide10.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3.jpeg"/><Relationship Id="rId7" Type="http://schemas.openxmlformats.org/officeDocument/2006/relationships/image" Target="../media/image25.jpeg"/><Relationship Id="rId2" Type="http://schemas.openxmlformats.org/officeDocument/2006/relationships/hyperlink" Target="http://images.google.co.in/imgres?imgurl=http://focosi.altervista.org/HSP90s.jpg&amp;imgrefurl=http://focosi.altervista.org/compartment.htm&amp;h=475&amp;w=500&amp;sz=42&amp;hl=en&amp;start=16&amp;um=1&amp;usg=__pkyK3_XAypeInidaWDFMpUdRvSU=&amp;tbnid=PaezDcYkxFyN0M:&amp;tbnh=123&amp;tbnw=130&amp;prev=/images?q=lysosomes+and+sarcoplasm&amp;um=1&amp;hl=en" TargetMode="External"/><Relationship Id="rId1" Type="http://schemas.openxmlformats.org/officeDocument/2006/relationships/slideLayout" Target="../slideLayouts/slideLayout2.xml"/><Relationship Id="rId6" Type="http://schemas.openxmlformats.org/officeDocument/2006/relationships/hyperlink" Target="http://images.google.co.in/imgres?imgurl=http://blog.lib.umn.edu/trite001/studyinghumananatomyandphysiology/golgifigure1.jpg&amp;imgrefurl=http://blog.lib.umn.edu/trite001/studyinghumananatomyandphysiology/&amp;h=288&amp;w=373&amp;sz=37&amp;hl=en&amp;start=1&amp;usg=__cF2PYUCsfY7ZqoGzpPYkzPbrrAc=&amp;tbnid=2ufNCcibdcKrtM:&amp;tbnh=94&amp;tbnw=122&amp;prev=/images?q=Golgi+complex+and+muscle&amp;gbv=2&amp;hl=en" TargetMode="External"/><Relationship Id="rId5" Type="http://schemas.openxmlformats.org/officeDocument/2006/relationships/image" Target="../media/image24.jpeg"/><Relationship Id="rId4" Type="http://schemas.openxmlformats.org/officeDocument/2006/relationships/hyperlink" Target="http://images.google.co.in/imgres?imgurl=http://www.arunnersplace.co.uk/images/mitochondria.jpg&amp;imgrefurl=http://www.arunnersplace.co.uk/muscles.html&amp;h=374&amp;w=600&amp;sz=193&amp;hl=en&amp;start=13&amp;usg=__h6dancDcM7uE3LrJXTtIoN2ELXE=&amp;tbnid=tRF-SOlfpASHAM:&amp;tbnh=84&amp;tbnw=135&amp;prev=/images?q=Mitochondria+and+muscle&amp;gbv=2&amp;hl=en" TargetMode="External"/></Relationships>
</file>

<file path=ppt/slides/_rels/slide14.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hyperlink" Target="http://images.google.co.in/imgres?imgurl=http://education.vetmed.vt.edu/Curriculum/VM8054/Labs/Lab10/IMAGES/SMOOTH%20MUSCLE%20COMPOSITE.jpg&amp;imgrefurl=http://education.vetmed.vt.edu/Curriculum/VM8054/Labs/Lab10/lab10.htm&amp;h=474&amp;w=945&amp;sz=113&amp;hl=en&amp;start=2&amp;um=1&amp;usg=__WcWsWRjdtmmgCCy6Wrg1vVnJgsI=&amp;tbnid=liKm4ZcpPOeaDM:&amp;tbnh=74&amp;tbnw=148&amp;prev=/images?q=Smooth+muscle&amp;um=1&amp;hl=en" TargetMode="External"/><Relationship Id="rId1" Type="http://schemas.openxmlformats.org/officeDocument/2006/relationships/slideLayout" Target="../slideLayouts/slideLayout2.xml"/><Relationship Id="rId6" Type="http://schemas.openxmlformats.org/officeDocument/2006/relationships/image" Target="../media/image35.jpeg"/><Relationship Id="rId5" Type="http://schemas.openxmlformats.org/officeDocument/2006/relationships/image" Target="../media/image34.jpeg"/><Relationship Id="rId4" Type="http://schemas.openxmlformats.org/officeDocument/2006/relationships/hyperlink" Target="http://images.google.co.in/imgres?imgurl=http://www.udel.edu/biology/Wags/histopage/modelspage/smooth_muscle_fiber.GIF&amp;imgrefurl=http://www.udel.edu/biology/Wags/histopage/modelspage/modelspage.htm&amp;h=436&amp;w=692&amp;sz=28&amp;hl=en&amp;start=11&amp;um=1&amp;usg=__P5AJCcm9TjhQLwlVeXKaYRYv-Uc=&amp;tbnid=aiQUXpxTFg_1JM:&amp;tbnh=88&amp;tbnw=139&amp;prev=/images?q=Smooth+muscle&amp;um=1&amp;hl=en" TargetMode="External"/></Relationships>
</file>

<file path=ppt/slides/_rels/slide21.xml.rels><?xml version="1.0" encoding="UTF-8" standalone="yes"?>
<Relationships xmlns="http://schemas.openxmlformats.org/package/2006/relationships"><Relationship Id="rId8" Type="http://schemas.openxmlformats.org/officeDocument/2006/relationships/image" Target="../media/image39.jpeg"/><Relationship Id="rId3" Type="http://schemas.openxmlformats.org/officeDocument/2006/relationships/image" Target="../media/image36.jpeg"/><Relationship Id="rId7" Type="http://schemas.openxmlformats.org/officeDocument/2006/relationships/image" Target="../media/image38.jpeg"/><Relationship Id="rId2" Type="http://schemas.openxmlformats.org/officeDocument/2006/relationships/hyperlink" Target="http://images.google.co.in/imgres?imgurl=http://missinglink.ucsf.edu/lm/IDS_101_histo_resource/images/351Blabeled_copy.jpg&amp;imgrefurl=http://missinglink.ucsf.edu/lm/IDS_101_histo_resource/nerves_muscle.html&amp;h=480&amp;w=640&amp;sz=72&amp;hl=en&amp;start=17&amp;um=1&amp;usg=__VJltDF_LusRSkXB8XDQ3rrso_00=&amp;tbnid=lTWWRjrKyjbyjM:&amp;tbnh=103&amp;tbnw=137&amp;prev=/images?q=Smooth+muscle&amp;um=1&amp;hl=en" TargetMode="External"/><Relationship Id="rId1" Type="http://schemas.openxmlformats.org/officeDocument/2006/relationships/slideLayout" Target="../slideLayouts/slideLayout2.xml"/><Relationship Id="rId6" Type="http://schemas.openxmlformats.org/officeDocument/2006/relationships/hyperlink" Target="http://www.uic.edu/classes/phyb/phyb516/BaranyUpdate4/SmoothMuscle/SM%20Images/sm1b.gif" TargetMode="External"/><Relationship Id="rId5" Type="http://schemas.openxmlformats.org/officeDocument/2006/relationships/image" Target="../media/image37.jpeg"/><Relationship Id="rId4" Type="http://schemas.openxmlformats.org/officeDocument/2006/relationships/hyperlink" Target="http://images.google.co.in/imgres?imgurl=http://www.lib.mcg.edu/edu/eshuphysio/program/section2/2ch8/2ch8img/tonic.jpg&amp;imgrefurl=http://www.lib.mcg.edu/edu/eshuphysio/program/section2/2ch8/tonic.htm&amp;h=174&amp;w=335&amp;sz=24&amp;hl=en&amp;start=1&amp;usg=__VsUmyHwYyLxUcKQeItiICFcrUbc=&amp;tbnid=--95Ld3Y55C5iM:&amp;tbnh=62&amp;tbnw=119&amp;prev=/images?q=Visceral+or+Unitary+smooth+muscle&amp;gbv=2&amp;hl=en&amp;sa=G" TargetMode="External"/></Relationships>
</file>

<file path=ppt/slides/_rels/slide22.xml.rels><?xml version="1.0" encoding="UTF-8" standalone="yes"?>
<Relationships xmlns="http://schemas.openxmlformats.org/package/2006/relationships"><Relationship Id="rId3" Type="http://schemas.openxmlformats.org/officeDocument/2006/relationships/hyperlink" Target="http://images.google.co.in/imgres?imgurl=http://www.ucl.ac.uk/~sjjgsca/MuscleCardiacCells.gif&amp;imgrefurl=http://www.ucl.ac.uk/~sjjgsca/MuscleCardiac.html&amp;h=540&amp;w=720&amp;sz=81&amp;hl=en&amp;start=5&amp;usg=__qDPmsSlaxnJ7EYUddQ1h7OzmYkI=&amp;tbnid=30w8JoOD9-2WBM:&amp;tbnh=105&amp;tbnw=140&amp;prev=/images?q=cardiac+muscle&amp;gbv=2&amp;hl=en&amp;sa=G" TargetMode="External"/><Relationship Id="rId2" Type="http://schemas.openxmlformats.org/officeDocument/2006/relationships/image" Target="../media/image39.jpeg"/><Relationship Id="rId1" Type="http://schemas.openxmlformats.org/officeDocument/2006/relationships/slideLayout" Target="../slideLayouts/slideLayout2.xml"/><Relationship Id="rId6" Type="http://schemas.openxmlformats.org/officeDocument/2006/relationships/image" Target="../media/image41.jpeg"/><Relationship Id="rId5" Type="http://schemas.openxmlformats.org/officeDocument/2006/relationships/hyperlink" Target="http://images.google.co.in/imgres?imgurl=http://content.answers.com/main/content/img/oxford/Oxford_Body/019852403x.cardiac-muscle.1.jpg&amp;imgrefurl=http://www.answers.com/topic/cardiac-muscle&amp;h=296&amp;w=288&amp;sz=26&amp;hl=en&amp;start=3&amp;usg=__naCU680V0HOhbcAEdvw7Kwt0hhM=&amp;tbnid=fyMKV4fxbUSewM:&amp;tbnh=116&amp;tbnw=113&amp;prev=/images?q=cardiac+muscle&amp;gbv=2&amp;hl=en&amp;sa=G" TargetMode="External"/><Relationship Id="rId4" Type="http://schemas.openxmlformats.org/officeDocument/2006/relationships/image" Target="../media/image40.jpeg"/></Relationships>
</file>

<file path=ppt/slides/_rels/slide23.xml.rels><?xml version="1.0" encoding="UTF-8" standalone="yes"?>
<Relationships xmlns="http://schemas.openxmlformats.org/package/2006/relationships"><Relationship Id="rId2" Type="http://schemas.openxmlformats.org/officeDocument/2006/relationships/image" Target="../media/image42.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44.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755775"/>
          </a:xfrm>
        </p:spPr>
        <p:txBody>
          <a:bodyPr>
            <a:normAutofit fontScale="90000"/>
          </a:bodyPr>
          <a:lstStyle/>
          <a:p>
            <a:pPr algn="just"/>
            <a:r>
              <a:rPr lang="en-US" sz="2800" b="1" dirty="0">
                <a:solidFill>
                  <a:srgbClr val="0070C0"/>
                </a:solidFill>
                <a:latin typeface="Bookman Old Style" pitchFamily="18" charset="0"/>
              </a:rPr>
              <a:t>LPT </a:t>
            </a:r>
            <a:r>
              <a:rPr lang="en-US" sz="2800" b="1" dirty="0" smtClean="0">
                <a:solidFill>
                  <a:srgbClr val="0070C0"/>
                </a:solidFill>
                <a:latin typeface="Bookman Old Style" pitchFamily="18" charset="0"/>
              </a:rPr>
              <a:t>601: FRESH </a:t>
            </a:r>
            <a:r>
              <a:rPr lang="en-US" sz="2800" b="1" dirty="0">
                <a:solidFill>
                  <a:srgbClr val="0070C0"/>
                </a:solidFill>
                <a:latin typeface="Bookman Old Style" pitchFamily="18" charset="0"/>
              </a:rPr>
              <a:t>MEAT TECHNOLOGY </a:t>
            </a:r>
            <a:r>
              <a:rPr lang="en-US" sz="2800" b="1" smtClean="0">
                <a:solidFill>
                  <a:srgbClr val="0070C0"/>
                </a:solidFill>
                <a:latin typeface="Bookman Old Style" pitchFamily="18" charset="0"/>
              </a:rPr>
              <a:t/>
            </a:r>
            <a:br>
              <a:rPr lang="en-US" sz="2800" b="1" smtClean="0">
                <a:solidFill>
                  <a:srgbClr val="0070C0"/>
                </a:solidFill>
                <a:latin typeface="Bookman Old Style" pitchFamily="18" charset="0"/>
              </a:rPr>
            </a:br>
            <a:r>
              <a:rPr lang="en-US" sz="2800" b="1" smtClean="0">
                <a:solidFill>
                  <a:srgbClr val="0070C0"/>
                </a:solidFill>
                <a:latin typeface="Bookman Old Style" pitchFamily="18" charset="0"/>
              </a:rPr>
              <a:t/>
            </a:r>
            <a:br>
              <a:rPr lang="en-US" sz="2800" b="1" smtClean="0">
                <a:solidFill>
                  <a:srgbClr val="0070C0"/>
                </a:solidFill>
                <a:latin typeface="Bookman Old Style" pitchFamily="18" charset="0"/>
              </a:rPr>
            </a:br>
            <a:r>
              <a:rPr lang="en-US" sz="2800" b="1" smtClean="0">
                <a:solidFill>
                  <a:srgbClr val="0070C0"/>
                </a:solidFill>
                <a:latin typeface="Bookman Old Style" pitchFamily="18" charset="0"/>
              </a:rPr>
              <a:t>UNIT </a:t>
            </a:r>
            <a:r>
              <a:rPr lang="en-US" sz="2800" b="1" dirty="0" smtClean="0">
                <a:solidFill>
                  <a:srgbClr val="0070C0"/>
                </a:solidFill>
                <a:latin typeface="Bookman Old Style" pitchFamily="18" charset="0"/>
              </a:rPr>
              <a:t>I: Structure </a:t>
            </a:r>
            <a:r>
              <a:rPr lang="en-US" sz="2800" b="1" dirty="0">
                <a:solidFill>
                  <a:srgbClr val="0070C0"/>
                </a:solidFill>
                <a:latin typeface="Bookman Old Style" pitchFamily="18" charset="0"/>
              </a:rPr>
              <a:t>and chemistry of animal tissues</a:t>
            </a:r>
            <a:endParaRPr lang="en-IN" sz="2800" dirty="0"/>
          </a:p>
        </p:txBody>
      </p:sp>
      <p:sp>
        <p:nvSpPr>
          <p:cNvPr id="4" name="Subtitle 2"/>
          <p:cNvSpPr txBox="1">
            <a:spLocks/>
          </p:cNvSpPr>
          <p:nvPr/>
        </p:nvSpPr>
        <p:spPr>
          <a:xfrm>
            <a:off x="1371600" y="4191000"/>
            <a:ext cx="6858000" cy="1752600"/>
          </a:xfrm>
          <a:prstGeom prst="rect">
            <a:avLst/>
          </a:prstGeom>
        </p:spPr>
        <p:txBody>
          <a:bodyPr vert="horz" lIns="91440" tIns="45720" rIns="91440" bIns="45720" rtlCol="0">
            <a:normAutofit fontScale="55000" lnSpcReduction="20000"/>
          </a:bodyPr>
          <a:lstStyle>
            <a:lvl1pPr marL="0" indent="0" algn="ctr" defTabSz="914400" rtl="0" eaLnBrk="1" latinLnBrk="0" hangingPunct="1">
              <a:spcBef>
                <a:spcPct val="20000"/>
              </a:spcBef>
              <a:buFont typeface="Arial" pitchFamily="34" charset="0"/>
              <a:buNone/>
              <a:defRPr sz="3200" kern="1200">
                <a:solidFill>
                  <a:schemeClr val="tx1">
                    <a:tint val="75000"/>
                  </a:schemeClr>
                </a:solidFill>
                <a:latin typeface="+mn-lt"/>
                <a:ea typeface="+mn-ea"/>
                <a:cs typeface="+mn-cs"/>
              </a:defRPr>
            </a:lvl1pPr>
            <a:lvl2pPr marL="457200" indent="0" algn="ctr" defTabSz="914400" rtl="0" eaLnBrk="1" latinLnBrk="0" hangingPunct="1">
              <a:spcBef>
                <a:spcPct val="20000"/>
              </a:spcBef>
              <a:buFont typeface="Arial" pitchFamily="34" charset="0"/>
              <a:buNone/>
              <a:defRPr sz="2800" kern="1200">
                <a:solidFill>
                  <a:schemeClr val="tx1">
                    <a:tint val="75000"/>
                  </a:schemeClr>
                </a:solidFill>
                <a:latin typeface="+mn-lt"/>
                <a:ea typeface="+mn-ea"/>
                <a:cs typeface="+mn-cs"/>
              </a:defRPr>
            </a:lvl2pPr>
            <a:lvl3pPr marL="914400" indent="0" algn="ctr" defTabSz="914400" rtl="0" eaLnBrk="1" latinLnBrk="0" hangingPunct="1">
              <a:spcBef>
                <a:spcPct val="20000"/>
              </a:spcBef>
              <a:buFont typeface="Arial" pitchFamily="34" charset="0"/>
              <a:buNone/>
              <a:defRPr sz="2400" kern="1200">
                <a:solidFill>
                  <a:schemeClr val="tx1">
                    <a:tint val="75000"/>
                  </a:schemeClr>
                </a:solidFill>
                <a:latin typeface="+mn-lt"/>
                <a:ea typeface="+mn-ea"/>
                <a:cs typeface="+mn-cs"/>
              </a:defRPr>
            </a:lvl3pPr>
            <a:lvl4pPr marL="13716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4pPr>
            <a:lvl5pPr marL="18288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5pPr>
            <a:lvl6pPr marL="22860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6pPr>
            <a:lvl7pPr marL="27432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7pPr>
            <a:lvl8pPr marL="32004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8pPr>
            <a:lvl9pPr marL="36576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9pPr>
          </a:lstStyle>
          <a:p>
            <a:r>
              <a:rPr lang="en-IN" b="1" dirty="0" err="1" smtClean="0">
                <a:solidFill>
                  <a:schemeClr val="tx1"/>
                </a:solidFill>
                <a:latin typeface="Times New Roman" pitchFamily="18" charset="0"/>
                <a:cs typeface="Times New Roman" pitchFamily="18" charset="0"/>
              </a:rPr>
              <a:t>Dr.</a:t>
            </a:r>
            <a:r>
              <a:rPr lang="en-IN" b="1" dirty="0" smtClean="0">
                <a:solidFill>
                  <a:schemeClr val="tx1"/>
                </a:solidFill>
                <a:latin typeface="Times New Roman" pitchFamily="18" charset="0"/>
                <a:cs typeface="Times New Roman" pitchFamily="18" charset="0"/>
              </a:rPr>
              <a:t> R. K. </a:t>
            </a:r>
            <a:r>
              <a:rPr lang="en-IN" b="1" dirty="0" err="1" smtClean="0">
                <a:solidFill>
                  <a:schemeClr val="tx1"/>
                </a:solidFill>
                <a:latin typeface="Times New Roman" pitchFamily="18" charset="0"/>
                <a:cs typeface="Times New Roman" pitchFamily="18" charset="0"/>
              </a:rPr>
              <a:t>Jaiswal</a:t>
            </a:r>
            <a:endParaRPr lang="en-IN" b="1" dirty="0" smtClean="0">
              <a:solidFill>
                <a:schemeClr val="tx1"/>
              </a:solidFill>
              <a:latin typeface="Times New Roman" pitchFamily="18" charset="0"/>
              <a:cs typeface="Times New Roman" pitchFamily="18" charset="0"/>
            </a:endParaRPr>
          </a:p>
          <a:p>
            <a:r>
              <a:rPr lang="en-IN" dirty="0" err="1" smtClean="0">
                <a:solidFill>
                  <a:schemeClr val="tx1"/>
                </a:solidFill>
                <a:latin typeface="Times New Roman" pitchFamily="18" charset="0"/>
                <a:cs typeface="Times New Roman" pitchFamily="18" charset="0"/>
              </a:rPr>
              <a:t>Asstt</a:t>
            </a:r>
            <a:r>
              <a:rPr lang="en-IN" dirty="0" smtClean="0">
                <a:solidFill>
                  <a:schemeClr val="tx1"/>
                </a:solidFill>
                <a:latin typeface="Times New Roman" pitchFamily="18" charset="0"/>
                <a:cs typeface="Times New Roman" pitchFamily="18" charset="0"/>
              </a:rPr>
              <a:t>. Prof.-cum-Jr. Scientist</a:t>
            </a:r>
          </a:p>
          <a:p>
            <a:r>
              <a:rPr lang="en-IN" dirty="0" smtClean="0">
                <a:solidFill>
                  <a:schemeClr val="tx1"/>
                </a:solidFill>
                <a:latin typeface="Times New Roman" pitchFamily="18" charset="0"/>
                <a:cs typeface="Times New Roman" pitchFamily="18" charset="0"/>
              </a:rPr>
              <a:t>Dept. of Livestock Products Technology</a:t>
            </a:r>
          </a:p>
          <a:p>
            <a:r>
              <a:rPr lang="en-IN" dirty="0" smtClean="0">
                <a:solidFill>
                  <a:schemeClr val="tx1"/>
                </a:solidFill>
                <a:latin typeface="Times New Roman" pitchFamily="18" charset="0"/>
                <a:cs typeface="Times New Roman" pitchFamily="18" charset="0"/>
              </a:rPr>
              <a:t>Bihar Veterinary College</a:t>
            </a:r>
          </a:p>
          <a:p>
            <a:r>
              <a:rPr lang="en-IN" dirty="0" smtClean="0">
                <a:solidFill>
                  <a:schemeClr val="tx1"/>
                </a:solidFill>
                <a:latin typeface="Times New Roman" pitchFamily="18" charset="0"/>
                <a:cs typeface="Times New Roman" pitchFamily="18" charset="0"/>
              </a:rPr>
              <a:t>Bihar Animal Sciences University</a:t>
            </a:r>
          </a:p>
          <a:p>
            <a:r>
              <a:rPr lang="en-IN" dirty="0" smtClean="0">
                <a:solidFill>
                  <a:schemeClr val="tx1"/>
                </a:solidFill>
                <a:latin typeface="Times New Roman" pitchFamily="18" charset="0"/>
                <a:cs typeface="Times New Roman" pitchFamily="18" charset="0"/>
              </a:rPr>
              <a:t>Patna-800014 (Bihar)</a:t>
            </a:r>
          </a:p>
          <a:p>
            <a:endParaRPr lang="en-IN" dirty="0"/>
          </a:p>
        </p:txBody>
      </p:sp>
      <p:pic>
        <p:nvPicPr>
          <p:cNvPr id="5"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00750" y="92117"/>
            <a:ext cx="2857500" cy="15080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6"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1"/>
            <a:ext cx="1447800" cy="15271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4280047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838200" y="228600"/>
            <a:ext cx="7772400" cy="838200"/>
          </a:xfrm>
        </p:spPr>
        <p:txBody>
          <a:bodyPr/>
          <a:lstStyle/>
          <a:p>
            <a:pPr algn="ctr" eaLnBrk="1" hangingPunct="1"/>
            <a:r>
              <a:rPr lang="en-US" altLang="zh-CN" b="1" smtClean="0">
                <a:latin typeface="Bookman Old Style" pitchFamily="18" charset="0"/>
                <a:ea typeface="SimSun" pitchFamily="2" charset="-122"/>
              </a:rPr>
              <a:t>Meat</a:t>
            </a:r>
            <a:endParaRPr lang="en-US" b="1" smtClean="0">
              <a:latin typeface="Bookman Old Style" pitchFamily="18" charset="0"/>
              <a:ea typeface="SimSun" pitchFamily="2" charset="-122"/>
            </a:endParaRPr>
          </a:p>
        </p:txBody>
      </p:sp>
      <p:grpSp>
        <p:nvGrpSpPr>
          <p:cNvPr id="7171" name="Group 6"/>
          <p:cNvGrpSpPr>
            <a:grpSpLocks/>
          </p:cNvGrpSpPr>
          <p:nvPr/>
        </p:nvGrpSpPr>
        <p:grpSpPr bwMode="auto">
          <a:xfrm>
            <a:off x="5562600" y="1524000"/>
            <a:ext cx="3505200" cy="4114800"/>
            <a:chOff x="3312" y="960"/>
            <a:chExt cx="2352" cy="2839"/>
          </a:xfrm>
        </p:grpSpPr>
        <p:pic>
          <p:nvPicPr>
            <p:cNvPr id="7173" name="Picture 4" descr="meat">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12" y="960"/>
              <a:ext cx="2352" cy="1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74" name="Picture 5" descr="meat">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12" y="2256"/>
              <a:ext cx="2304" cy="15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6391" name="Rectangle 7"/>
          <p:cNvSpPr>
            <a:spLocks noChangeArrowheads="1"/>
          </p:cNvSpPr>
          <p:nvPr/>
        </p:nvSpPr>
        <p:spPr bwMode="auto">
          <a:xfrm>
            <a:off x="609600" y="1600200"/>
            <a:ext cx="4724400"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231775" indent="-231775" algn="just">
              <a:lnSpc>
                <a:spcPct val="90000"/>
              </a:lnSpc>
              <a:spcBef>
                <a:spcPct val="20000"/>
              </a:spcBef>
              <a:buClr>
                <a:srgbClr val="B32A13"/>
              </a:buClr>
              <a:buSzPct val="90000"/>
              <a:buFont typeface="Wingdings" pitchFamily="2" charset="2"/>
              <a:buChar char="§"/>
            </a:pPr>
            <a:r>
              <a:rPr lang="en-US" altLang="zh-CN" sz="2800">
                <a:latin typeface="Bookman Old Style" pitchFamily="18" charset="0"/>
                <a:ea typeface="SimSun" pitchFamily="2" charset="-122"/>
              </a:rPr>
              <a:t>Animal tissues which are suitable for use as food </a:t>
            </a:r>
          </a:p>
          <a:p>
            <a:pPr marL="231775" indent="-231775" algn="just">
              <a:lnSpc>
                <a:spcPct val="90000"/>
              </a:lnSpc>
              <a:spcBef>
                <a:spcPct val="20000"/>
              </a:spcBef>
              <a:buClr>
                <a:srgbClr val="B32A13"/>
              </a:buClr>
              <a:buSzPct val="90000"/>
              <a:buFont typeface="Wingdings" pitchFamily="2" charset="2"/>
              <a:buChar char="§"/>
            </a:pPr>
            <a:endParaRPr lang="en-US" altLang="zh-CN" sz="2800">
              <a:latin typeface="Bookman Old Style" pitchFamily="18" charset="0"/>
              <a:ea typeface="SimSun" pitchFamily="2" charset="-122"/>
            </a:endParaRPr>
          </a:p>
          <a:p>
            <a:pPr marL="231775" indent="-231775" algn="just">
              <a:lnSpc>
                <a:spcPct val="90000"/>
              </a:lnSpc>
              <a:spcBef>
                <a:spcPct val="20000"/>
              </a:spcBef>
              <a:buClr>
                <a:srgbClr val="B32A13"/>
              </a:buClr>
              <a:buSzPct val="90000"/>
              <a:buFont typeface="Wingdings" pitchFamily="2" charset="2"/>
              <a:buChar char="§"/>
            </a:pPr>
            <a:endParaRPr lang="en-US" altLang="zh-CN" sz="2800">
              <a:latin typeface="Bookman Old Style" pitchFamily="18" charset="0"/>
              <a:ea typeface="SimSun" pitchFamily="2" charset="-122"/>
            </a:endParaRPr>
          </a:p>
          <a:p>
            <a:pPr marL="231775" indent="-231775" algn="just">
              <a:lnSpc>
                <a:spcPct val="90000"/>
              </a:lnSpc>
              <a:spcBef>
                <a:spcPct val="20000"/>
              </a:spcBef>
              <a:buClr>
                <a:srgbClr val="B32A13"/>
              </a:buClr>
              <a:buSzPct val="90000"/>
              <a:buFont typeface="Wingdings" pitchFamily="2" charset="2"/>
              <a:buChar char="§"/>
            </a:pPr>
            <a:r>
              <a:rPr lang="en-US" altLang="zh-CN" sz="2800">
                <a:latin typeface="Bookman Old Style" pitchFamily="18" charset="0"/>
                <a:ea typeface="SimSun" pitchFamily="2" charset="-122"/>
              </a:rPr>
              <a:t>More precisely edible postmortem component originating from live animals</a:t>
            </a:r>
            <a:endParaRPr lang="en-US" sz="2800">
              <a:latin typeface="Bookman Old Style" pitchFamily="18" charset="0"/>
              <a:cs typeface="Times New Roman" pitchFamily="18" charset="0"/>
            </a:endParaRPr>
          </a:p>
        </p:txBody>
      </p:sp>
    </p:spTree>
    <p:extLst>
      <p:ext uri="{BB962C8B-B14F-4D97-AF65-F5344CB8AC3E}">
        <p14:creationId xmlns:p14="http://schemas.microsoft.com/office/powerpoint/2010/main" val="173080735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8" fill="hold" grpId="0" nodeType="clickEffect">
                                  <p:stCondLst>
                                    <p:cond delay="0"/>
                                  </p:stCondLst>
                                  <p:childTnLst>
                                    <p:set>
                                      <p:cBhvr>
                                        <p:cTn id="6" dur="1" fill="hold">
                                          <p:stCondLst>
                                            <p:cond delay="0"/>
                                          </p:stCondLst>
                                        </p:cTn>
                                        <p:tgtEl>
                                          <p:spTgt spid="16391">
                                            <p:txEl>
                                              <p:pRg st="0" end="0"/>
                                            </p:txEl>
                                          </p:spTgt>
                                        </p:tgtEl>
                                        <p:attrNameLst>
                                          <p:attrName>style.visibility</p:attrName>
                                        </p:attrNameLst>
                                      </p:cBhvr>
                                      <p:to>
                                        <p:strVal val="visible"/>
                                      </p:to>
                                    </p:set>
                                    <p:anim calcmode="lin" valueType="num">
                                      <p:cBhvr additive="base">
                                        <p:cTn id="7" dur="500" fill="hold"/>
                                        <p:tgtEl>
                                          <p:spTgt spid="16391">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16391">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8" fill="hold" grpId="0" nodeType="clickEffect">
                                  <p:stCondLst>
                                    <p:cond delay="0"/>
                                  </p:stCondLst>
                                  <p:childTnLst>
                                    <p:set>
                                      <p:cBhvr>
                                        <p:cTn id="12" dur="1" fill="hold">
                                          <p:stCondLst>
                                            <p:cond delay="0"/>
                                          </p:stCondLst>
                                        </p:cTn>
                                        <p:tgtEl>
                                          <p:spTgt spid="16391">
                                            <p:txEl>
                                              <p:pRg st="3" end="3"/>
                                            </p:txEl>
                                          </p:spTgt>
                                        </p:tgtEl>
                                        <p:attrNameLst>
                                          <p:attrName>style.visibility</p:attrName>
                                        </p:attrNameLst>
                                      </p:cBhvr>
                                      <p:to>
                                        <p:strVal val="visible"/>
                                      </p:to>
                                    </p:set>
                                    <p:anim calcmode="lin" valueType="num">
                                      <p:cBhvr additive="base">
                                        <p:cTn id="13" dur="500" fill="hold"/>
                                        <p:tgtEl>
                                          <p:spTgt spid="16391">
                                            <p:txEl>
                                              <p:pRg st="3" end="3"/>
                                            </p:txEl>
                                          </p:spTgt>
                                        </p:tgtEl>
                                        <p:attrNameLst>
                                          <p:attrName>ppt_x</p:attrName>
                                        </p:attrNameLst>
                                      </p:cBhvr>
                                      <p:tavLst>
                                        <p:tav tm="0">
                                          <p:val>
                                            <p:strVal val="0-#ppt_w/2"/>
                                          </p:val>
                                        </p:tav>
                                        <p:tav tm="100000">
                                          <p:val>
                                            <p:strVal val="#ppt_x"/>
                                          </p:val>
                                        </p:tav>
                                      </p:tavLst>
                                    </p:anim>
                                    <p:anim calcmode="lin" valueType="num">
                                      <p:cBhvr additive="base">
                                        <p:cTn id="14" dur="500" fill="hold"/>
                                        <p:tgtEl>
                                          <p:spTgt spid="16391">
                                            <p:txEl>
                                              <p:pRg st="3" end="3"/>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391" grpId="0" build="p" autoUpdateAnimBg="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4"/>
          <p:cNvSpPr>
            <a:spLocks noGrp="1" noChangeArrowheads="1"/>
          </p:cNvSpPr>
          <p:nvPr>
            <p:ph type="title"/>
          </p:nvPr>
        </p:nvSpPr>
        <p:spPr>
          <a:xfrm>
            <a:off x="914400" y="76200"/>
            <a:ext cx="7772400" cy="914400"/>
          </a:xfrm>
          <a:noFill/>
        </p:spPr>
        <p:txBody>
          <a:bodyPr/>
          <a:lstStyle/>
          <a:p>
            <a:pPr algn="ctr" eaLnBrk="1" hangingPunct="1"/>
            <a:r>
              <a:rPr lang="en-US" altLang="zh-CN" b="1" smtClean="0">
                <a:latin typeface="Bookman Old Style" pitchFamily="18" charset="0"/>
                <a:ea typeface="SimSun" pitchFamily="2" charset="-122"/>
              </a:rPr>
              <a:t>Meat terms</a:t>
            </a:r>
            <a:endParaRPr lang="en-US" b="1" smtClean="0">
              <a:latin typeface="Bookman Old Style" pitchFamily="18" charset="0"/>
            </a:endParaRPr>
          </a:p>
        </p:txBody>
      </p:sp>
      <p:sp>
        <p:nvSpPr>
          <p:cNvPr id="17414" name="Text Box 6"/>
          <p:cNvSpPr txBox="1">
            <a:spLocks noChangeArrowheads="1"/>
          </p:cNvSpPr>
          <p:nvPr/>
        </p:nvSpPr>
        <p:spPr bwMode="auto">
          <a:xfrm>
            <a:off x="609600" y="1066800"/>
            <a:ext cx="31242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r>
              <a:rPr lang="en-US" altLang="zh-CN" sz="2400" b="1">
                <a:solidFill>
                  <a:srgbClr val="008000"/>
                </a:solidFill>
                <a:latin typeface="Bookman Old Style" pitchFamily="18" charset="0"/>
                <a:ea typeface="SimSun" pitchFamily="2" charset="-122"/>
              </a:rPr>
              <a:t>Meat Science</a:t>
            </a:r>
            <a:endParaRPr lang="en-US" sz="2400">
              <a:solidFill>
                <a:srgbClr val="008000"/>
              </a:solidFill>
              <a:latin typeface="Bookman Old Style" pitchFamily="18" charset="0"/>
            </a:endParaRPr>
          </a:p>
        </p:txBody>
      </p:sp>
      <p:sp>
        <p:nvSpPr>
          <p:cNvPr id="17415" name="Rectangle 7"/>
          <p:cNvSpPr>
            <a:spLocks noChangeArrowheads="1"/>
          </p:cNvSpPr>
          <p:nvPr/>
        </p:nvSpPr>
        <p:spPr bwMode="auto">
          <a:xfrm>
            <a:off x="609600" y="1600200"/>
            <a:ext cx="8229600"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just" eaLnBrk="0" hangingPunct="0"/>
            <a:r>
              <a:rPr lang="en-US" altLang="zh-CN" sz="2400">
                <a:solidFill>
                  <a:schemeClr val="tx2"/>
                </a:solidFill>
                <a:latin typeface="Bookman Old Style" pitchFamily="18" charset="0"/>
                <a:ea typeface="SimSun" pitchFamily="2" charset="-122"/>
              </a:rPr>
              <a:t>The basic study of the unique characteristics of muscle and other animal tissues that are used as meat, includes all facets of the meat industry, beginning with animal production and ending with final preparation for consumption. </a:t>
            </a:r>
          </a:p>
        </p:txBody>
      </p:sp>
      <p:sp>
        <p:nvSpPr>
          <p:cNvPr id="17416" name="Text Box 8"/>
          <p:cNvSpPr txBox="1">
            <a:spLocks noChangeArrowheads="1"/>
          </p:cNvSpPr>
          <p:nvPr/>
        </p:nvSpPr>
        <p:spPr bwMode="auto">
          <a:xfrm>
            <a:off x="609600" y="3886200"/>
            <a:ext cx="32004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altLang="zh-CN" sz="2400" b="1">
                <a:solidFill>
                  <a:srgbClr val="B32A13"/>
                </a:solidFill>
                <a:latin typeface="Bookman Old Style" pitchFamily="18" charset="0"/>
                <a:ea typeface="SimSun" pitchFamily="2" charset="-122"/>
              </a:rPr>
              <a:t>Meat Technology</a:t>
            </a:r>
            <a:endParaRPr lang="en-US" sz="2400">
              <a:solidFill>
                <a:srgbClr val="B32A13"/>
              </a:solidFill>
              <a:latin typeface="Bookman Old Style" pitchFamily="18" charset="0"/>
            </a:endParaRPr>
          </a:p>
        </p:txBody>
      </p:sp>
      <p:sp>
        <p:nvSpPr>
          <p:cNvPr id="17417" name="Text Box 9"/>
          <p:cNvSpPr txBox="1">
            <a:spLocks noChangeArrowheads="1"/>
          </p:cNvSpPr>
          <p:nvPr/>
        </p:nvSpPr>
        <p:spPr bwMode="auto">
          <a:xfrm>
            <a:off x="685800" y="4419600"/>
            <a:ext cx="807720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pPr>
            <a:r>
              <a:rPr lang="en-US" altLang="zh-CN" sz="2400">
                <a:solidFill>
                  <a:srgbClr val="6F69E5"/>
                </a:solidFill>
                <a:latin typeface="Bookman Old Style" pitchFamily="18" charset="0"/>
                <a:ea typeface="SimSun" pitchFamily="2" charset="-122"/>
              </a:rPr>
              <a:t>Deals with the handling, processing, packaging, preservation and marketing of meat, meat products and byproducts at industrial scale.</a:t>
            </a:r>
            <a:r>
              <a:rPr lang="en-US" altLang="zh-CN" sz="2400">
                <a:latin typeface="Bookman Old Style" pitchFamily="18" charset="0"/>
                <a:ea typeface="SimSun" pitchFamily="2" charset="-122"/>
              </a:rPr>
              <a:t> </a:t>
            </a:r>
            <a:endParaRPr lang="en-US" sz="2400">
              <a:latin typeface="Bookman Old Style" pitchFamily="18" charset="0"/>
            </a:endParaRPr>
          </a:p>
        </p:txBody>
      </p:sp>
    </p:spTree>
    <p:extLst>
      <p:ext uri="{BB962C8B-B14F-4D97-AF65-F5344CB8AC3E}">
        <p14:creationId xmlns:p14="http://schemas.microsoft.com/office/powerpoint/2010/main" val="968096321"/>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17414"/>
                                        </p:tgtEl>
                                        <p:attrNameLst>
                                          <p:attrName>style.visibility</p:attrName>
                                        </p:attrNameLst>
                                      </p:cBhvr>
                                      <p:to>
                                        <p:strVal val="visible"/>
                                      </p:to>
                                    </p:set>
                                    <p:animEffect transition="in" filter="box(in)">
                                      <p:cBhvr>
                                        <p:cTn id="7" dur="500"/>
                                        <p:tgtEl>
                                          <p:spTgt spid="1741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 presetClass="entr" presetSubtype="2" fill="hold" grpId="0" nodeType="clickEffect">
                                  <p:stCondLst>
                                    <p:cond delay="0"/>
                                  </p:stCondLst>
                                  <p:childTnLst>
                                    <p:set>
                                      <p:cBhvr>
                                        <p:cTn id="11" dur="1" fill="hold">
                                          <p:stCondLst>
                                            <p:cond delay="0"/>
                                          </p:stCondLst>
                                        </p:cTn>
                                        <p:tgtEl>
                                          <p:spTgt spid="17415"/>
                                        </p:tgtEl>
                                        <p:attrNameLst>
                                          <p:attrName>style.visibility</p:attrName>
                                        </p:attrNameLst>
                                      </p:cBhvr>
                                      <p:to>
                                        <p:strVal val="visible"/>
                                      </p:to>
                                    </p:set>
                                    <p:anim calcmode="lin" valueType="num">
                                      <p:cBhvr additive="base">
                                        <p:cTn id="12" dur="500" fill="hold"/>
                                        <p:tgtEl>
                                          <p:spTgt spid="17415"/>
                                        </p:tgtEl>
                                        <p:attrNameLst>
                                          <p:attrName>ppt_x</p:attrName>
                                        </p:attrNameLst>
                                      </p:cBhvr>
                                      <p:tavLst>
                                        <p:tav tm="0">
                                          <p:val>
                                            <p:strVal val="1+#ppt_w/2"/>
                                          </p:val>
                                        </p:tav>
                                        <p:tav tm="100000">
                                          <p:val>
                                            <p:strVal val="#ppt_x"/>
                                          </p:val>
                                        </p:tav>
                                      </p:tavLst>
                                    </p:anim>
                                    <p:anim calcmode="lin" valueType="num">
                                      <p:cBhvr additive="base">
                                        <p:cTn id="13" dur="500" fill="hold"/>
                                        <p:tgtEl>
                                          <p:spTgt spid="17415"/>
                                        </p:tgtEl>
                                        <p:attrNameLst>
                                          <p:attrName>ppt_y</p:attrName>
                                        </p:attrNameLst>
                                      </p:cBhvr>
                                      <p:tavLst>
                                        <p:tav tm="0">
                                          <p:val>
                                            <p:strVal val="#ppt_y"/>
                                          </p:val>
                                        </p:tav>
                                        <p:tav tm="100000">
                                          <p:val>
                                            <p:strVal val="#ppt_y"/>
                                          </p:val>
                                        </p:tav>
                                      </p:tavLst>
                                    </p:anim>
                                  </p:childTnLst>
                                </p:cTn>
                              </p:par>
                            </p:childTnLst>
                          </p:cTn>
                        </p:par>
                      </p:childTnLst>
                    </p:cTn>
                  </p:par>
                  <p:par>
                    <p:cTn id="14" fill="hold" nodeType="clickPar">
                      <p:stCondLst>
                        <p:cond delay="indefinite"/>
                      </p:stCondLst>
                      <p:childTnLst>
                        <p:par>
                          <p:cTn id="15" fill="hold" nodeType="withGroup">
                            <p:stCondLst>
                              <p:cond delay="0"/>
                            </p:stCondLst>
                            <p:childTnLst>
                              <p:par>
                                <p:cTn id="16" presetID="12" presetClass="entr" presetSubtype="4" fill="hold" grpId="0" nodeType="clickEffect">
                                  <p:stCondLst>
                                    <p:cond delay="0"/>
                                  </p:stCondLst>
                                  <p:childTnLst>
                                    <p:set>
                                      <p:cBhvr>
                                        <p:cTn id="17" dur="1" fill="hold">
                                          <p:stCondLst>
                                            <p:cond delay="0"/>
                                          </p:stCondLst>
                                        </p:cTn>
                                        <p:tgtEl>
                                          <p:spTgt spid="17416"/>
                                        </p:tgtEl>
                                        <p:attrNameLst>
                                          <p:attrName>style.visibility</p:attrName>
                                        </p:attrNameLst>
                                      </p:cBhvr>
                                      <p:to>
                                        <p:strVal val="visible"/>
                                      </p:to>
                                    </p:set>
                                    <p:animEffect transition="in" filter="slide(fromBottom)">
                                      <p:cBhvr>
                                        <p:cTn id="18" dur="500"/>
                                        <p:tgtEl>
                                          <p:spTgt spid="17416"/>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16" presetClass="entr" presetSubtype="26" fill="hold" grpId="0" nodeType="clickEffect">
                                  <p:stCondLst>
                                    <p:cond delay="0"/>
                                  </p:stCondLst>
                                  <p:childTnLst>
                                    <p:set>
                                      <p:cBhvr>
                                        <p:cTn id="22" dur="1" fill="hold">
                                          <p:stCondLst>
                                            <p:cond delay="0"/>
                                          </p:stCondLst>
                                        </p:cTn>
                                        <p:tgtEl>
                                          <p:spTgt spid="17417"/>
                                        </p:tgtEl>
                                        <p:attrNameLst>
                                          <p:attrName>style.visibility</p:attrName>
                                        </p:attrNameLst>
                                      </p:cBhvr>
                                      <p:to>
                                        <p:strVal val="visible"/>
                                      </p:to>
                                    </p:set>
                                    <p:animEffect transition="in" filter="barn(inHorizontal)">
                                      <p:cBhvr>
                                        <p:cTn id="23" dur="500"/>
                                        <p:tgtEl>
                                          <p:spTgt spid="174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414" grpId="0" autoUpdateAnimBg="0"/>
      <p:bldP spid="17415" grpId="0" autoUpdateAnimBg="0"/>
      <p:bldP spid="17416" grpId="0" autoUpdateAnimBg="0"/>
      <p:bldP spid="17417" grpId="0" autoUpdateAnimBg="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3"/>
          <p:cNvSpPr>
            <a:spLocks noGrp="1" noChangeArrowheads="1"/>
          </p:cNvSpPr>
          <p:nvPr>
            <p:ph type="body" idx="1"/>
          </p:nvPr>
        </p:nvSpPr>
        <p:spPr>
          <a:xfrm>
            <a:off x="685800" y="1676400"/>
            <a:ext cx="4267200" cy="4191000"/>
          </a:xfrm>
        </p:spPr>
        <p:txBody>
          <a:bodyPr>
            <a:normAutofit fontScale="92500" lnSpcReduction="10000"/>
          </a:bodyPr>
          <a:lstStyle/>
          <a:p>
            <a:pPr eaLnBrk="1" hangingPunct="1">
              <a:lnSpc>
                <a:spcPct val="170000"/>
              </a:lnSpc>
              <a:buClr>
                <a:srgbClr val="FF0000"/>
              </a:buClr>
              <a:buFont typeface="Wingdings" pitchFamily="2" charset="2"/>
              <a:buChar char="§"/>
            </a:pPr>
            <a:r>
              <a:rPr lang="en-US" smtClean="0">
                <a:latin typeface="Bookman Old Style" pitchFamily="18" charset="0"/>
              </a:rPr>
              <a:t>Muscle tissue</a:t>
            </a:r>
          </a:p>
          <a:p>
            <a:pPr eaLnBrk="1" hangingPunct="1">
              <a:lnSpc>
                <a:spcPct val="170000"/>
              </a:lnSpc>
              <a:buClr>
                <a:srgbClr val="FF0000"/>
              </a:buClr>
              <a:buFont typeface="Wingdings" pitchFamily="2" charset="2"/>
              <a:buChar char="§"/>
            </a:pPr>
            <a:r>
              <a:rPr lang="en-US" smtClean="0">
                <a:latin typeface="Bookman Old Style" pitchFamily="18" charset="0"/>
              </a:rPr>
              <a:t>Nervous tissues</a:t>
            </a:r>
          </a:p>
          <a:p>
            <a:pPr eaLnBrk="1" hangingPunct="1">
              <a:lnSpc>
                <a:spcPct val="170000"/>
              </a:lnSpc>
              <a:buClr>
                <a:srgbClr val="FF0000"/>
              </a:buClr>
              <a:buFont typeface="Wingdings" pitchFamily="2" charset="2"/>
              <a:buChar char="§"/>
            </a:pPr>
            <a:r>
              <a:rPr lang="en-US" smtClean="0">
                <a:latin typeface="Bookman Old Style" pitchFamily="18" charset="0"/>
              </a:rPr>
              <a:t>Epithelial tissues</a:t>
            </a:r>
          </a:p>
          <a:p>
            <a:pPr eaLnBrk="1" hangingPunct="1">
              <a:lnSpc>
                <a:spcPct val="170000"/>
              </a:lnSpc>
              <a:buClr>
                <a:srgbClr val="FF0000"/>
              </a:buClr>
              <a:buFont typeface="Wingdings" pitchFamily="2" charset="2"/>
              <a:buChar char="§"/>
            </a:pPr>
            <a:r>
              <a:rPr lang="en-US" smtClean="0">
                <a:latin typeface="Bookman Old Style" pitchFamily="18" charset="0"/>
              </a:rPr>
              <a:t>Connective tissues</a:t>
            </a:r>
          </a:p>
          <a:p>
            <a:pPr eaLnBrk="1" hangingPunct="1">
              <a:lnSpc>
                <a:spcPct val="170000"/>
              </a:lnSpc>
              <a:buClr>
                <a:srgbClr val="FF0000"/>
              </a:buClr>
              <a:buFont typeface="Wingdings" pitchFamily="2" charset="2"/>
              <a:buChar char="§"/>
            </a:pPr>
            <a:r>
              <a:rPr lang="en-US" smtClean="0">
                <a:latin typeface="Bookman Old Style" pitchFamily="18" charset="0"/>
              </a:rPr>
              <a:t>Adipose Tissues</a:t>
            </a:r>
          </a:p>
        </p:txBody>
      </p:sp>
      <p:sp>
        <p:nvSpPr>
          <p:cNvPr id="26628" name="Rectangle 4"/>
          <p:cNvSpPr>
            <a:spLocks noGrp="1" noChangeArrowheads="1"/>
          </p:cNvSpPr>
          <p:nvPr>
            <p:ph type="title"/>
          </p:nvPr>
        </p:nvSpPr>
        <p:spPr>
          <a:xfrm>
            <a:off x="914400" y="0"/>
            <a:ext cx="7772400" cy="1066800"/>
          </a:xfrm>
        </p:spPr>
        <p:txBody>
          <a:bodyPr/>
          <a:lstStyle/>
          <a:p>
            <a:pPr algn="ctr" eaLnBrk="1" hangingPunct="1">
              <a:defRPr/>
            </a:pPr>
            <a:r>
              <a:rPr lang="en-US" sz="2800" b="1" dirty="0" smtClean="0">
                <a:solidFill>
                  <a:schemeClr val="accent2">
                    <a:lumMod val="60000"/>
                    <a:lumOff val="40000"/>
                  </a:schemeClr>
                </a:solidFill>
                <a:latin typeface="Bookman Old Style" pitchFamily="18" charset="0"/>
              </a:rPr>
              <a:t>Muscle and Associated Tissue</a:t>
            </a:r>
          </a:p>
        </p:txBody>
      </p:sp>
      <p:sp>
        <p:nvSpPr>
          <p:cNvPr id="26629" name="Text Box 5"/>
          <p:cNvSpPr txBox="1">
            <a:spLocks noChangeArrowheads="1"/>
          </p:cNvSpPr>
          <p:nvPr/>
        </p:nvSpPr>
        <p:spPr bwMode="auto">
          <a:xfrm>
            <a:off x="685800" y="1219200"/>
            <a:ext cx="3886200" cy="457200"/>
          </a:xfrm>
          <a:prstGeom prst="rect">
            <a:avLst/>
          </a:prstGeom>
          <a:noFill/>
          <a:ln w="9525">
            <a:noFill/>
            <a:miter lim="800000"/>
            <a:headEnd/>
            <a:tailEnd/>
          </a:ln>
          <a:effectLst/>
        </p:spPr>
        <p:txBody>
          <a:bodyPr>
            <a:spAutoFit/>
          </a:bodyPr>
          <a:lstStyle/>
          <a:p>
            <a:pPr>
              <a:spcBef>
                <a:spcPct val="50000"/>
              </a:spcBef>
              <a:defRPr/>
            </a:pPr>
            <a:r>
              <a:rPr lang="en-US" sz="2400" b="1" dirty="0">
                <a:solidFill>
                  <a:schemeClr val="bg2">
                    <a:lumMod val="50000"/>
                    <a:lumOff val="50000"/>
                  </a:schemeClr>
                </a:solidFill>
                <a:latin typeface="Bookman Old Style" pitchFamily="18" charset="0"/>
              </a:rPr>
              <a:t>Types of Tissues</a:t>
            </a:r>
          </a:p>
        </p:txBody>
      </p:sp>
      <p:pic>
        <p:nvPicPr>
          <p:cNvPr id="9221" name="Picture 7" descr="8682"/>
          <p:cNvPicPr>
            <a:picLocks noChangeAspect="1" noChangeArrowheads="1"/>
          </p:cNvPicPr>
          <p:nvPr/>
        </p:nvPicPr>
        <p:blipFill>
          <a:blip r:embed="rId2">
            <a:extLst>
              <a:ext uri="{28A0092B-C50C-407E-A947-70E740481C1C}">
                <a14:useLocalDpi xmlns:a14="http://schemas.microsoft.com/office/drawing/2010/main" val="0"/>
              </a:ext>
            </a:extLst>
          </a:blip>
          <a:srcRect b="10638"/>
          <a:stretch>
            <a:fillRect/>
          </a:stretch>
        </p:blipFill>
        <p:spPr bwMode="auto">
          <a:xfrm>
            <a:off x="5029200" y="1143000"/>
            <a:ext cx="3962400" cy="464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9787909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a:xfrm>
            <a:off x="838200" y="228600"/>
            <a:ext cx="8001000" cy="762000"/>
          </a:xfrm>
        </p:spPr>
        <p:txBody>
          <a:bodyPr/>
          <a:lstStyle/>
          <a:p>
            <a:pPr algn="ctr" eaLnBrk="1" hangingPunct="1"/>
            <a:r>
              <a:rPr lang="en-US" sz="2800" b="1" smtClean="0">
                <a:solidFill>
                  <a:schemeClr val="accent2"/>
                </a:solidFill>
                <a:latin typeface="Bookman Old Style" pitchFamily="18" charset="0"/>
              </a:rPr>
              <a:t>Types of Muscular Tissue</a:t>
            </a:r>
          </a:p>
        </p:txBody>
      </p:sp>
      <p:sp>
        <p:nvSpPr>
          <p:cNvPr id="10243" name="Rectangle 3"/>
          <p:cNvSpPr>
            <a:spLocks noGrp="1" noChangeArrowheads="1"/>
          </p:cNvSpPr>
          <p:nvPr>
            <p:ph type="body" idx="1"/>
          </p:nvPr>
        </p:nvSpPr>
        <p:spPr>
          <a:xfrm>
            <a:off x="685800" y="1143000"/>
            <a:ext cx="4572000" cy="3429000"/>
          </a:xfrm>
        </p:spPr>
        <p:txBody>
          <a:bodyPr/>
          <a:lstStyle/>
          <a:p>
            <a:pPr eaLnBrk="1" hangingPunct="1">
              <a:lnSpc>
                <a:spcPct val="80000"/>
              </a:lnSpc>
              <a:buClr>
                <a:schemeClr val="accent2"/>
              </a:buClr>
              <a:buFont typeface="Wingdings" pitchFamily="2" charset="2"/>
              <a:buChar char="§"/>
            </a:pPr>
            <a:r>
              <a:rPr lang="en-US" sz="2200" smtClean="0">
                <a:latin typeface="Bookman Old Style" pitchFamily="18" charset="0"/>
              </a:rPr>
              <a:t>Skeletal Muscle</a:t>
            </a:r>
          </a:p>
          <a:p>
            <a:pPr lvl="2" eaLnBrk="1" hangingPunct="1">
              <a:lnSpc>
                <a:spcPct val="80000"/>
              </a:lnSpc>
              <a:buClr>
                <a:schemeClr val="accent2"/>
              </a:buClr>
              <a:buFont typeface="Wingdings" pitchFamily="2" charset="2"/>
              <a:buChar char="§"/>
            </a:pPr>
            <a:r>
              <a:rPr lang="en-US" sz="2200" smtClean="0">
                <a:latin typeface="Bookman Old Style" pitchFamily="18" charset="0"/>
              </a:rPr>
              <a:t>Voluntary and striated</a:t>
            </a:r>
          </a:p>
          <a:p>
            <a:pPr lvl="2" eaLnBrk="1" hangingPunct="1">
              <a:lnSpc>
                <a:spcPct val="80000"/>
              </a:lnSpc>
              <a:buClr>
                <a:schemeClr val="accent2"/>
              </a:buClr>
              <a:buFont typeface="Wingdings" pitchFamily="2" charset="2"/>
              <a:buChar char="§"/>
            </a:pPr>
            <a:endParaRPr lang="en-US" sz="2200" smtClean="0">
              <a:latin typeface="Bookman Old Style" pitchFamily="18" charset="0"/>
            </a:endParaRPr>
          </a:p>
          <a:p>
            <a:pPr eaLnBrk="1" hangingPunct="1">
              <a:lnSpc>
                <a:spcPct val="80000"/>
              </a:lnSpc>
              <a:buClr>
                <a:schemeClr val="accent2"/>
              </a:buClr>
              <a:buFont typeface="Wingdings" pitchFamily="2" charset="2"/>
              <a:buChar char="§"/>
            </a:pPr>
            <a:r>
              <a:rPr lang="en-US" sz="2200" smtClean="0">
                <a:latin typeface="Bookman Old Style" pitchFamily="18" charset="0"/>
              </a:rPr>
              <a:t>Smooth Muscle</a:t>
            </a:r>
          </a:p>
          <a:p>
            <a:pPr lvl="2" eaLnBrk="1" hangingPunct="1">
              <a:lnSpc>
                <a:spcPct val="80000"/>
              </a:lnSpc>
              <a:buClr>
                <a:schemeClr val="accent2"/>
              </a:buClr>
              <a:buFont typeface="Wingdings" pitchFamily="2" charset="2"/>
              <a:buChar char="§"/>
            </a:pPr>
            <a:r>
              <a:rPr lang="en-US" sz="2200" smtClean="0">
                <a:latin typeface="Bookman Old Style" pitchFamily="18" charset="0"/>
              </a:rPr>
              <a:t>Involuntary and smooth</a:t>
            </a:r>
          </a:p>
          <a:p>
            <a:pPr lvl="2" eaLnBrk="1" hangingPunct="1">
              <a:lnSpc>
                <a:spcPct val="80000"/>
              </a:lnSpc>
              <a:buClr>
                <a:schemeClr val="accent2"/>
              </a:buClr>
              <a:buFont typeface="Wingdings" pitchFamily="2" charset="2"/>
              <a:buChar char="§"/>
            </a:pPr>
            <a:endParaRPr lang="en-US" sz="2200" smtClean="0">
              <a:latin typeface="Bookman Old Style" pitchFamily="18" charset="0"/>
            </a:endParaRPr>
          </a:p>
          <a:p>
            <a:pPr eaLnBrk="1" hangingPunct="1">
              <a:lnSpc>
                <a:spcPct val="80000"/>
              </a:lnSpc>
              <a:buClr>
                <a:schemeClr val="accent2"/>
              </a:buClr>
              <a:buFont typeface="Wingdings" pitchFamily="2" charset="2"/>
              <a:buChar char="§"/>
            </a:pPr>
            <a:r>
              <a:rPr lang="en-US" sz="2200" smtClean="0">
                <a:latin typeface="Bookman Old Style" pitchFamily="18" charset="0"/>
              </a:rPr>
              <a:t>Cardiac Muscle</a:t>
            </a:r>
          </a:p>
          <a:p>
            <a:pPr lvl="2" eaLnBrk="1" hangingPunct="1">
              <a:lnSpc>
                <a:spcPct val="80000"/>
              </a:lnSpc>
              <a:buClr>
                <a:schemeClr val="accent2"/>
              </a:buClr>
              <a:buFont typeface="Wingdings" pitchFamily="2" charset="2"/>
              <a:buChar char="§"/>
            </a:pPr>
            <a:r>
              <a:rPr lang="en-US" sz="2200" smtClean="0">
                <a:latin typeface="Bookman Old Style" pitchFamily="18" charset="0"/>
              </a:rPr>
              <a:t>Involuntary and striated</a:t>
            </a:r>
          </a:p>
        </p:txBody>
      </p:sp>
      <p:grpSp>
        <p:nvGrpSpPr>
          <p:cNvPr id="10244" name="Group 18"/>
          <p:cNvGrpSpPr>
            <a:grpSpLocks/>
          </p:cNvGrpSpPr>
          <p:nvPr/>
        </p:nvGrpSpPr>
        <p:grpSpPr bwMode="auto">
          <a:xfrm>
            <a:off x="473075" y="990600"/>
            <a:ext cx="8442325" cy="5029200"/>
            <a:chOff x="298" y="624"/>
            <a:chExt cx="5318" cy="3168"/>
          </a:xfrm>
        </p:grpSpPr>
        <p:grpSp>
          <p:nvGrpSpPr>
            <p:cNvPr id="10245" name="Group 11"/>
            <p:cNvGrpSpPr>
              <a:grpSpLocks/>
            </p:cNvGrpSpPr>
            <p:nvPr/>
          </p:nvGrpSpPr>
          <p:grpSpPr bwMode="auto">
            <a:xfrm>
              <a:off x="3504" y="624"/>
              <a:ext cx="2112" cy="3120"/>
              <a:chOff x="3792" y="752"/>
              <a:chExt cx="1872" cy="2992"/>
            </a:xfrm>
          </p:grpSpPr>
          <p:pic>
            <p:nvPicPr>
              <p:cNvPr id="25605" name="Picture 5" descr="77_02">
                <a:hlinkClick r:id="rId2"/>
              </p:cNvPr>
              <p:cNvPicPr>
                <a:picLocks noChangeAspect="1" noChangeArrowheads="1"/>
              </p:cNvPicPr>
              <p:nvPr/>
            </p:nvPicPr>
            <p:blipFill>
              <a:blip r:embed="rId3"/>
              <a:srcRect/>
              <a:stretch>
                <a:fillRect/>
              </a:stretch>
            </p:blipFill>
            <p:spPr bwMode="auto">
              <a:xfrm>
                <a:off x="3792" y="752"/>
                <a:ext cx="1872" cy="976"/>
              </a:xfrm>
              <a:prstGeom prst="rect">
                <a:avLst/>
              </a:prstGeom>
              <a:ln>
                <a:noFill/>
              </a:ln>
              <a:effectLst>
                <a:softEdge rad="112500"/>
              </a:effectLst>
            </p:spPr>
          </p:pic>
          <p:pic>
            <p:nvPicPr>
              <p:cNvPr id="25607" name="Picture 7" descr="smooth%2520muscle%252040xweb">
                <a:hlinkClick r:id="rId4"/>
              </p:cNvPr>
              <p:cNvPicPr>
                <a:picLocks noChangeAspect="1" noChangeArrowheads="1"/>
              </p:cNvPicPr>
              <p:nvPr/>
            </p:nvPicPr>
            <p:blipFill>
              <a:blip r:embed="rId5"/>
              <a:srcRect/>
              <a:stretch>
                <a:fillRect/>
              </a:stretch>
            </p:blipFill>
            <p:spPr bwMode="auto">
              <a:xfrm>
                <a:off x="3792" y="1728"/>
                <a:ext cx="1872" cy="1056"/>
              </a:xfrm>
              <a:prstGeom prst="rect">
                <a:avLst/>
              </a:prstGeom>
              <a:ln>
                <a:noFill/>
              </a:ln>
              <a:effectLst>
                <a:softEdge rad="112500"/>
              </a:effectLst>
            </p:spPr>
          </p:pic>
          <p:pic>
            <p:nvPicPr>
              <p:cNvPr id="25609" name="Picture 9" descr="08_016">
                <a:hlinkClick r:id="rId6"/>
              </p:cNvPr>
              <p:cNvPicPr>
                <a:picLocks noChangeAspect="1" noChangeArrowheads="1"/>
              </p:cNvPicPr>
              <p:nvPr/>
            </p:nvPicPr>
            <p:blipFill>
              <a:blip r:embed="rId7"/>
              <a:srcRect r="2563"/>
              <a:stretch>
                <a:fillRect/>
              </a:stretch>
            </p:blipFill>
            <p:spPr bwMode="auto">
              <a:xfrm>
                <a:off x="3792" y="2784"/>
                <a:ext cx="1872" cy="960"/>
              </a:xfrm>
              <a:prstGeom prst="rect">
                <a:avLst/>
              </a:prstGeom>
              <a:ln>
                <a:noFill/>
              </a:ln>
              <a:effectLst>
                <a:softEdge rad="112500"/>
              </a:effectLst>
            </p:spPr>
          </p:pic>
        </p:grpSp>
        <p:pic>
          <p:nvPicPr>
            <p:cNvPr id="10246" name="Picture 12" descr="19917">
              <a:hlinkClick r:id="rId8"/>
            </p:cNvPr>
            <p:cNvPicPr>
              <a:picLocks noChangeAspect="1" noChangeArrowheads="1"/>
            </p:cNvPicPr>
            <p:nvPr/>
          </p:nvPicPr>
          <p:blipFill>
            <a:blip r:embed="rId9">
              <a:extLst>
                <a:ext uri="{28A0092B-C50C-407E-A947-70E740481C1C}">
                  <a14:useLocalDpi xmlns:a14="http://schemas.microsoft.com/office/drawing/2010/main" val="0"/>
                </a:ext>
              </a:extLst>
            </a:blip>
            <a:srcRect b="9091"/>
            <a:stretch>
              <a:fillRect/>
            </a:stretch>
          </p:blipFill>
          <p:spPr bwMode="auto">
            <a:xfrm>
              <a:off x="1632" y="2736"/>
              <a:ext cx="1824" cy="10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7" name="Picture 16" descr="Muscle-774348">
              <a:hlinkClick r:id="rId10"/>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298" y="2759"/>
              <a:ext cx="1382" cy="88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86672952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4"/>
          <p:cNvSpPr>
            <a:spLocks noGrp="1" noChangeArrowheads="1"/>
          </p:cNvSpPr>
          <p:nvPr>
            <p:ph type="title"/>
          </p:nvPr>
        </p:nvSpPr>
        <p:spPr>
          <a:xfrm>
            <a:off x="914400" y="152400"/>
            <a:ext cx="7772400" cy="838200"/>
          </a:xfrm>
          <a:noFill/>
        </p:spPr>
        <p:txBody>
          <a:bodyPr/>
          <a:lstStyle/>
          <a:p>
            <a:pPr algn="ctr" eaLnBrk="1" hangingPunct="1">
              <a:spcBef>
                <a:spcPct val="50000"/>
              </a:spcBef>
            </a:pPr>
            <a:r>
              <a:rPr lang="en-US" sz="3200" b="1" smtClean="0">
                <a:latin typeface="Bookman Old Style" pitchFamily="18" charset="0"/>
              </a:rPr>
              <a:t>Skeletal Muscles</a:t>
            </a:r>
          </a:p>
        </p:txBody>
      </p:sp>
      <p:sp>
        <p:nvSpPr>
          <p:cNvPr id="11267" name="Text Box 5"/>
          <p:cNvSpPr txBox="1">
            <a:spLocks noChangeArrowheads="1"/>
          </p:cNvSpPr>
          <p:nvPr/>
        </p:nvSpPr>
        <p:spPr bwMode="auto">
          <a:xfrm>
            <a:off x="152400" y="914400"/>
            <a:ext cx="8610600"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marL="566738" indent="-5667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Clr>
                <a:schemeClr val="accent2"/>
              </a:buClr>
              <a:buFont typeface="Wingdings" pitchFamily="2" charset="2"/>
              <a:buChar char="§"/>
            </a:pPr>
            <a:r>
              <a:rPr lang="en-US" sz="2400">
                <a:solidFill>
                  <a:srgbClr val="6C0C02"/>
                </a:solidFill>
                <a:latin typeface="Bookman Old Style" pitchFamily="18" charset="0"/>
              </a:rPr>
              <a:t>There are more than 600 muscles in animal body</a:t>
            </a:r>
          </a:p>
          <a:p>
            <a:pPr eaLnBrk="1" hangingPunct="1">
              <a:spcBef>
                <a:spcPct val="50000"/>
              </a:spcBef>
              <a:buClr>
                <a:schemeClr val="accent2"/>
              </a:buClr>
              <a:buFont typeface="Wingdings" pitchFamily="2" charset="2"/>
              <a:buChar char="§"/>
            </a:pPr>
            <a:r>
              <a:rPr lang="en-US" sz="2400">
                <a:solidFill>
                  <a:srgbClr val="6C0C02"/>
                </a:solidFill>
                <a:latin typeface="Bookman Old Style" pitchFamily="18" charset="0"/>
              </a:rPr>
              <a:t>Vary widely in shape, size and actions.</a:t>
            </a:r>
          </a:p>
          <a:p>
            <a:pPr eaLnBrk="1" hangingPunct="1">
              <a:spcBef>
                <a:spcPct val="50000"/>
              </a:spcBef>
              <a:buClr>
                <a:schemeClr val="accent2"/>
              </a:buClr>
              <a:buFont typeface="Wingdings" pitchFamily="2" charset="2"/>
              <a:buChar char="§"/>
            </a:pPr>
            <a:r>
              <a:rPr lang="en-US" sz="2400">
                <a:solidFill>
                  <a:srgbClr val="220EB8"/>
                </a:solidFill>
                <a:latin typeface="Bookman Old Style" pitchFamily="18" charset="0"/>
              </a:rPr>
              <a:t>In general Skeletal muscle constitute 35-65% of meat</a:t>
            </a:r>
            <a:r>
              <a:rPr lang="en-US" sz="2400">
                <a:latin typeface="Bookman Old Style" pitchFamily="18" charset="0"/>
              </a:rPr>
              <a:t> </a:t>
            </a:r>
          </a:p>
        </p:txBody>
      </p:sp>
      <p:sp>
        <p:nvSpPr>
          <p:cNvPr id="11268" name="Text Box 31"/>
          <p:cNvSpPr txBox="1">
            <a:spLocks noChangeArrowheads="1"/>
          </p:cNvSpPr>
          <p:nvPr/>
        </p:nvSpPr>
        <p:spPr bwMode="auto">
          <a:xfrm>
            <a:off x="381000" y="5192713"/>
            <a:ext cx="8458200" cy="919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lnSpc>
                <a:spcPct val="70000"/>
              </a:lnSpc>
              <a:spcBef>
                <a:spcPct val="50000"/>
              </a:spcBef>
              <a:buClr>
                <a:srgbClr val="0000FF"/>
              </a:buClr>
              <a:buFont typeface="Wingdings" pitchFamily="2" charset="2"/>
              <a:buChar char="§"/>
            </a:pPr>
            <a:r>
              <a:rPr lang="en-US" sz="2400">
                <a:solidFill>
                  <a:srgbClr val="FF0000"/>
                </a:solidFill>
                <a:latin typeface="Times New Roman" pitchFamily="18" charset="0"/>
              </a:rPr>
              <a:t> Muscle fiber constitute 75-92% of total muscle volume.</a:t>
            </a:r>
            <a:r>
              <a:rPr lang="en-US" sz="2800">
                <a:solidFill>
                  <a:srgbClr val="FF0000"/>
                </a:solidFill>
                <a:latin typeface="Times New Roman" pitchFamily="18" charset="0"/>
              </a:rPr>
              <a:t> </a:t>
            </a:r>
          </a:p>
          <a:p>
            <a:pPr algn="ctr" eaLnBrk="1" hangingPunct="1">
              <a:lnSpc>
                <a:spcPct val="70000"/>
              </a:lnSpc>
              <a:spcBef>
                <a:spcPct val="50000"/>
              </a:spcBef>
              <a:buClr>
                <a:srgbClr val="0000FF"/>
              </a:buClr>
              <a:buFont typeface="Wingdings" pitchFamily="2" charset="2"/>
              <a:buChar char="§"/>
            </a:pPr>
            <a:r>
              <a:rPr lang="en-US" sz="2000">
                <a:solidFill>
                  <a:srgbClr val="FF0000"/>
                </a:solidFill>
                <a:latin typeface="Times New Roman" pitchFamily="18" charset="0"/>
              </a:rPr>
              <a:t> Remaining  are connective tissues, blood vessels, nerve fibers and ECF</a:t>
            </a:r>
            <a:r>
              <a:rPr lang="en-US" sz="2800">
                <a:solidFill>
                  <a:srgbClr val="FF0000"/>
                </a:solidFill>
                <a:latin typeface="Times New Roman" pitchFamily="18" charset="0"/>
              </a:rPr>
              <a:t> </a:t>
            </a:r>
          </a:p>
        </p:txBody>
      </p:sp>
      <p:grpSp>
        <p:nvGrpSpPr>
          <p:cNvPr id="11269" name="Group 32"/>
          <p:cNvGrpSpPr>
            <a:grpSpLocks/>
          </p:cNvGrpSpPr>
          <p:nvPr/>
        </p:nvGrpSpPr>
        <p:grpSpPr bwMode="auto">
          <a:xfrm>
            <a:off x="304800" y="2895600"/>
            <a:ext cx="8839200" cy="2286000"/>
            <a:chOff x="144" y="1536"/>
            <a:chExt cx="5616" cy="1584"/>
          </a:xfrm>
        </p:grpSpPr>
        <p:grpSp>
          <p:nvGrpSpPr>
            <p:cNvPr id="11270" name="Group 33"/>
            <p:cNvGrpSpPr>
              <a:grpSpLocks/>
            </p:cNvGrpSpPr>
            <p:nvPr/>
          </p:nvGrpSpPr>
          <p:grpSpPr bwMode="auto">
            <a:xfrm>
              <a:off x="144" y="1536"/>
              <a:ext cx="5616" cy="1584"/>
              <a:chOff x="144" y="1536"/>
              <a:chExt cx="5616" cy="1584"/>
            </a:xfrm>
          </p:grpSpPr>
          <p:grpSp>
            <p:nvGrpSpPr>
              <p:cNvPr id="11274" name="Group 34"/>
              <p:cNvGrpSpPr>
                <a:grpSpLocks/>
              </p:cNvGrpSpPr>
              <p:nvPr/>
            </p:nvGrpSpPr>
            <p:grpSpPr bwMode="auto">
              <a:xfrm>
                <a:off x="2352" y="1536"/>
                <a:ext cx="1440" cy="528"/>
                <a:chOff x="2352" y="1670"/>
                <a:chExt cx="1440" cy="528"/>
              </a:xfrm>
            </p:grpSpPr>
            <p:sp>
              <p:nvSpPr>
                <p:cNvPr id="11296" name="Oval 35"/>
                <p:cNvSpPr>
                  <a:spLocks noChangeArrowheads="1"/>
                </p:cNvSpPr>
                <p:nvPr/>
              </p:nvSpPr>
              <p:spPr bwMode="auto">
                <a:xfrm>
                  <a:off x="2352" y="1670"/>
                  <a:ext cx="1440"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97" name="Text Box 36"/>
                <p:cNvSpPr txBox="1">
                  <a:spLocks noChangeArrowheads="1"/>
                </p:cNvSpPr>
                <p:nvPr/>
              </p:nvSpPr>
              <p:spPr bwMode="auto">
                <a:xfrm>
                  <a:off x="2688" y="1756"/>
                  <a:ext cx="960" cy="4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Muscle bundle</a:t>
                  </a:r>
                </a:p>
              </p:txBody>
            </p:sp>
          </p:grpSp>
          <p:grpSp>
            <p:nvGrpSpPr>
              <p:cNvPr id="11275" name="Group 37"/>
              <p:cNvGrpSpPr>
                <a:grpSpLocks/>
              </p:cNvGrpSpPr>
              <p:nvPr/>
            </p:nvGrpSpPr>
            <p:grpSpPr bwMode="auto">
              <a:xfrm>
                <a:off x="144" y="1536"/>
                <a:ext cx="2160" cy="480"/>
                <a:chOff x="144" y="1584"/>
                <a:chExt cx="2160" cy="480"/>
              </a:xfrm>
            </p:grpSpPr>
            <p:grpSp>
              <p:nvGrpSpPr>
                <p:cNvPr id="11288" name="Group 38"/>
                <p:cNvGrpSpPr>
                  <a:grpSpLocks/>
                </p:cNvGrpSpPr>
                <p:nvPr/>
              </p:nvGrpSpPr>
              <p:grpSpPr bwMode="auto">
                <a:xfrm>
                  <a:off x="144" y="1584"/>
                  <a:ext cx="2160" cy="480"/>
                  <a:chOff x="144" y="1584"/>
                  <a:chExt cx="2160" cy="480"/>
                </a:xfrm>
              </p:grpSpPr>
              <p:grpSp>
                <p:nvGrpSpPr>
                  <p:cNvPr id="11292" name="Group 39"/>
                  <p:cNvGrpSpPr>
                    <a:grpSpLocks/>
                  </p:cNvGrpSpPr>
                  <p:nvPr/>
                </p:nvGrpSpPr>
                <p:grpSpPr bwMode="auto">
                  <a:xfrm>
                    <a:off x="144" y="1584"/>
                    <a:ext cx="1440" cy="480"/>
                    <a:chOff x="384" y="2496"/>
                    <a:chExt cx="1440" cy="480"/>
                  </a:xfrm>
                </p:grpSpPr>
                <p:sp>
                  <p:nvSpPr>
                    <p:cNvPr id="11294" name="Oval 40"/>
                    <p:cNvSpPr>
                      <a:spLocks noChangeArrowheads="1"/>
                    </p:cNvSpPr>
                    <p:nvPr/>
                  </p:nvSpPr>
                  <p:spPr bwMode="auto">
                    <a:xfrm>
                      <a:off x="384" y="2496"/>
                      <a:ext cx="1440"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95" name="Text Box 41"/>
                    <p:cNvSpPr txBox="1">
                      <a:spLocks noChangeArrowheads="1"/>
                    </p:cNvSpPr>
                    <p:nvPr/>
                  </p:nvSpPr>
                  <p:spPr bwMode="auto">
                    <a:xfrm>
                      <a:off x="624" y="2553"/>
                      <a:ext cx="960" cy="3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800">
                          <a:solidFill>
                            <a:srgbClr val="6C0C02"/>
                          </a:solidFill>
                          <a:latin typeface="Times New Roman" pitchFamily="18" charset="0"/>
                        </a:rPr>
                        <a:t>Muscle</a:t>
                      </a:r>
                    </a:p>
                  </p:txBody>
                </p:sp>
              </p:grpSp>
              <p:sp>
                <p:nvSpPr>
                  <p:cNvPr id="11293" name="Line 42"/>
                  <p:cNvSpPr>
                    <a:spLocks noChangeShapeType="1"/>
                  </p:cNvSpPr>
                  <p:nvPr/>
                </p:nvSpPr>
                <p:spPr bwMode="auto">
                  <a:xfrm>
                    <a:off x="1680" y="1824"/>
                    <a:ext cx="624" cy="0"/>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grpSp>
            <p:grpSp>
              <p:nvGrpSpPr>
                <p:cNvPr id="11289" name="Group 43"/>
                <p:cNvGrpSpPr>
                  <a:grpSpLocks/>
                </p:cNvGrpSpPr>
                <p:nvPr/>
              </p:nvGrpSpPr>
              <p:grpSpPr bwMode="auto">
                <a:xfrm>
                  <a:off x="144" y="1584"/>
                  <a:ext cx="1440" cy="480"/>
                  <a:chOff x="384" y="2496"/>
                  <a:chExt cx="1440" cy="480"/>
                </a:xfrm>
              </p:grpSpPr>
              <p:sp>
                <p:nvSpPr>
                  <p:cNvPr id="11290" name="Oval 44"/>
                  <p:cNvSpPr>
                    <a:spLocks noChangeArrowheads="1"/>
                  </p:cNvSpPr>
                  <p:nvPr/>
                </p:nvSpPr>
                <p:spPr bwMode="auto">
                  <a:xfrm>
                    <a:off x="384" y="2496"/>
                    <a:ext cx="1440"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91" name="Text Box 45"/>
                  <p:cNvSpPr txBox="1">
                    <a:spLocks noChangeArrowheads="1"/>
                  </p:cNvSpPr>
                  <p:nvPr/>
                </p:nvSpPr>
                <p:spPr bwMode="auto">
                  <a:xfrm>
                    <a:off x="624" y="2592"/>
                    <a:ext cx="960"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a:solidFill>
                          <a:srgbClr val="6C0C02"/>
                        </a:solidFill>
                        <a:latin typeface="Times New Roman" pitchFamily="18" charset="0"/>
                      </a:rPr>
                      <a:t>Muscle</a:t>
                    </a:r>
                  </a:p>
                </p:txBody>
              </p:sp>
            </p:grpSp>
          </p:grpSp>
          <p:grpSp>
            <p:nvGrpSpPr>
              <p:cNvPr id="11276" name="Group 46"/>
              <p:cNvGrpSpPr>
                <a:grpSpLocks/>
              </p:cNvGrpSpPr>
              <p:nvPr/>
            </p:nvGrpSpPr>
            <p:grpSpPr bwMode="auto">
              <a:xfrm>
                <a:off x="4464" y="1584"/>
                <a:ext cx="1296" cy="480"/>
                <a:chOff x="4464" y="1632"/>
                <a:chExt cx="1296" cy="480"/>
              </a:xfrm>
            </p:grpSpPr>
            <p:sp>
              <p:nvSpPr>
                <p:cNvPr id="11286" name="Oval 47"/>
                <p:cNvSpPr>
                  <a:spLocks noChangeArrowheads="1"/>
                </p:cNvSpPr>
                <p:nvPr/>
              </p:nvSpPr>
              <p:spPr bwMode="auto">
                <a:xfrm>
                  <a:off x="4464" y="1632"/>
                  <a:ext cx="1296"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87" name="Text Box 48"/>
                <p:cNvSpPr txBox="1">
                  <a:spLocks noChangeArrowheads="1"/>
                </p:cNvSpPr>
                <p:nvPr/>
              </p:nvSpPr>
              <p:spPr bwMode="auto">
                <a:xfrm>
                  <a:off x="4560" y="1766"/>
                  <a:ext cx="960" cy="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Muscle fiber</a:t>
                  </a:r>
                </a:p>
              </p:txBody>
            </p:sp>
          </p:grpSp>
          <p:sp>
            <p:nvSpPr>
              <p:cNvPr id="11277" name="Line 49"/>
              <p:cNvSpPr>
                <a:spLocks noChangeShapeType="1"/>
              </p:cNvSpPr>
              <p:nvPr/>
            </p:nvSpPr>
            <p:spPr bwMode="auto">
              <a:xfrm>
                <a:off x="3840" y="1824"/>
                <a:ext cx="624" cy="0"/>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sp>
            <p:nvSpPr>
              <p:cNvPr id="11278" name="Line 50"/>
              <p:cNvSpPr>
                <a:spLocks noChangeShapeType="1"/>
              </p:cNvSpPr>
              <p:nvPr/>
            </p:nvSpPr>
            <p:spPr bwMode="auto">
              <a:xfrm>
                <a:off x="5040" y="2064"/>
                <a:ext cx="0" cy="528"/>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grpSp>
            <p:nvGrpSpPr>
              <p:cNvPr id="11279" name="Group 51"/>
              <p:cNvGrpSpPr>
                <a:grpSpLocks/>
              </p:cNvGrpSpPr>
              <p:nvPr/>
            </p:nvGrpSpPr>
            <p:grpSpPr bwMode="auto">
              <a:xfrm>
                <a:off x="4368" y="2640"/>
                <a:ext cx="1296" cy="480"/>
                <a:chOff x="4464" y="1632"/>
                <a:chExt cx="1296" cy="480"/>
              </a:xfrm>
            </p:grpSpPr>
            <p:sp>
              <p:nvSpPr>
                <p:cNvPr id="11284" name="Oval 52"/>
                <p:cNvSpPr>
                  <a:spLocks noChangeArrowheads="1"/>
                </p:cNvSpPr>
                <p:nvPr/>
              </p:nvSpPr>
              <p:spPr bwMode="auto">
                <a:xfrm>
                  <a:off x="4464" y="1632"/>
                  <a:ext cx="1296"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85" name="Text Box 53"/>
                <p:cNvSpPr txBox="1">
                  <a:spLocks noChangeArrowheads="1"/>
                </p:cNvSpPr>
                <p:nvPr/>
              </p:nvSpPr>
              <p:spPr bwMode="auto">
                <a:xfrm>
                  <a:off x="4560" y="1766"/>
                  <a:ext cx="960" cy="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Myofibril</a:t>
                  </a:r>
                </a:p>
              </p:txBody>
            </p:sp>
          </p:grpSp>
          <p:sp>
            <p:nvSpPr>
              <p:cNvPr id="11280" name="Line 54"/>
              <p:cNvSpPr>
                <a:spLocks noChangeShapeType="1"/>
              </p:cNvSpPr>
              <p:nvPr/>
            </p:nvSpPr>
            <p:spPr bwMode="auto">
              <a:xfrm flipH="1">
                <a:off x="3840" y="2880"/>
                <a:ext cx="480" cy="0"/>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grpSp>
            <p:nvGrpSpPr>
              <p:cNvPr id="11281" name="Group 55"/>
              <p:cNvGrpSpPr>
                <a:grpSpLocks/>
              </p:cNvGrpSpPr>
              <p:nvPr/>
            </p:nvGrpSpPr>
            <p:grpSpPr bwMode="auto">
              <a:xfrm>
                <a:off x="2400" y="2640"/>
                <a:ext cx="1392" cy="480"/>
                <a:chOff x="4464" y="1632"/>
                <a:chExt cx="1296" cy="480"/>
              </a:xfrm>
            </p:grpSpPr>
            <p:sp>
              <p:nvSpPr>
                <p:cNvPr id="11282" name="Oval 56"/>
                <p:cNvSpPr>
                  <a:spLocks noChangeArrowheads="1"/>
                </p:cNvSpPr>
                <p:nvPr/>
              </p:nvSpPr>
              <p:spPr bwMode="auto">
                <a:xfrm>
                  <a:off x="4464" y="1632"/>
                  <a:ext cx="1296"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83" name="Text Box 57"/>
                <p:cNvSpPr txBox="1">
                  <a:spLocks noChangeArrowheads="1"/>
                </p:cNvSpPr>
                <p:nvPr/>
              </p:nvSpPr>
              <p:spPr bwMode="auto">
                <a:xfrm>
                  <a:off x="4560" y="1766"/>
                  <a:ext cx="960" cy="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Myofilaments</a:t>
                  </a:r>
                </a:p>
              </p:txBody>
            </p:sp>
          </p:grpSp>
        </p:grpSp>
        <p:sp>
          <p:nvSpPr>
            <p:cNvPr id="11271" name="Text Box 58"/>
            <p:cNvSpPr txBox="1">
              <a:spLocks noChangeArrowheads="1"/>
            </p:cNvSpPr>
            <p:nvPr/>
          </p:nvSpPr>
          <p:spPr bwMode="auto">
            <a:xfrm>
              <a:off x="240" y="1968"/>
              <a:ext cx="1248"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i="1">
                  <a:solidFill>
                    <a:srgbClr val="6C0C02"/>
                  </a:solidFill>
                  <a:latin typeface="Times New Roman" pitchFamily="18" charset="0"/>
                </a:rPr>
                <a:t>Epimysium</a:t>
              </a:r>
            </a:p>
          </p:txBody>
        </p:sp>
        <p:sp>
          <p:nvSpPr>
            <p:cNvPr id="11272" name="Text Box 59"/>
            <p:cNvSpPr txBox="1">
              <a:spLocks noChangeArrowheads="1"/>
            </p:cNvSpPr>
            <p:nvPr/>
          </p:nvSpPr>
          <p:spPr bwMode="auto">
            <a:xfrm>
              <a:off x="2496" y="2016"/>
              <a:ext cx="1200"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i="1">
                  <a:solidFill>
                    <a:schemeClr val="tx2"/>
                  </a:solidFill>
                  <a:latin typeface="Times New Roman" pitchFamily="18" charset="0"/>
                </a:rPr>
                <a:t>Perimysium</a:t>
              </a:r>
            </a:p>
          </p:txBody>
        </p:sp>
        <p:sp>
          <p:nvSpPr>
            <p:cNvPr id="11273" name="Text Box 60"/>
            <p:cNvSpPr txBox="1">
              <a:spLocks noChangeArrowheads="1"/>
            </p:cNvSpPr>
            <p:nvPr/>
          </p:nvSpPr>
          <p:spPr bwMode="auto">
            <a:xfrm>
              <a:off x="4080" y="2064"/>
              <a:ext cx="1680" cy="4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lnSpc>
                  <a:spcPct val="70000"/>
                </a:lnSpc>
                <a:spcBef>
                  <a:spcPct val="50000"/>
                </a:spcBef>
              </a:pPr>
              <a:r>
                <a:rPr lang="en-US" sz="2000" i="1">
                  <a:solidFill>
                    <a:srgbClr val="220EB8"/>
                  </a:solidFill>
                  <a:latin typeface="Times New Roman" pitchFamily="18" charset="0"/>
                </a:rPr>
                <a:t>Endomysium &amp;</a:t>
              </a:r>
            </a:p>
            <a:p>
              <a:pPr eaLnBrk="1" hangingPunct="1">
                <a:lnSpc>
                  <a:spcPct val="70000"/>
                </a:lnSpc>
                <a:spcBef>
                  <a:spcPct val="50000"/>
                </a:spcBef>
              </a:pPr>
              <a:r>
                <a:rPr lang="en-US" sz="2000" i="1">
                  <a:solidFill>
                    <a:srgbClr val="220EB8"/>
                  </a:solidFill>
                  <a:latin typeface="Times New Roman" pitchFamily="18" charset="0"/>
                </a:rPr>
                <a:t>Sarcolemma</a:t>
              </a:r>
            </a:p>
          </p:txBody>
        </p:sp>
      </p:grpSp>
    </p:spTree>
    <p:extLst>
      <p:ext uri="{BB962C8B-B14F-4D97-AF65-F5344CB8AC3E}">
        <p14:creationId xmlns:p14="http://schemas.microsoft.com/office/powerpoint/2010/main" val="1167279395"/>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2290" name="Group 10"/>
          <p:cNvGrpSpPr>
            <a:grpSpLocks/>
          </p:cNvGrpSpPr>
          <p:nvPr/>
        </p:nvGrpSpPr>
        <p:grpSpPr bwMode="auto">
          <a:xfrm>
            <a:off x="0" y="0"/>
            <a:ext cx="9144000" cy="5867400"/>
            <a:chOff x="0" y="0"/>
            <a:chExt cx="5760" cy="3696"/>
          </a:xfrm>
        </p:grpSpPr>
        <p:pic>
          <p:nvPicPr>
            <p:cNvPr id="12291" name="Picture 5" descr="animalcel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2640" cy="3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292" name="Picture 8" descr="DWA%205%20eukaryot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40" y="0"/>
              <a:ext cx="3120" cy="3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93" name="Text Box 9"/>
            <p:cNvSpPr txBox="1">
              <a:spLocks noChangeArrowheads="1"/>
            </p:cNvSpPr>
            <p:nvPr/>
          </p:nvSpPr>
          <p:spPr bwMode="auto">
            <a:xfrm>
              <a:off x="1536" y="3408"/>
              <a:ext cx="2352"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a:t>Structure of Cell</a:t>
              </a:r>
            </a:p>
          </p:txBody>
        </p:sp>
      </p:grpSp>
    </p:spTree>
    <p:extLst>
      <p:ext uri="{BB962C8B-B14F-4D97-AF65-F5344CB8AC3E}">
        <p14:creationId xmlns:p14="http://schemas.microsoft.com/office/powerpoint/2010/main" val="338529208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ext Box 5"/>
          <p:cNvSpPr txBox="1">
            <a:spLocks noChangeArrowheads="1"/>
          </p:cNvSpPr>
          <p:nvPr/>
        </p:nvSpPr>
        <p:spPr bwMode="auto">
          <a:xfrm>
            <a:off x="762000" y="990600"/>
            <a:ext cx="2286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b="1">
                <a:solidFill>
                  <a:srgbClr val="0000FF"/>
                </a:solidFill>
                <a:latin typeface="Bookman Old Style" pitchFamily="18" charset="0"/>
              </a:rPr>
              <a:t>Sarcolemma</a:t>
            </a:r>
          </a:p>
        </p:txBody>
      </p:sp>
      <p:sp>
        <p:nvSpPr>
          <p:cNvPr id="13315" name="Text Box 6"/>
          <p:cNvSpPr txBox="1">
            <a:spLocks noChangeArrowheads="1"/>
          </p:cNvSpPr>
          <p:nvPr/>
        </p:nvSpPr>
        <p:spPr bwMode="auto">
          <a:xfrm>
            <a:off x="685800" y="1501775"/>
            <a:ext cx="5029200" cy="4137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0988" indent="-28098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lnSpc>
                <a:spcPct val="140000"/>
              </a:lnSpc>
              <a:spcBef>
                <a:spcPct val="50000"/>
              </a:spcBef>
              <a:buFontTx/>
              <a:buChar char="•"/>
            </a:pPr>
            <a:r>
              <a:rPr lang="en-US">
                <a:latin typeface="Bookman Old Style" pitchFamily="18" charset="0"/>
              </a:rPr>
              <a:t>Membrane surrounding the Muscle fiber</a:t>
            </a:r>
          </a:p>
          <a:p>
            <a:pPr eaLnBrk="1" hangingPunct="1">
              <a:lnSpc>
                <a:spcPct val="140000"/>
              </a:lnSpc>
              <a:spcBef>
                <a:spcPct val="50000"/>
              </a:spcBef>
              <a:buFontTx/>
              <a:buChar char="•"/>
            </a:pPr>
            <a:r>
              <a:rPr lang="en-US">
                <a:latin typeface="Bookman Old Style" pitchFamily="18" charset="0"/>
              </a:rPr>
              <a:t>Made up of protein and lipid material</a:t>
            </a:r>
          </a:p>
          <a:p>
            <a:pPr eaLnBrk="1" hangingPunct="1">
              <a:lnSpc>
                <a:spcPct val="140000"/>
              </a:lnSpc>
              <a:spcBef>
                <a:spcPct val="50000"/>
              </a:spcBef>
              <a:buFontTx/>
              <a:buChar char="•"/>
            </a:pPr>
            <a:r>
              <a:rPr lang="en-US">
                <a:latin typeface="Bookman Old Style" pitchFamily="18" charset="0"/>
              </a:rPr>
              <a:t>Elastic in nature</a:t>
            </a:r>
          </a:p>
          <a:p>
            <a:pPr eaLnBrk="1" hangingPunct="1">
              <a:lnSpc>
                <a:spcPct val="140000"/>
              </a:lnSpc>
              <a:spcBef>
                <a:spcPct val="50000"/>
              </a:spcBef>
              <a:buFontTx/>
              <a:buChar char="•"/>
            </a:pPr>
            <a:r>
              <a:rPr lang="en-US">
                <a:latin typeface="Bookman Old Style" pitchFamily="18" charset="0"/>
              </a:rPr>
              <a:t>Invaginations from Sarcolemma forming a tubular network </a:t>
            </a:r>
            <a:r>
              <a:rPr lang="en-US">
                <a:solidFill>
                  <a:srgbClr val="FF3300"/>
                </a:solidFill>
                <a:latin typeface="Bookman Old Style" pitchFamily="18" charset="0"/>
              </a:rPr>
              <a:t>Transverse Tubules/ T system/ T Tubules</a:t>
            </a:r>
          </a:p>
          <a:p>
            <a:pPr eaLnBrk="1" hangingPunct="1">
              <a:lnSpc>
                <a:spcPct val="140000"/>
              </a:lnSpc>
              <a:spcBef>
                <a:spcPct val="50000"/>
              </a:spcBef>
              <a:buFontTx/>
              <a:buChar char="•"/>
            </a:pPr>
            <a:r>
              <a:rPr lang="en-US">
                <a:latin typeface="Bookman Old Style" pitchFamily="18" charset="0"/>
              </a:rPr>
              <a:t>Small mound on the surface of muscle fiber (sarcolemma) where motor nerve fiber terminate – </a:t>
            </a:r>
            <a:r>
              <a:rPr lang="en-US">
                <a:solidFill>
                  <a:srgbClr val="0000FF"/>
                </a:solidFill>
                <a:latin typeface="Bookman Old Style" pitchFamily="18" charset="0"/>
              </a:rPr>
              <a:t>Motor End Plate</a:t>
            </a:r>
          </a:p>
        </p:txBody>
      </p:sp>
      <p:pic>
        <p:nvPicPr>
          <p:cNvPr id="13316" name="Picture 8" descr="muscle_fiberw">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43600" y="4267200"/>
            <a:ext cx="3200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7" name="Picture 10" descr="Skeletal%2520Muscle%2520(230101)">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943600" y="1066800"/>
            <a:ext cx="3200400" cy="1162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8" name="Picture 12" descr="300px-Musclon2">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943600" y="2209800"/>
            <a:ext cx="3200400"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9" name="Picture 14" descr="019852403x">
            <a:hlinkClick r:id="rId8"/>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943600" y="3200400"/>
            <a:ext cx="32004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95487683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701" name="Text Box 5"/>
          <p:cNvSpPr txBox="1">
            <a:spLocks noChangeArrowheads="1"/>
          </p:cNvSpPr>
          <p:nvPr/>
        </p:nvSpPr>
        <p:spPr bwMode="auto">
          <a:xfrm>
            <a:off x="838200" y="1143000"/>
            <a:ext cx="2057400" cy="461963"/>
          </a:xfrm>
          <a:prstGeom prst="rect">
            <a:avLst/>
          </a:prstGeom>
          <a:noFill/>
          <a:ln w="9525">
            <a:noFill/>
            <a:miter lim="800000"/>
            <a:headEnd/>
            <a:tailEnd/>
          </a:ln>
          <a:effectLst/>
        </p:spPr>
        <p:txBody>
          <a:bodyPr>
            <a:spAutoFit/>
          </a:bodyPr>
          <a:lstStyle/>
          <a:p>
            <a:pPr algn="ctr">
              <a:spcBef>
                <a:spcPct val="50000"/>
              </a:spcBef>
              <a:defRPr/>
            </a:pPr>
            <a:r>
              <a:rPr lang="en-US" sz="2400" b="1" dirty="0">
                <a:solidFill>
                  <a:schemeClr val="bg2">
                    <a:lumMod val="75000"/>
                    <a:lumOff val="25000"/>
                  </a:schemeClr>
                </a:solidFill>
                <a:latin typeface="Bookman Old Style" pitchFamily="18" charset="0"/>
              </a:rPr>
              <a:t>Sarcoplasm</a:t>
            </a:r>
          </a:p>
        </p:txBody>
      </p:sp>
      <p:sp>
        <p:nvSpPr>
          <p:cNvPr id="14339" name="Text Box 6"/>
          <p:cNvSpPr txBox="1">
            <a:spLocks noChangeArrowheads="1"/>
          </p:cNvSpPr>
          <p:nvPr/>
        </p:nvSpPr>
        <p:spPr bwMode="auto">
          <a:xfrm>
            <a:off x="609600" y="1524000"/>
            <a:ext cx="7848600" cy="1338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463550" indent="-463550"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buClr>
                <a:schemeClr val="accent2"/>
              </a:buClr>
              <a:buFont typeface="Wingdings" pitchFamily="2" charset="2"/>
              <a:buChar char="§"/>
            </a:pPr>
            <a:r>
              <a:rPr lang="en-US">
                <a:latin typeface="Bookman Old Style" pitchFamily="18" charset="0"/>
              </a:rPr>
              <a:t>Cytoplasm of Muscle cell</a:t>
            </a:r>
          </a:p>
          <a:p>
            <a:pPr algn="just" eaLnBrk="1" hangingPunct="1">
              <a:spcBef>
                <a:spcPct val="50000"/>
              </a:spcBef>
              <a:buClr>
                <a:schemeClr val="accent2"/>
              </a:buClr>
              <a:buFont typeface="Wingdings" pitchFamily="2" charset="2"/>
              <a:buChar char="§"/>
            </a:pPr>
            <a:r>
              <a:rPr lang="en-US">
                <a:latin typeface="Bookman Old Style" pitchFamily="18" charset="0"/>
              </a:rPr>
              <a:t>In addition to 75-80% water contains lipid droplets, glycogen granules, ribosomes, numerous protein, NPN compounds and inorganic constituents</a:t>
            </a:r>
          </a:p>
        </p:txBody>
      </p:sp>
      <p:sp>
        <p:nvSpPr>
          <p:cNvPr id="29703" name="Text Box 7"/>
          <p:cNvSpPr txBox="1">
            <a:spLocks noChangeArrowheads="1"/>
          </p:cNvSpPr>
          <p:nvPr/>
        </p:nvSpPr>
        <p:spPr bwMode="auto">
          <a:xfrm>
            <a:off x="762000" y="2895600"/>
            <a:ext cx="1524000" cy="461963"/>
          </a:xfrm>
          <a:prstGeom prst="rect">
            <a:avLst/>
          </a:prstGeom>
          <a:noFill/>
          <a:ln w="9525">
            <a:noFill/>
            <a:miter lim="800000"/>
            <a:headEnd/>
            <a:tailEnd/>
          </a:ln>
          <a:effectLst/>
        </p:spPr>
        <p:txBody>
          <a:bodyPr>
            <a:spAutoFit/>
          </a:bodyPr>
          <a:lstStyle/>
          <a:p>
            <a:pPr algn="ctr">
              <a:spcBef>
                <a:spcPct val="50000"/>
              </a:spcBef>
              <a:defRPr/>
            </a:pPr>
            <a:r>
              <a:rPr lang="en-US" sz="2400" b="1">
                <a:solidFill>
                  <a:schemeClr val="accent2">
                    <a:lumMod val="60000"/>
                    <a:lumOff val="40000"/>
                  </a:schemeClr>
                </a:solidFill>
                <a:latin typeface="Bookman Old Style" pitchFamily="18" charset="0"/>
              </a:rPr>
              <a:t>Nuclei</a:t>
            </a:r>
          </a:p>
        </p:txBody>
      </p:sp>
      <p:sp>
        <p:nvSpPr>
          <p:cNvPr id="14341" name="Text Box 8"/>
          <p:cNvSpPr txBox="1">
            <a:spLocks noChangeArrowheads="1"/>
          </p:cNvSpPr>
          <p:nvPr/>
        </p:nvSpPr>
        <p:spPr bwMode="auto">
          <a:xfrm>
            <a:off x="762000" y="3286125"/>
            <a:ext cx="3962400" cy="300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Multinucleated</a:t>
            </a:r>
          </a:p>
          <a:p>
            <a:pPr eaLnBrk="1" hangingPunct="1">
              <a:spcBef>
                <a:spcPct val="50000"/>
              </a:spcBef>
              <a:buFontTx/>
              <a:buChar char="•"/>
            </a:pPr>
            <a:r>
              <a:rPr lang="en-US">
                <a:latin typeface="Bookman Old Style" pitchFamily="18" charset="0"/>
              </a:rPr>
              <a:t>At tendinous attachment more concentrated and irregularly distributed.</a:t>
            </a:r>
          </a:p>
          <a:p>
            <a:pPr eaLnBrk="1" hangingPunct="1">
              <a:spcBef>
                <a:spcPct val="50000"/>
              </a:spcBef>
              <a:buFontTx/>
              <a:buChar char="•"/>
            </a:pPr>
            <a:r>
              <a:rPr lang="en-US">
                <a:latin typeface="Bookman Old Style" pitchFamily="18" charset="0"/>
              </a:rPr>
              <a:t>High in number at motor end plate</a:t>
            </a:r>
          </a:p>
          <a:p>
            <a:pPr eaLnBrk="1" hangingPunct="1">
              <a:spcBef>
                <a:spcPct val="50000"/>
              </a:spcBef>
              <a:buFontTx/>
              <a:buChar char="•"/>
            </a:pPr>
            <a:r>
              <a:rPr lang="en-US">
                <a:latin typeface="Bookman Old Style" pitchFamily="18" charset="0"/>
              </a:rPr>
              <a:t>Peripheral in location in mammals whereas in fish central.</a:t>
            </a:r>
          </a:p>
        </p:txBody>
      </p:sp>
      <p:grpSp>
        <p:nvGrpSpPr>
          <p:cNvPr id="14342" name="Group 14"/>
          <p:cNvGrpSpPr>
            <a:grpSpLocks/>
          </p:cNvGrpSpPr>
          <p:nvPr/>
        </p:nvGrpSpPr>
        <p:grpSpPr bwMode="auto">
          <a:xfrm>
            <a:off x="4762500" y="3200400"/>
            <a:ext cx="4381500" cy="2819400"/>
            <a:chOff x="3000" y="2016"/>
            <a:chExt cx="2760" cy="1776"/>
          </a:xfrm>
        </p:grpSpPr>
        <p:pic>
          <p:nvPicPr>
            <p:cNvPr id="14343" name="Picture 10" descr="MUSCLE4">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28" y="2016"/>
              <a:ext cx="1632" cy="17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4" name="Picture 12" descr="smooth">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000" y="2016"/>
              <a:ext cx="1176" cy="17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1141224772"/>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ext Box 5"/>
          <p:cNvSpPr txBox="1">
            <a:spLocks noChangeArrowheads="1"/>
          </p:cNvSpPr>
          <p:nvPr/>
        </p:nvSpPr>
        <p:spPr bwMode="auto">
          <a:xfrm>
            <a:off x="457200" y="1062038"/>
            <a:ext cx="22098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sz="2400" b="1">
                <a:solidFill>
                  <a:srgbClr val="FF0000"/>
                </a:solidFill>
                <a:latin typeface="Bookman Old Style" pitchFamily="18" charset="0"/>
              </a:rPr>
              <a:t>Myofibrils</a:t>
            </a:r>
          </a:p>
        </p:txBody>
      </p:sp>
      <p:sp>
        <p:nvSpPr>
          <p:cNvPr id="15363" name="Text Box 6"/>
          <p:cNvSpPr txBox="1">
            <a:spLocks noChangeArrowheads="1"/>
          </p:cNvSpPr>
          <p:nvPr/>
        </p:nvSpPr>
        <p:spPr bwMode="auto">
          <a:xfrm>
            <a:off x="381000" y="1524000"/>
            <a:ext cx="4572000" cy="452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169863"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Usually 1-2 </a:t>
            </a:r>
            <a:r>
              <a:rPr lang="el-GR">
                <a:latin typeface="Bookman Old Style" pitchFamily="18" charset="0"/>
                <a:cs typeface="Arial" pitchFamily="34" charset="0"/>
              </a:rPr>
              <a:t>μ</a:t>
            </a:r>
            <a:r>
              <a:rPr lang="en-US">
                <a:latin typeface="Bookman Old Style" pitchFamily="18" charset="0"/>
                <a:cs typeface="Arial" pitchFamily="34" charset="0"/>
              </a:rPr>
              <a:t>m in diam.</a:t>
            </a:r>
          </a:p>
          <a:p>
            <a:pPr eaLnBrk="1" hangingPunct="1">
              <a:spcBef>
                <a:spcPct val="50000"/>
              </a:spcBef>
              <a:buFontTx/>
              <a:buChar char="•"/>
            </a:pPr>
            <a:r>
              <a:rPr lang="en-US">
                <a:latin typeface="Bookman Old Style" pitchFamily="18" charset="0"/>
                <a:cs typeface="Arial" pitchFamily="34" charset="0"/>
              </a:rPr>
              <a:t>Parallel to long axis</a:t>
            </a:r>
          </a:p>
          <a:p>
            <a:pPr eaLnBrk="1" hangingPunct="1">
              <a:spcBef>
                <a:spcPct val="50000"/>
              </a:spcBef>
              <a:buFontTx/>
              <a:buChar char="•"/>
            </a:pPr>
            <a:r>
              <a:rPr lang="en-US">
                <a:latin typeface="Bookman Old Style" pitchFamily="18" charset="0"/>
                <a:cs typeface="Arial" pitchFamily="34" charset="0"/>
              </a:rPr>
              <a:t>Fibers with diam. of 50 </a:t>
            </a:r>
            <a:r>
              <a:rPr lang="el-GR">
                <a:latin typeface="Bookman Old Style" pitchFamily="18" charset="0"/>
              </a:rPr>
              <a:t>μ</a:t>
            </a:r>
            <a:r>
              <a:rPr lang="en-US">
                <a:latin typeface="Bookman Old Style" pitchFamily="18" charset="0"/>
              </a:rPr>
              <a:t>m can accommodate 1000-2000 myofibrils</a:t>
            </a:r>
          </a:p>
          <a:p>
            <a:pPr eaLnBrk="1" hangingPunct="1">
              <a:spcBef>
                <a:spcPct val="50000"/>
              </a:spcBef>
              <a:buFontTx/>
              <a:buChar char="•"/>
            </a:pPr>
            <a:r>
              <a:rPr lang="en-US">
                <a:latin typeface="Bookman Old Style" pitchFamily="18" charset="0"/>
              </a:rPr>
              <a:t>Contractile unit  is sarcomere (between two adjacent Z line)</a:t>
            </a:r>
          </a:p>
          <a:p>
            <a:pPr eaLnBrk="1" hangingPunct="1">
              <a:spcBef>
                <a:spcPct val="50000"/>
              </a:spcBef>
              <a:buFontTx/>
              <a:buChar char="•"/>
            </a:pPr>
            <a:r>
              <a:rPr lang="en-US">
                <a:latin typeface="Bookman Old Style" pitchFamily="18" charset="0"/>
              </a:rPr>
              <a:t>Light and dark band </a:t>
            </a:r>
          </a:p>
          <a:p>
            <a:pPr eaLnBrk="1" hangingPunct="1">
              <a:spcBef>
                <a:spcPct val="50000"/>
              </a:spcBef>
              <a:buFontTx/>
              <a:buChar char="•"/>
            </a:pPr>
            <a:r>
              <a:rPr lang="en-US">
                <a:latin typeface="Bookman Old Style" pitchFamily="18" charset="0"/>
              </a:rPr>
              <a:t>I Band (Isotropic/less dense) singly refractive, whereas A Band (Anisotropic/much dense) doubly refractive – </a:t>
            </a:r>
          </a:p>
          <a:p>
            <a:pPr eaLnBrk="1" hangingPunct="1">
              <a:spcBef>
                <a:spcPct val="50000"/>
              </a:spcBef>
              <a:buFontTx/>
              <a:buChar char="•"/>
            </a:pPr>
            <a:r>
              <a:rPr lang="en-US">
                <a:latin typeface="Bookman Old Style" pitchFamily="18" charset="0"/>
              </a:rPr>
              <a:t>I band bisection by thin dense line –Z line</a:t>
            </a:r>
            <a:endParaRPr lang="el-GR">
              <a:latin typeface="Bookman Old Style" pitchFamily="18" charset="0"/>
            </a:endParaRPr>
          </a:p>
        </p:txBody>
      </p:sp>
      <p:grpSp>
        <p:nvGrpSpPr>
          <p:cNvPr id="15364" name="Group 13"/>
          <p:cNvGrpSpPr>
            <a:grpSpLocks/>
          </p:cNvGrpSpPr>
          <p:nvPr/>
        </p:nvGrpSpPr>
        <p:grpSpPr bwMode="auto">
          <a:xfrm>
            <a:off x="5105400" y="1066800"/>
            <a:ext cx="3886200" cy="4800600"/>
            <a:chOff x="2928" y="720"/>
            <a:chExt cx="2700" cy="3024"/>
          </a:xfrm>
        </p:grpSpPr>
        <p:pic>
          <p:nvPicPr>
            <p:cNvPr id="15365" name="Picture 10" descr="myofibri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28" y="720"/>
              <a:ext cx="2700" cy="13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6" name="Picture 12" descr="musclefib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28" y="2016"/>
              <a:ext cx="2688" cy="172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752699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ext Box 6"/>
          <p:cNvSpPr txBox="1">
            <a:spLocks noChangeArrowheads="1"/>
          </p:cNvSpPr>
          <p:nvPr/>
        </p:nvSpPr>
        <p:spPr bwMode="auto">
          <a:xfrm>
            <a:off x="304800" y="1600200"/>
            <a:ext cx="5257800" cy="4275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Thick filaments of vertebrates 14-16 nm in diam. and 1.5 </a:t>
            </a:r>
            <a:r>
              <a:rPr lang="el-GR">
                <a:latin typeface="Bookman Old Style" pitchFamily="18" charset="0"/>
              </a:rPr>
              <a:t>μ</a:t>
            </a:r>
            <a:r>
              <a:rPr lang="en-US">
                <a:latin typeface="Bookman Old Style" pitchFamily="18" charset="0"/>
              </a:rPr>
              <a:t>m long (Myosin predominant/A band)</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Thin filaments of vertebrates 6-8 nm in diam. and 1.0 </a:t>
            </a:r>
            <a:r>
              <a:rPr lang="el-GR">
                <a:latin typeface="Bookman Old Style" pitchFamily="18" charset="0"/>
              </a:rPr>
              <a:t>μ</a:t>
            </a:r>
            <a:r>
              <a:rPr lang="en-US">
                <a:latin typeface="Bookman Old Style" pitchFamily="18" charset="0"/>
              </a:rPr>
              <a:t>m long on either side of Z disc (Actin predominant/ I band)</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Orderly arrangements of Thick and Thin filament</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Thick and thin overlapping in certain region accounts for striations</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 In cross section of A band region Six thin filaments surround each thick filament</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Each Actin filaments connect with 4 oblique Z filaments (Z line)</a:t>
            </a:r>
          </a:p>
        </p:txBody>
      </p:sp>
      <p:sp>
        <p:nvSpPr>
          <p:cNvPr id="16387" name="Text Box 7"/>
          <p:cNvSpPr txBox="1">
            <a:spLocks noChangeArrowheads="1"/>
          </p:cNvSpPr>
          <p:nvPr/>
        </p:nvSpPr>
        <p:spPr bwMode="auto">
          <a:xfrm>
            <a:off x="-381000" y="1066800"/>
            <a:ext cx="4191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sz="2400" b="1">
                <a:solidFill>
                  <a:srgbClr val="FF0000"/>
                </a:solidFill>
                <a:latin typeface="Bookman Old Style" pitchFamily="18" charset="0"/>
              </a:rPr>
              <a:t>Myofilaments</a:t>
            </a:r>
          </a:p>
        </p:txBody>
      </p:sp>
      <p:pic>
        <p:nvPicPr>
          <p:cNvPr id="16388" name="Picture 10" descr="muscledetai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791200" y="1066800"/>
            <a:ext cx="3352800" cy="472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61840487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ext Box 5"/>
          <p:cNvSpPr txBox="1">
            <a:spLocks noChangeArrowheads="1"/>
          </p:cNvSpPr>
          <p:nvPr/>
        </p:nvSpPr>
        <p:spPr bwMode="auto">
          <a:xfrm>
            <a:off x="685800" y="609600"/>
            <a:ext cx="39624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b="1">
                <a:solidFill>
                  <a:srgbClr val="FF3300"/>
                </a:solidFill>
                <a:latin typeface="Bookman Old Style" pitchFamily="18" charset="0"/>
              </a:rPr>
              <a:t>Sarcoplasmic reticulum</a:t>
            </a:r>
          </a:p>
        </p:txBody>
      </p:sp>
      <p:sp>
        <p:nvSpPr>
          <p:cNvPr id="17411" name="Text Box 6"/>
          <p:cNvSpPr txBox="1">
            <a:spLocks noChangeArrowheads="1"/>
          </p:cNvSpPr>
          <p:nvPr/>
        </p:nvSpPr>
        <p:spPr bwMode="auto">
          <a:xfrm>
            <a:off x="228600" y="1219200"/>
            <a:ext cx="6248400" cy="5022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93700" indent="-393700"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lnSpc>
                <a:spcPct val="90000"/>
              </a:lnSpc>
              <a:spcBef>
                <a:spcPct val="50000"/>
              </a:spcBef>
              <a:buFontTx/>
              <a:buChar char="•"/>
            </a:pPr>
            <a:r>
              <a:rPr lang="en-US">
                <a:latin typeface="Bookman Old Style" pitchFamily="18" charset="0"/>
              </a:rPr>
              <a:t>System of Tubules and cisternae/Intracellular membrane structure acting as Flattered reservoirs of Ca</a:t>
            </a:r>
            <a:r>
              <a:rPr lang="en-US" baseline="30000">
                <a:latin typeface="Bookman Old Style" pitchFamily="18" charset="0"/>
              </a:rPr>
              <a:t>2+ </a:t>
            </a:r>
            <a:r>
              <a:rPr lang="en-US">
                <a:latin typeface="Bookman Old Style" pitchFamily="18" charset="0"/>
              </a:rPr>
              <a:t>and</a:t>
            </a:r>
            <a:r>
              <a:rPr lang="en-US" baseline="30000">
                <a:latin typeface="Bookman Old Style" pitchFamily="18" charset="0"/>
              </a:rPr>
              <a:t> </a:t>
            </a:r>
            <a:r>
              <a:rPr lang="en-US">
                <a:latin typeface="Bookman Old Style" pitchFamily="18" charset="0"/>
              </a:rPr>
              <a:t>corresponds to ER of other cells </a:t>
            </a:r>
          </a:p>
          <a:p>
            <a:pPr algn="just" eaLnBrk="1" hangingPunct="1">
              <a:lnSpc>
                <a:spcPct val="90000"/>
              </a:lnSpc>
              <a:spcBef>
                <a:spcPct val="50000"/>
              </a:spcBef>
              <a:buFontTx/>
              <a:buChar char="•"/>
            </a:pPr>
            <a:r>
              <a:rPr lang="en-US">
                <a:latin typeface="Bookman Old Style" pitchFamily="18" charset="0"/>
              </a:rPr>
              <a:t>Thin tubules of SR oriented in direction of myofibril- Longitudinal tubules and in H zone it forms a perforated sheet called as fenestrated collar.</a:t>
            </a:r>
          </a:p>
          <a:p>
            <a:pPr algn="just" eaLnBrk="1" hangingPunct="1">
              <a:lnSpc>
                <a:spcPct val="90000"/>
              </a:lnSpc>
              <a:spcBef>
                <a:spcPct val="50000"/>
              </a:spcBef>
              <a:buFontTx/>
              <a:buChar char="•"/>
            </a:pPr>
            <a:r>
              <a:rPr lang="en-US">
                <a:latin typeface="Bookman Old Style" pitchFamily="18" charset="0"/>
              </a:rPr>
              <a:t>At the junction of A and I band the longitudinal tubules join with lagers transversely oriented tubules called </a:t>
            </a:r>
            <a:r>
              <a:rPr lang="en-US">
                <a:solidFill>
                  <a:srgbClr val="0000FF"/>
                </a:solidFill>
                <a:latin typeface="Bookman Old Style" pitchFamily="18" charset="0"/>
              </a:rPr>
              <a:t>terminal cisternae.</a:t>
            </a:r>
          </a:p>
          <a:p>
            <a:pPr algn="just" eaLnBrk="1" hangingPunct="1">
              <a:lnSpc>
                <a:spcPct val="90000"/>
              </a:lnSpc>
              <a:spcBef>
                <a:spcPct val="50000"/>
              </a:spcBef>
              <a:buFontTx/>
              <a:buChar char="•"/>
            </a:pPr>
            <a:r>
              <a:rPr lang="en-US">
                <a:latin typeface="Bookman Old Style" pitchFamily="18" charset="0"/>
              </a:rPr>
              <a:t>The T tubules also runs transversely across the sarcomere at A-I junction</a:t>
            </a:r>
          </a:p>
          <a:p>
            <a:pPr algn="just" eaLnBrk="1" hangingPunct="1">
              <a:lnSpc>
                <a:spcPct val="90000"/>
              </a:lnSpc>
              <a:spcBef>
                <a:spcPct val="50000"/>
              </a:spcBef>
              <a:buFontTx/>
              <a:buChar char="•"/>
            </a:pPr>
            <a:r>
              <a:rPr lang="en-US">
                <a:latin typeface="Bookman Old Style" pitchFamily="18" charset="0"/>
              </a:rPr>
              <a:t>Connecting elements exist between terminal cisternae and T tubules.</a:t>
            </a:r>
          </a:p>
          <a:p>
            <a:pPr algn="just" eaLnBrk="1" hangingPunct="1">
              <a:lnSpc>
                <a:spcPct val="90000"/>
              </a:lnSpc>
              <a:spcBef>
                <a:spcPct val="50000"/>
              </a:spcBef>
              <a:buFontTx/>
              <a:buChar char="•"/>
            </a:pPr>
            <a:r>
              <a:rPr lang="en-US">
                <a:latin typeface="Bookman Old Style" pitchFamily="18" charset="0"/>
              </a:rPr>
              <a:t>SR and T tubules are separate, SR constitute 13% of total muscle fiber volume where as T tubules approx 0.3%.</a:t>
            </a:r>
          </a:p>
        </p:txBody>
      </p:sp>
      <p:pic>
        <p:nvPicPr>
          <p:cNvPr id="17412" name="Picture 12" descr="musclecell"/>
          <p:cNvPicPr>
            <a:picLocks noChangeAspect="1" noChangeArrowheads="1"/>
          </p:cNvPicPr>
          <p:nvPr/>
        </p:nvPicPr>
        <p:blipFill>
          <a:blip r:embed="rId2">
            <a:extLst>
              <a:ext uri="{28A0092B-C50C-407E-A947-70E740481C1C}">
                <a14:useLocalDpi xmlns:a14="http://schemas.microsoft.com/office/drawing/2010/main" val="0"/>
              </a:ext>
            </a:extLst>
          </a:blip>
          <a:srcRect l="12170" t="23283" r="8832" b="3989"/>
          <a:stretch>
            <a:fillRect/>
          </a:stretch>
        </p:blipFill>
        <p:spPr bwMode="auto">
          <a:xfrm>
            <a:off x="6477000" y="1066800"/>
            <a:ext cx="2667000" cy="480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17456559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ext Box 7"/>
          <p:cNvSpPr txBox="1">
            <a:spLocks noChangeArrowheads="1"/>
          </p:cNvSpPr>
          <p:nvPr/>
        </p:nvSpPr>
        <p:spPr bwMode="auto">
          <a:xfrm>
            <a:off x="381000" y="990600"/>
            <a:ext cx="22098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b="1">
                <a:solidFill>
                  <a:srgbClr val="0000FF"/>
                </a:solidFill>
                <a:latin typeface="Bookman Old Style" pitchFamily="18" charset="0"/>
              </a:rPr>
              <a:t>Mitochondria</a:t>
            </a:r>
          </a:p>
        </p:txBody>
      </p:sp>
      <p:sp>
        <p:nvSpPr>
          <p:cNvPr id="18435" name="Text Box 8"/>
          <p:cNvSpPr txBox="1">
            <a:spLocks noChangeArrowheads="1"/>
          </p:cNvSpPr>
          <p:nvPr/>
        </p:nvSpPr>
        <p:spPr bwMode="auto">
          <a:xfrm>
            <a:off x="685800" y="1447800"/>
            <a:ext cx="5257800" cy="2428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buFontTx/>
              <a:buChar char="•"/>
            </a:pPr>
            <a:r>
              <a:rPr lang="en-US">
                <a:latin typeface="Bookman Old Style" pitchFamily="18" charset="0"/>
              </a:rPr>
              <a:t>Powerhouse of cell</a:t>
            </a:r>
          </a:p>
          <a:p>
            <a:pPr algn="just" eaLnBrk="1" hangingPunct="1">
              <a:spcBef>
                <a:spcPct val="50000"/>
              </a:spcBef>
              <a:buFontTx/>
              <a:buChar char="•"/>
            </a:pPr>
            <a:r>
              <a:rPr lang="en-US">
                <a:latin typeface="Bookman Old Style" pitchFamily="18" charset="0"/>
              </a:rPr>
              <a:t>Great variation in mitochondrial size and their number in muscle fibers</a:t>
            </a:r>
          </a:p>
          <a:p>
            <a:pPr algn="just" eaLnBrk="1" hangingPunct="1">
              <a:spcBef>
                <a:spcPct val="50000"/>
              </a:spcBef>
              <a:buFontTx/>
              <a:buChar char="•"/>
            </a:pPr>
            <a:r>
              <a:rPr lang="en-US">
                <a:latin typeface="Bookman Old Style" pitchFamily="18" charset="0"/>
              </a:rPr>
              <a:t>Abundant at periphery near the poles of nuclei and motor end plates</a:t>
            </a:r>
          </a:p>
          <a:p>
            <a:pPr algn="just" eaLnBrk="1" hangingPunct="1">
              <a:spcBef>
                <a:spcPct val="50000"/>
              </a:spcBef>
              <a:buFontTx/>
              <a:buChar char="•"/>
            </a:pPr>
            <a:r>
              <a:rPr lang="en-US">
                <a:latin typeface="Bookman Old Style" pitchFamily="18" charset="0"/>
              </a:rPr>
              <a:t>Additional at A-I band junction, Z disc and I bands</a:t>
            </a:r>
          </a:p>
        </p:txBody>
      </p:sp>
      <p:sp>
        <p:nvSpPr>
          <p:cNvPr id="18436" name="Text Box 9"/>
          <p:cNvSpPr txBox="1">
            <a:spLocks noChangeArrowheads="1"/>
          </p:cNvSpPr>
          <p:nvPr/>
        </p:nvSpPr>
        <p:spPr bwMode="auto">
          <a:xfrm>
            <a:off x="609600" y="3886200"/>
            <a:ext cx="19812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b="1">
                <a:solidFill>
                  <a:srgbClr val="FF0000"/>
                </a:solidFill>
                <a:latin typeface="Bookman Old Style" pitchFamily="18" charset="0"/>
              </a:rPr>
              <a:t>Lysosomes</a:t>
            </a:r>
          </a:p>
        </p:txBody>
      </p:sp>
      <p:sp>
        <p:nvSpPr>
          <p:cNvPr id="18437" name="Text Box 10"/>
          <p:cNvSpPr txBox="1">
            <a:spLocks noChangeArrowheads="1"/>
          </p:cNvSpPr>
          <p:nvPr/>
        </p:nvSpPr>
        <p:spPr bwMode="auto">
          <a:xfrm>
            <a:off x="685800" y="4267200"/>
            <a:ext cx="51816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Cathepsins a group of proteolytic enz.</a:t>
            </a:r>
          </a:p>
        </p:txBody>
      </p:sp>
      <p:sp>
        <p:nvSpPr>
          <p:cNvPr id="18438" name="Text Box 11"/>
          <p:cNvSpPr txBox="1">
            <a:spLocks noChangeArrowheads="1"/>
          </p:cNvSpPr>
          <p:nvPr/>
        </p:nvSpPr>
        <p:spPr bwMode="auto">
          <a:xfrm>
            <a:off x="76200" y="4648200"/>
            <a:ext cx="28956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b="1">
                <a:solidFill>
                  <a:srgbClr val="00B050"/>
                </a:solidFill>
                <a:latin typeface="Bookman Old Style" pitchFamily="18" charset="0"/>
              </a:rPr>
              <a:t>Golgi Complex</a:t>
            </a:r>
          </a:p>
        </p:txBody>
      </p:sp>
      <p:sp>
        <p:nvSpPr>
          <p:cNvPr id="18439" name="Text Box 12"/>
          <p:cNvSpPr txBox="1">
            <a:spLocks noChangeArrowheads="1"/>
          </p:cNvSpPr>
          <p:nvPr/>
        </p:nvSpPr>
        <p:spPr bwMode="auto">
          <a:xfrm>
            <a:off x="685800" y="4953000"/>
            <a:ext cx="5257800" cy="1062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Near the nuclei</a:t>
            </a:r>
          </a:p>
          <a:p>
            <a:pPr eaLnBrk="1" hangingPunct="1">
              <a:spcBef>
                <a:spcPct val="50000"/>
              </a:spcBef>
              <a:buFontTx/>
              <a:buChar char="•"/>
            </a:pPr>
            <a:r>
              <a:rPr lang="en-US">
                <a:latin typeface="Bookman Old Style" pitchFamily="18" charset="0"/>
              </a:rPr>
              <a:t>Flattened vesicles, function as concentrating and packaging  apparatus.</a:t>
            </a:r>
          </a:p>
        </p:txBody>
      </p:sp>
      <p:grpSp>
        <p:nvGrpSpPr>
          <p:cNvPr id="18440" name="Group 23"/>
          <p:cNvGrpSpPr>
            <a:grpSpLocks/>
          </p:cNvGrpSpPr>
          <p:nvPr/>
        </p:nvGrpSpPr>
        <p:grpSpPr bwMode="auto">
          <a:xfrm>
            <a:off x="6248400" y="1219200"/>
            <a:ext cx="2743200" cy="4648200"/>
            <a:chOff x="4128" y="768"/>
            <a:chExt cx="1488" cy="2928"/>
          </a:xfrm>
        </p:grpSpPr>
        <p:pic>
          <p:nvPicPr>
            <p:cNvPr id="18441" name="Picture 18" descr="HSP90s">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28" y="1680"/>
              <a:ext cx="1488" cy="9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42" name="Picture 20" descr="mitochondria">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28" y="768"/>
              <a:ext cx="1482" cy="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43" name="Picture 22" descr="golgifigure1">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128" y="2688"/>
              <a:ext cx="1488" cy="10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735353513"/>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9458" name="Group 8"/>
          <p:cNvGrpSpPr>
            <a:grpSpLocks/>
          </p:cNvGrpSpPr>
          <p:nvPr/>
        </p:nvGrpSpPr>
        <p:grpSpPr bwMode="auto">
          <a:xfrm>
            <a:off x="0" y="0"/>
            <a:ext cx="9144000" cy="5868988"/>
            <a:chOff x="0" y="0"/>
            <a:chExt cx="5760" cy="3697"/>
          </a:xfrm>
        </p:grpSpPr>
        <p:pic>
          <p:nvPicPr>
            <p:cNvPr id="19459" name="Picture 4" descr="structure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855" y="0"/>
              <a:ext cx="2905" cy="36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0" name="Picture 5" descr="muscle_anatom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2855" cy="3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486756623"/>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4" descr="muscle1"/>
          <p:cNvPicPr>
            <a:picLocks noChangeAspect="1" noChangeArrowheads="1"/>
          </p:cNvPicPr>
          <p:nvPr/>
        </p:nvPicPr>
        <p:blipFill>
          <a:blip r:embed="rId2">
            <a:extLst>
              <a:ext uri="{28A0092B-C50C-407E-A947-70E740481C1C}">
                <a14:useLocalDpi xmlns:a14="http://schemas.microsoft.com/office/drawing/2010/main" val="0"/>
              </a:ext>
            </a:extLst>
          </a:blip>
          <a:srcRect l="16936" r="-557" b="450"/>
          <a:stretch>
            <a:fillRect/>
          </a:stretch>
        </p:blipFill>
        <p:spPr bwMode="auto">
          <a:xfrm>
            <a:off x="0" y="0"/>
            <a:ext cx="9144000" cy="5915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7817864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4" descr="muscle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25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07" name="Text Box 5"/>
          <p:cNvSpPr txBox="1">
            <a:spLocks noChangeArrowheads="1"/>
          </p:cNvSpPr>
          <p:nvPr/>
        </p:nvSpPr>
        <p:spPr bwMode="auto">
          <a:xfrm>
            <a:off x="0" y="5334000"/>
            <a:ext cx="91440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a:latin typeface="Bookman Old Style" pitchFamily="18" charset="0"/>
              </a:rPr>
              <a:t>Sarcomere length, Dimension of I band and appearance of H Zone, Pseudo H zone and M line change with contraction state.</a:t>
            </a:r>
          </a:p>
        </p:txBody>
      </p:sp>
    </p:spTree>
    <p:extLst>
      <p:ext uri="{BB962C8B-B14F-4D97-AF65-F5344CB8AC3E}">
        <p14:creationId xmlns:p14="http://schemas.microsoft.com/office/powerpoint/2010/main" val="3101438859"/>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530" name="Picture 4" descr="Image286"/>
          <p:cNvPicPr>
            <a:picLocks noChangeAspect="1" noChangeArrowheads="1"/>
          </p:cNvPicPr>
          <p:nvPr/>
        </p:nvPicPr>
        <p:blipFill>
          <a:blip r:embed="rId2">
            <a:extLst>
              <a:ext uri="{28A0092B-C50C-407E-A947-70E740481C1C}">
                <a14:useLocalDpi xmlns:a14="http://schemas.microsoft.com/office/drawing/2010/main" val="0"/>
              </a:ext>
            </a:extLst>
          </a:blip>
          <a:srcRect b="4306"/>
          <a:stretch>
            <a:fillRect/>
          </a:stretch>
        </p:blipFill>
        <p:spPr bwMode="auto">
          <a:xfrm>
            <a:off x="0" y="0"/>
            <a:ext cx="9144000"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00515750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4" descr="structure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79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3265574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ChangeArrowheads="1"/>
          </p:cNvSpPr>
          <p:nvPr>
            <p:ph type="title"/>
          </p:nvPr>
        </p:nvSpPr>
        <p:spPr/>
        <p:txBody>
          <a:bodyPr/>
          <a:lstStyle/>
          <a:p>
            <a:pPr eaLnBrk="1" hangingPunct="1"/>
            <a:endParaRPr lang="en-US" smtClean="0"/>
          </a:p>
        </p:txBody>
      </p:sp>
      <p:pic>
        <p:nvPicPr>
          <p:cNvPr id="24579" name="Picture 5" descr="Muscl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27970325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3"/>
          <p:cNvSpPr>
            <a:spLocks noGrp="1" noChangeArrowheads="1"/>
          </p:cNvSpPr>
          <p:nvPr>
            <p:ph type="body" idx="1"/>
          </p:nvPr>
        </p:nvSpPr>
        <p:spPr>
          <a:xfrm>
            <a:off x="609600" y="1219200"/>
            <a:ext cx="5105400" cy="4572000"/>
          </a:xfrm>
        </p:spPr>
        <p:txBody>
          <a:bodyPr>
            <a:normAutofit lnSpcReduction="10000"/>
          </a:bodyPr>
          <a:lstStyle/>
          <a:p>
            <a:pPr algn="just" eaLnBrk="1" hangingPunct="1">
              <a:lnSpc>
                <a:spcPct val="90000"/>
              </a:lnSpc>
              <a:buClr>
                <a:srgbClr val="FF0000"/>
              </a:buClr>
              <a:buFont typeface="Wingdings" pitchFamily="2" charset="2"/>
              <a:buChar char="§"/>
            </a:pPr>
            <a:r>
              <a:rPr lang="en-US" sz="2000" smtClean="0">
                <a:latin typeface="Bookman Old Style" pitchFamily="18" charset="0"/>
              </a:rPr>
              <a:t>Innervated by the Autonomic Nervous System </a:t>
            </a:r>
          </a:p>
          <a:p>
            <a:pPr algn="just" eaLnBrk="1" hangingPunct="1">
              <a:lnSpc>
                <a:spcPct val="90000"/>
              </a:lnSpc>
              <a:buClr>
                <a:srgbClr val="FF0000"/>
              </a:buClr>
              <a:buFont typeface="Wingdings" pitchFamily="2" charset="2"/>
              <a:buChar char="§"/>
            </a:pPr>
            <a:r>
              <a:rPr lang="en-US" sz="2000" smtClean="0">
                <a:latin typeface="Bookman Old Style" pitchFamily="18" charset="0"/>
              </a:rPr>
              <a:t>Found primarily in the walls of hollow organs &amp; tubes  </a:t>
            </a:r>
          </a:p>
          <a:p>
            <a:pPr algn="just" eaLnBrk="1" hangingPunct="1">
              <a:lnSpc>
                <a:spcPct val="90000"/>
              </a:lnSpc>
              <a:buClr>
                <a:srgbClr val="FF0000"/>
              </a:buClr>
              <a:buFont typeface="Wingdings" pitchFamily="2" charset="2"/>
              <a:buChar char="§"/>
            </a:pPr>
            <a:r>
              <a:rPr lang="en-US" sz="2000" smtClean="0">
                <a:latin typeface="Bookman Old Style" pitchFamily="18" charset="0"/>
              </a:rPr>
              <a:t>In most of the case spindle-shaped cells typically arranged in sheets </a:t>
            </a:r>
          </a:p>
          <a:p>
            <a:pPr algn="just" eaLnBrk="1" hangingPunct="1">
              <a:lnSpc>
                <a:spcPct val="90000"/>
              </a:lnSpc>
              <a:buClr>
                <a:srgbClr val="FF0000"/>
              </a:buClr>
              <a:buFont typeface="Wingdings" pitchFamily="2" charset="2"/>
              <a:buChar char="§"/>
            </a:pPr>
            <a:r>
              <a:rPr lang="en-US" sz="2000" smtClean="0">
                <a:latin typeface="Bookman Old Style" pitchFamily="18" charset="0"/>
              </a:rPr>
              <a:t>Single nucleus centrally located</a:t>
            </a:r>
          </a:p>
          <a:p>
            <a:pPr algn="just" eaLnBrk="1" hangingPunct="1">
              <a:lnSpc>
                <a:spcPct val="90000"/>
              </a:lnSpc>
              <a:buClr>
                <a:srgbClr val="FF0000"/>
              </a:buClr>
              <a:buFont typeface="Wingdings" pitchFamily="2" charset="2"/>
              <a:buChar char="§"/>
            </a:pPr>
            <a:r>
              <a:rPr lang="en-US" sz="2000" smtClean="0">
                <a:latin typeface="Bookman Old Style" pitchFamily="18" charset="0"/>
              </a:rPr>
              <a:t>Cells do not have t-tubules &amp; have very little sarcoplasmic reticulum</a:t>
            </a:r>
          </a:p>
          <a:p>
            <a:pPr algn="just" eaLnBrk="1" hangingPunct="1">
              <a:lnSpc>
                <a:spcPct val="90000"/>
              </a:lnSpc>
              <a:buClr>
                <a:srgbClr val="FF0000"/>
              </a:buClr>
              <a:buFont typeface="Wingdings" pitchFamily="2" charset="2"/>
              <a:buChar char="§"/>
            </a:pPr>
            <a:r>
              <a:rPr lang="en-US" sz="2000" smtClean="0">
                <a:latin typeface="Bookman Old Style" pitchFamily="18" charset="0"/>
              </a:rPr>
              <a:t>No Z line or M line and striation</a:t>
            </a:r>
          </a:p>
          <a:p>
            <a:pPr algn="just" eaLnBrk="1" hangingPunct="1">
              <a:lnSpc>
                <a:spcPct val="90000"/>
              </a:lnSpc>
              <a:buClr>
                <a:srgbClr val="FF0000"/>
              </a:buClr>
              <a:buFont typeface="Wingdings" pitchFamily="2" charset="2"/>
              <a:buChar char="§"/>
            </a:pPr>
            <a:r>
              <a:rPr lang="en-US" sz="2000" smtClean="0">
                <a:latin typeface="Bookman Old Style" pitchFamily="18" charset="0"/>
              </a:rPr>
              <a:t>Actin and Myosin in same proportion</a:t>
            </a:r>
          </a:p>
          <a:p>
            <a:pPr algn="just" eaLnBrk="1" hangingPunct="1">
              <a:lnSpc>
                <a:spcPct val="90000"/>
              </a:lnSpc>
              <a:buClr>
                <a:srgbClr val="FF0000"/>
              </a:buClr>
              <a:buFont typeface="Wingdings" pitchFamily="2" charset="2"/>
              <a:buChar char="§"/>
            </a:pPr>
            <a:r>
              <a:rPr lang="en-US" sz="2000" smtClean="0">
                <a:latin typeface="Bookman Old Style" pitchFamily="18" charset="0"/>
              </a:rPr>
              <a:t>Occurs single or in bundle and surrounded by network of reticular fiber</a:t>
            </a:r>
          </a:p>
          <a:p>
            <a:pPr algn="just" eaLnBrk="1" hangingPunct="1">
              <a:lnSpc>
                <a:spcPct val="90000"/>
              </a:lnSpc>
            </a:pPr>
            <a:endParaRPr lang="en-US" sz="2000" smtClean="0">
              <a:latin typeface="Bookman Old Style" pitchFamily="18" charset="0"/>
            </a:endParaRPr>
          </a:p>
        </p:txBody>
      </p:sp>
      <p:sp>
        <p:nvSpPr>
          <p:cNvPr id="25603" name="Text Box 4"/>
          <p:cNvSpPr>
            <a:spLocks noGrp="1" noChangeArrowheads="1"/>
          </p:cNvSpPr>
          <p:nvPr>
            <p:ph type="title"/>
          </p:nvPr>
        </p:nvSpPr>
        <p:spPr>
          <a:xfrm>
            <a:off x="914400" y="228600"/>
            <a:ext cx="7772400" cy="788988"/>
          </a:xfrm>
          <a:noFill/>
        </p:spPr>
        <p:txBody>
          <a:bodyPr/>
          <a:lstStyle/>
          <a:p>
            <a:pPr algn="ctr" eaLnBrk="1" hangingPunct="1">
              <a:spcBef>
                <a:spcPct val="50000"/>
              </a:spcBef>
            </a:pPr>
            <a:r>
              <a:rPr lang="en-US" sz="3200" b="1" smtClean="0">
                <a:latin typeface="Bookman Old Style" pitchFamily="18" charset="0"/>
              </a:rPr>
              <a:t>Smooth Muscles</a:t>
            </a:r>
          </a:p>
        </p:txBody>
      </p:sp>
      <p:grpSp>
        <p:nvGrpSpPr>
          <p:cNvPr id="25604" name="Group 11"/>
          <p:cNvGrpSpPr>
            <a:grpSpLocks/>
          </p:cNvGrpSpPr>
          <p:nvPr/>
        </p:nvGrpSpPr>
        <p:grpSpPr bwMode="auto">
          <a:xfrm>
            <a:off x="5791200" y="1066800"/>
            <a:ext cx="3200400" cy="4724400"/>
            <a:chOff x="3360" y="672"/>
            <a:chExt cx="2304" cy="2976"/>
          </a:xfrm>
        </p:grpSpPr>
        <p:grpSp>
          <p:nvGrpSpPr>
            <p:cNvPr id="25605" name="Group 7"/>
            <p:cNvGrpSpPr>
              <a:grpSpLocks/>
            </p:cNvGrpSpPr>
            <p:nvPr/>
          </p:nvGrpSpPr>
          <p:grpSpPr bwMode="auto">
            <a:xfrm>
              <a:off x="3360" y="672"/>
              <a:ext cx="1248" cy="2976"/>
              <a:chOff x="3360" y="672"/>
              <a:chExt cx="1836" cy="1702"/>
            </a:xfrm>
          </p:grpSpPr>
          <p:pic>
            <p:nvPicPr>
              <p:cNvPr id="25607" name="Picture 5" descr="SMOOTH%2520MUSCLE%2520COMPOSITE">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60" y="672"/>
                <a:ext cx="1836" cy="9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5608" name="Picture 6" descr="smooth_muscle_fiber">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60" y="1584"/>
                <a:ext cx="1824" cy="7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25606" name="Picture 10" descr="Caveola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08" y="672"/>
              <a:ext cx="1056" cy="29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69124654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3"/>
          <p:cNvSpPr>
            <a:spLocks noGrp="1" noChangeArrowheads="1"/>
          </p:cNvSpPr>
          <p:nvPr>
            <p:ph type="body" idx="1"/>
          </p:nvPr>
        </p:nvSpPr>
        <p:spPr>
          <a:xfrm>
            <a:off x="609600" y="1143000"/>
            <a:ext cx="4419600" cy="4987925"/>
          </a:xfrm>
        </p:spPr>
        <p:txBody>
          <a:bodyPr>
            <a:normAutofit lnSpcReduction="10000"/>
          </a:bodyPr>
          <a:lstStyle/>
          <a:p>
            <a:pPr eaLnBrk="1" hangingPunct="1">
              <a:lnSpc>
                <a:spcPct val="80000"/>
              </a:lnSpc>
              <a:buFont typeface="Wingdings" pitchFamily="2" charset="2"/>
              <a:buNone/>
              <a:defRPr/>
            </a:pPr>
            <a:r>
              <a:rPr lang="en-US" sz="1800" dirty="0" smtClean="0">
                <a:latin typeface="Bookman Old Style" pitchFamily="18" charset="0"/>
              </a:rPr>
              <a:t>Two types of smooth muscle: </a:t>
            </a:r>
          </a:p>
          <a:p>
            <a:pPr algn="just" eaLnBrk="1" hangingPunct="1">
              <a:lnSpc>
                <a:spcPct val="80000"/>
              </a:lnSpc>
              <a:buFont typeface="Wingdings" pitchFamily="2" charset="2"/>
              <a:buNone/>
              <a:defRPr/>
            </a:pPr>
            <a:r>
              <a:rPr lang="en-US" sz="1800" dirty="0" smtClean="0">
                <a:solidFill>
                  <a:schemeClr val="accent2"/>
                </a:solidFill>
                <a:latin typeface="Bookman Old Style" pitchFamily="18" charset="0"/>
              </a:rPr>
              <a:t> 1. Visceral or Unitary smooth muscle</a:t>
            </a:r>
          </a:p>
          <a:p>
            <a:pPr lvl="1" algn="just" eaLnBrk="1" hangingPunct="1">
              <a:lnSpc>
                <a:spcPct val="80000"/>
              </a:lnSpc>
              <a:buClr>
                <a:schemeClr val="bg2">
                  <a:lumMod val="90000"/>
                  <a:lumOff val="10000"/>
                </a:schemeClr>
              </a:buClr>
              <a:buFont typeface="Wingdings" pitchFamily="2" charset="2"/>
              <a:buChar char="§"/>
              <a:defRPr/>
            </a:pPr>
            <a:r>
              <a:rPr lang="en-US" sz="1700" dirty="0" smtClean="0">
                <a:latin typeface="Bookman Old Style" pitchFamily="18" charset="0"/>
              </a:rPr>
              <a:t>Found in the walls of hollow organs (e.g., small blood vessels, digestive tract, urinary system, &amp; reproductive system) </a:t>
            </a:r>
          </a:p>
          <a:p>
            <a:pPr lvl="1" algn="just" eaLnBrk="1" hangingPunct="1">
              <a:lnSpc>
                <a:spcPct val="80000"/>
              </a:lnSpc>
              <a:buClr>
                <a:schemeClr val="bg2">
                  <a:lumMod val="90000"/>
                  <a:lumOff val="10000"/>
                </a:schemeClr>
              </a:buClr>
              <a:buFont typeface="Wingdings" pitchFamily="2" charset="2"/>
              <a:buChar char="§"/>
              <a:defRPr/>
            </a:pPr>
            <a:r>
              <a:rPr lang="en-US" sz="1700" dirty="0" smtClean="0">
                <a:latin typeface="Bookman Old Style" pitchFamily="18" charset="0"/>
              </a:rPr>
              <a:t>Multiple fibers contract as a unit (because impulses travel easily across gap junctions from cell to cell) &amp;, in some cases, are self-excitable (generate spontaneous action potentials &amp; contractions) </a:t>
            </a:r>
          </a:p>
          <a:p>
            <a:pPr eaLnBrk="1" hangingPunct="1">
              <a:lnSpc>
                <a:spcPct val="80000"/>
              </a:lnSpc>
              <a:buFont typeface="Wingdings" pitchFamily="2" charset="2"/>
              <a:buNone/>
              <a:defRPr/>
            </a:pPr>
            <a:r>
              <a:rPr lang="en-US" sz="1800" dirty="0" smtClean="0">
                <a:solidFill>
                  <a:schemeClr val="accent2"/>
                </a:solidFill>
                <a:latin typeface="Bookman Old Style" pitchFamily="18" charset="0"/>
              </a:rPr>
              <a:t>2. Multiunit smooth muscle </a:t>
            </a:r>
            <a:br>
              <a:rPr lang="en-US" sz="1800" dirty="0" smtClean="0">
                <a:solidFill>
                  <a:schemeClr val="accent2"/>
                </a:solidFill>
                <a:latin typeface="Bookman Old Style" pitchFamily="18" charset="0"/>
              </a:rPr>
            </a:br>
            <a:r>
              <a:rPr lang="en-US" sz="1800" dirty="0" smtClean="0">
                <a:latin typeface="Bookman Old Style" pitchFamily="18" charset="0"/>
              </a:rPr>
              <a:t>  </a:t>
            </a:r>
          </a:p>
          <a:p>
            <a:pPr marL="800100" lvl="1" indent="-342900" algn="just" eaLnBrk="1" hangingPunct="1">
              <a:lnSpc>
                <a:spcPct val="80000"/>
              </a:lnSpc>
              <a:buClr>
                <a:schemeClr val="tx2">
                  <a:lumMod val="75000"/>
                  <a:lumOff val="25000"/>
                </a:schemeClr>
              </a:buClr>
              <a:buFont typeface="Wingdings" pitchFamily="2" charset="2"/>
              <a:buChar char="§"/>
              <a:defRPr/>
            </a:pPr>
            <a:r>
              <a:rPr lang="en-US" sz="1700" dirty="0" smtClean="0">
                <a:latin typeface="Bookman Old Style" pitchFamily="18" charset="0"/>
              </a:rPr>
              <a:t>Consists of motor units that are activated by nervous stimulation </a:t>
            </a:r>
          </a:p>
          <a:p>
            <a:pPr marL="800100" lvl="1" indent="-342900" algn="just" eaLnBrk="1" hangingPunct="1">
              <a:lnSpc>
                <a:spcPct val="80000"/>
              </a:lnSpc>
              <a:buClr>
                <a:schemeClr val="tx2">
                  <a:lumMod val="75000"/>
                  <a:lumOff val="25000"/>
                </a:schemeClr>
              </a:buClr>
              <a:buFont typeface="Wingdings" pitchFamily="2" charset="2"/>
              <a:buChar char="§"/>
              <a:defRPr/>
            </a:pPr>
            <a:r>
              <a:rPr lang="en-US" sz="1700" dirty="0" smtClean="0">
                <a:latin typeface="Bookman Old Style" pitchFamily="18" charset="0"/>
              </a:rPr>
              <a:t>Found in the walls of large blood vessels, in eye (</a:t>
            </a:r>
            <a:r>
              <a:rPr lang="en-US" sz="1700" dirty="0" err="1" smtClean="0">
                <a:latin typeface="Bookman Old Style" pitchFamily="18" charset="0"/>
              </a:rPr>
              <a:t>adusting</a:t>
            </a:r>
            <a:r>
              <a:rPr lang="en-US" sz="1700" dirty="0" smtClean="0">
                <a:latin typeface="Bookman Old Style" pitchFamily="18" charset="0"/>
              </a:rPr>
              <a:t> the shape of the lens to permit accommodation &amp; the size of the pupil) </a:t>
            </a:r>
          </a:p>
          <a:p>
            <a:pPr eaLnBrk="1" hangingPunct="1">
              <a:lnSpc>
                <a:spcPct val="80000"/>
              </a:lnSpc>
              <a:defRPr/>
            </a:pPr>
            <a:endParaRPr lang="en-US" sz="1800" dirty="0" smtClean="0">
              <a:latin typeface="Bookman Old Style" pitchFamily="18" charset="0"/>
            </a:endParaRPr>
          </a:p>
        </p:txBody>
      </p:sp>
      <p:sp>
        <p:nvSpPr>
          <p:cNvPr id="26627" name="Text Box 4"/>
          <p:cNvSpPr>
            <a:spLocks noGrp="1" noChangeArrowheads="1"/>
          </p:cNvSpPr>
          <p:nvPr>
            <p:ph type="title"/>
          </p:nvPr>
        </p:nvSpPr>
        <p:spPr>
          <a:xfrm>
            <a:off x="76200" y="533400"/>
            <a:ext cx="1752600" cy="484188"/>
          </a:xfrm>
        </p:spPr>
        <p:txBody>
          <a:bodyPr/>
          <a:lstStyle/>
          <a:p>
            <a:pPr algn="ctr" eaLnBrk="1" hangingPunct="1">
              <a:spcBef>
                <a:spcPct val="50000"/>
              </a:spcBef>
              <a:defRPr/>
            </a:pPr>
            <a:r>
              <a:rPr lang="en-US" sz="1600" b="1" dirty="0" smtClean="0">
                <a:solidFill>
                  <a:schemeClr val="accent2">
                    <a:lumMod val="60000"/>
                    <a:lumOff val="40000"/>
                  </a:schemeClr>
                </a:solidFill>
              </a:rPr>
              <a:t>Contd..</a:t>
            </a:r>
          </a:p>
        </p:txBody>
      </p:sp>
      <p:grpSp>
        <p:nvGrpSpPr>
          <p:cNvPr id="26628" name="Group 11"/>
          <p:cNvGrpSpPr>
            <a:grpSpLocks/>
          </p:cNvGrpSpPr>
          <p:nvPr/>
        </p:nvGrpSpPr>
        <p:grpSpPr bwMode="auto">
          <a:xfrm>
            <a:off x="5257800" y="1066800"/>
            <a:ext cx="3886200" cy="4876800"/>
            <a:chOff x="3456" y="672"/>
            <a:chExt cx="2304" cy="2966"/>
          </a:xfrm>
        </p:grpSpPr>
        <p:pic>
          <p:nvPicPr>
            <p:cNvPr id="26629" name="Picture 5" descr="351Blabeled_copy">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4" y="672"/>
              <a:ext cx="2256"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0" name="Picture 7" descr="tonic">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04" y="1536"/>
              <a:ext cx="1056" cy="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1" name="Picture 9" descr="sm1b">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456" y="2736"/>
              <a:ext cx="2304" cy="9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2" name="Picture 10" descr="f5-190"/>
            <p:cNvPicPr>
              <a:picLocks noChangeAspect="1" noChangeArrowheads="1"/>
            </p:cNvPicPr>
            <p:nvPr/>
          </p:nvPicPr>
          <p:blipFill>
            <a:blip r:embed="rId8">
              <a:extLst>
                <a:ext uri="{28A0092B-C50C-407E-A947-70E740481C1C}">
                  <a14:useLocalDpi xmlns:a14="http://schemas.microsoft.com/office/drawing/2010/main" val="0"/>
                </a:ext>
              </a:extLst>
            </a:blip>
            <a:srcRect l="61992"/>
            <a:stretch>
              <a:fillRect/>
            </a:stretch>
          </p:blipFill>
          <p:spPr bwMode="auto">
            <a:xfrm>
              <a:off x="3456" y="1536"/>
              <a:ext cx="1236" cy="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560473864"/>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a:xfrm>
            <a:off x="914400" y="152400"/>
            <a:ext cx="7772400" cy="914400"/>
          </a:xfrm>
        </p:spPr>
        <p:txBody>
          <a:bodyPr/>
          <a:lstStyle/>
          <a:p>
            <a:pPr algn="ctr" eaLnBrk="1" hangingPunct="1">
              <a:defRPr/>
            </a:pPr>
            <a:r>
              <a:rPr lang="en-US" b="1" dirty="0" smtClean="0">
                <a:solidFill>
                  <a:schemeClr val="accent2">
                    <a:lumMod val="60000"/>
                    <a:lumOff val="40000"/>
                  </a:schemeClr>
                </a:solidFill>
                <a:latin typeface="Bookman Old Style" pitchFamily="18" charset="0"/>
              </a:rPr>
              <a:t>Cardiac Muscle</a:t>
            </a:r>
          </a:p>
        </p:txBody>
      </p:sp>
      <p:sp>
        <p:nvSpPr>
          <p:cNvPr id="27651" name="Rectangle 3"/>
          <p:cNvSpPr>
            <a:spLocks noGrp="1" noChangeArrowheads="1"/>
          </p:cNvSpPr>
          <p:nvPr>
            <p:ph type="body" idx="1"/>
          </p:nvPr>
        </p:nvSpPr>
        <p:spPr>
          <a:xfrm>
            <a:off x="228600" y="1066800"/>
            <a:ext cx="5486400" cy="4953000"/>
          </a:xfrm>
        </p:spPr>
        <p:txBody>
          <a:bodyPr/>
          <a:lstStyle/>
          <a:p>
            <a:pPr algn="just" eaLnBrk="1" hangingPunct="1">
              <a:buClr>
                <a:srgbClr val="FF0000"/>
              </a:buClr>
              <a:buFont typeface="Wingdings" pitchFamily="2" charset="2"/>
              <a:buChar char="§"/>
            </a:pPr>
            <a:r>
              <a:rPr lang="en-US" sz="1800" smtClean="0">
                <a:latin typeface="Bookman Old Style" pitchFamily="18" charset="0"/>
              </a:rPr>
              <a:t>Myocardium, the contractile layer of the heart, contains the bulk of the cardiac muscle </a:t>
            </a:r>
          </a:p>
          <a:p>
            <a:pPr algn="just" eaLnBrk="1" hangingPunct="1">
              <a:buClr>
                <a:srgbClr val="FF0000"/>
              </a:buClr>
              <a:buFont typeface="Wingdings" pitchFamily="2" charset="2"/>
              <a:buChar char="§"/>
            </a:pPr>
            <a:r>
              <a:rPr lang="en-US" sz="1800" smtClean="0">
                <a:latin typeface="Bookman Old Style" pitchFamily="18" charset="0"/>
              </a:rPr>
              <a:t>Single centrally placed nucleus, fibers branched and shorter</a:t>
            </a:r>
          </a:p>
          <a:p>
            <a:pPr algn="just" eaLnBrk="1" hangingPunct="1">
              <a:buClr>
                <a:srgbClr val="FF0000"/>
              </a:buClr>
              <a:buFont typeface="Wingdings" pitchFamily="2" charset="2"/>
              <a:buChar char="§"/>
            </a:pPr>
            <a:r>
              <a:rPr lang="en-US" sz="1800" smtClean="0">
                <a:latin typeface="Bookman Old Style" pitchFamily="18" charset="0"/>
              </a:rPr>
              <a:t>Sarcoplasm with numerous glycogen granules </a:t>
            </a:r>
          </a:p>
          <a:p>
            <a:pPr algn="just" eaLnBrk="1" hangingPunct="1">
              <a:buClr>
                <a:srgbClr val="FF0000"/>
              </a:buClr>
              <a:buFont typeface="Wingdings" pitchFamily="2" charset="2"/>
              <a:buChar char="§"/>
            </a:pPr>
            <a:r>
              <a:rPr lang="en-US" sz="1800" smtClean="0">
                <a:latin typeface="Bookman Old Style" pitchFamily="18" charset="0"/>
              </a:rPr>
              <a:t>Mitochondria especially large and numerous, extensive blood circulation. </a:t>
            </a:r>
          </a:p>
          <a:p>
            <a:pPr algn="just" eaLnBrk="1" hangingPunct="1">
              <a:buClr>
                <a:srgbClr val="FF0000"/>
              </a:buClr>
              <a:buFont typeface="Wingdings" pitchFamily="2" charset="2"/>
              <a:buChar char="§"/>
            </a:pPr>
            <a:r>
              <a:rPr lang="en-US" sz="1800" smtClean="0">
                <a:latin typeface="Bookman Old Style" pitchFamily="18" charset="0"/>
              </a:rPr>
              <a:t>Aggregates of myofilaments form fibrils of extremely variable size </a:t>
            </a:r>
          </a:p>
          <a:p>
            <a:pPr algn="just" eaLnBrk="1" hangingPunct="1">
              <a:buClr>
                <a:srgbClr val="FF0000"/>
              </a:buClr>
              <a:buFont typeface="Wingdings" pitchFamily="2" charset="2"/>
              <a:buChar char="§"/>
            </a:pPr>
            <a:r>
              <a:rPr lang="en-US" sz="1800" smtClean="0">
                <a:latin typeface="Bookman Old Style" pitchFamily="18" charset="0"/>
              </a:rPr>
              <a:t>T Tubules at Z disc, SR less developed and terminal cisternae absent.</a:t>
            </a:r>
          </a:p>
          <a:p>
            <a:pPr algn="just" eaLnBrk="1" hangingPunct="1">
              <a:buClr>
                <a:srgbClr val="FF0000"/>
              </a:buClr>
              <a:buFont typeface="Wingdings" pitchFamily="2" charset="2"/>
              <a:buChar char="§"/>
            </a:pPr>
            <a:r>
              <a:rPr lang="en-US" sz="1800" smtClean="0">
                <a:latin typeface="Bookman Old Style" pitchFamily="18" charset="0"/>
              </a:rPr>
              <a:t>Intercaleted disc- transecting the fiber, occurs at regular interval across I bands</a:t>
            </a:r>
          </a:p>
          <a:p>
            <a:pPr eaLnBrk="1" hangingPunct="1">
              <a:lnSpc>
                <a:spcPct val="120000"/>
              </a:lnSpc>
            </a:pPr>
            <a:endParaRPr lang="en-US" sz="1800" smtClean="0">
              <a:latin typeface="Bookman Old Style" pitchFamily="18" charset="0"/>
            </a:endParaRPr>
          </a:p>
        </p:txBody>
      </p:sp>
      <p:grpSp>
        <p:nvGrpSpPr>
          <p:cNvPr id="27652" name="Group 10"/>
          <p:cNvGrpSpPr>
            <a:grpSpLocks/>
          </p:cNvGrpSpPr>
          <p:nvPr/>
        </p:nvGrpSpPr>
        <p:grpSpPr bwMode="auto">
          <a:xfrm>
            <a:off x="5791200" y="990600"/>
            <a:ext cx="3352800" cy="4876800"/>
            <a:chOff x="3504" y="672"/>
            <a:chExt cx="2256" cy="3024"/>
          </a:xfrm>
        </p:grpSpPr>
        <p:pic>
          <p:nvPicPr>
            <p:cNvPr id="27653" name="Picture 5" descr="f5-190"/>
            <p:cNvPicPr>
              <a:picLocks noChangeAspect="1" noChangeArrowheads="1"/>
            </p:cNvPicPr>
            <p:nvPr/>
          </p:nvPicPr>
          <p:blipFill>
            <a:blip r:embed="rId2">
              <a:extLst>
                <a:ext uri="{28A0092B-C50C-407E-A947-70E740481C1C}">
                  <a14:useLocalDpi xmlns:a14="http://schemas.microsoft.com/office/drawing/2010/main" val="0"/>
                </a:ext>
              </a:extLst>
            </a:blip>
            <a:srcRect l="35594" t="3989" r="40630" b="28207"/>
            <a:stretch>
              <a:fillRect/>
            </a:stretch>
          </p:blipFill>
          <p:spPr bwMode="auto">
            <a:xfrm>
              <a:off x="3504" y="672"/>
              <a:ext cx="2256" cy="10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4" name="Picture 7" descr="MuscleCardiacCells">
              <a:hlinkClick r:id="rId3"/>
            </p:cNvPr>
            <p:cNvPicPr>
              <a:picLocks noChangeAspect="1" noChangeArrowheads="1"/>
            </p:cNvPicPr>
            <p:nvPr/>
          </p:nvPicPr>
          <p:blipFill>
            <a:blip r:embed="rId4">
              <a:extLst>
                <a:ext uri="{28A0092B-C50C-407E-A947-70E740481C1C}">
                  <a14:useLocalDpi xmlns:a14="http://schemas.microsoft.com/office/drawing/2010/main" val="0"/>
                </a:ext>
              </a:extLst>
            </a:blip>
            <a:srcRect t="12415" r="2040" b="14116"/>
            <a:stretch>
              <a:fillRect/>
            </a:stretch>
          </p:blipFill>
          <p:spPr bwMode="auto">
            <a:xfrm>
              <a:off x="3504" y="1680"/>
              <a:ext cx="2256" cy="11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5" name="Picture 9" descr="019852403x">
              <a:hlinkClick r:id="rId5"/>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504" y="2784"/>
              <a:ext cx="2256"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461391671"/>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5" descr="cardiac_muscle"/>
          <p:cNvPicPr>
            <a:picLocks noChangeAspect="1" noChangeArrowheads="1"/>
          </p:cNvPicPr>
          <p:nvPr/>
        </p:nvPicPr>
        <p:blipFill>
          <a:blip r:embed="rId2">
            <a:extLst>
              <a:ext uri="{28A0092B-C50C-407E-A947-70E740481C1C}">
                <a14:useLocalDpi xmlns:a14="http://schemas.microsoft.com/office/drawing/2010/main" val="0"/>
              </a:ext>
            </a:extLst>
          </a:blip>
          <a:srcRect l="1111" t="12000" b="12000"/>
          <a:stretch>
            <a:fillRect/>
          </a:stretch>
        </p:blipFill>
        <p:spPr bwMode="auto">
          <a:xfrm>
            <a:off x="0" y="-25400"/>
            <a:ext cx="9144000" cy="589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80644551"/>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5" descr="CardiacMuscl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714448499"/>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22" name="Picture 5" descr="cardiac_muscl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838200"/>
            <a:ext cx="9144000" cy="495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23" name="Rectangle 6"/>
          <p:cNvSpPr>
            <a:spLocks noChangeArrowheads="1"/>
          </p:cNvSpPr>
          <p:nvPr/>
        </p:nvSpPr>
        <p:spPr bwMode="auto">
          <a:xfrm>
            <a:off x="0" y="120650"/>
            <a:ext cx="9144000" cy="641350"/>
          </a:xfrm>
          <a:prstGeom prst="rect">
            <a:avLst/>
          </a:prstGeom>
          <a:noFill/>
          <a:ln w="9525">
            <a:noFill/>
            <a:miter lim="800000"/>
            <a:headEnd/>
            <a:tailEnd/>
          </a:ln>
        </p:spPr>
        <p:txBody>
          <a:bodyPr>
            <a:spAutoFit/>
          </a:bodyPr>
          <a:lstStyle/>
          <a:p>
            <a:pPr algn="ctr">
              <a:defRPr/>
            </a:pPr>
            <a:r>
              <a:rPr lang="en-US" sz="3600" b="1" dirty="0">
                <a:solidFill>
                  <a:schemeClr val="accent2">
                    <a:lumMod val="60000"/>
                    <a:lumOff val="40000"/>
                  </a:schemeClr>
                </a:solidFill>
                <a:latin typeface="Bookman Old Style" pitchFamily="18" charset="0"/>
              </a:rPr>
              <a:t>Cardiac Muscle</a:t>
            </a:r>
          </a:p>
        </p:txBody>
      </p:sp>
    </p:spTree>
    <p:extLst>
      <p:ext uri="{BB962C8B-B14F-4D97-AF65-F5344CB8AC3E}">
        <p14:creationId xmlns:p14="http://schemas.microsoft.com/office/powerpoint/2010/main" val="3233732893"/>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endParaRPr lang="en-IN"/>
          </a:p>
        </p:txBody>
      </p:sp>
    </p:spTree>
    <p:extLst>
      <p:ext uri="{BB962C8B-B14F-4D97-AF65-F5344CB8AC3E}">
        <p14:creationId xmlns:p14="http://schemas.microsoft.com/office/powerpoint/2010/main" val="264353562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TotalTime>
  <Words>924</Words>
  <Application>Microsoft Office PowerPoint</Application>
  <PresentationFormat>On-screen Show (4:3)</PresentationFormat>
  <Paragraphs>123</Paragraphs>
  <Slides>26</Slides>
  <Notes>0</Notes>
  <HiddenSlides>0</HiddenSlides>
  <MMClips>0</MMClips>
  <ScaleCrop>false</ScaleCrop>
  <HeadingPairs>
    <vt:vector size="4" baseType="variant">
      <vt:variant>
        <vt:lpstr>Theme</vt:lpstr>
      </vt:variant>
      <vt:variant>
        <vt:i4>1</vt:i4>
      </vt:variant>
      <vt:variant>
        <vt:lpstr>Slide Titles</vt:lpstr>
      </vt:variant>
      <vt:variant>
        <vt:i4>26</vt:i4>
      </vt:variant>
    </vt:vector>
  </HeadingPairs>
  <TitlesOfParts>
    <vt:vector size="27" baseType="lpstr">
      <vt:lpstr>Office Theme</vt:lpstr>
      <vt:lpstr>LPT 601: FRESH MEAT TECHNOLOGY   UNIT I: Structure and chemistry of animal tissues</vt:lpstr>
      <vt:lpstr>Meat</vt:lpstr>
      <vt:lpstr>Meat terms</vt:lpstr>
      <vt:lpstr>Muscle and Associated Tissue</vt:lpstr>
      <vt:lpstr>Types of Muscular Tissue</vt:lpstr>
      <vt:lpstr>Skeletal Muscles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Smooth Muscles</vt:lpstr>
      <vt:lpstr>Contd..</vt:lpstr>
      <vt:lpstr>Cardiac Muscle</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Structure and composition of Muscle and associated Tissues</dc:title>
  <dc:creator>ROHIT</dc:creator>
  <cp:lastModifiedBy>Rohit Kumar Jaiswal</cp:lastModifiedBy>
  <cp:revision>4</cp:revision>
  <dcterms:created xsi:type="dcterms:W3CDTF">2006-08-16T00:00:00Z</dcterms:created>
  <dcterms:modified xsi:type="dcterms:W3CDTF">2020-06-04T10:13:48Z</dcterms:modified>
</cp:coreProperties>
</file>