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2E89E8BD-44AB-4621-A3D0-747E41F6324F}"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E89E8BD-44AB-4621-A3D0-747E41F6324F}"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2E89E8BD-44AB-4621-A3D0-747E41F6324F}"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E89E8BD-44AB-4621-A3D0-747E41F6324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1F4A70A-2CB1-45C2-B7ED-C9881BC0BA78}" type="datetimeFigureOut">
              <a:rPr lang="en-IN" smtClean="0"/>
              <a:pPr/>
              <a:t>06-05-2020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E89E8BD-44AB-4621-A3D0-747E41F6324F}"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F4A70A-2CB1-45C2-B7ED-C9881BC0BA78}" type="datetimeFigureOut">
              <a:rPr lang="en-IN" smtClean="0"/>
              <a:pPr/>
              <a:t>06-05-2020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E89E8BD-44AB-4621-A3D0-747E41F6324F}"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097310"/>
            <a:ext cx="7772400" cy="2115666"/>
          </a:xfrm>
        </p:spPr>
        <p:txBody>
          <a:bodyPr>
            <a:noAutofit/>
          </a:bodyPr>
          <a:lstStyle/>
          <a:p>
            <a:pPr algn="ctr"/>
            <a:r>
              <a:rPr lang="en-IN" sz="3600" b="1" dirty="0">
                <a:effectLst/>
              </a:rPr>
              <a:t>Government Schemes and Incentives for Promotion of </a:t>
            </a:r>
            <a:r>
              <a:rPr lang="en-IN" sz="3600" b="1" dirty="0" smtClean="0">
                <a:effectLst/>
              </a:rPr>
              <a:t>Entrepreneurship</a:t>
            </a:r>
            <a:endParaRPr lang="en-IN" sz="3600" b="1" dirty="0">
              <a:effectLst/>
            </a:endParaRPr>
          </a:p>
        </p:txBody>
      </p:sp>
      <p:sp>
        <p:nvSpPr>
          <p:cNvPr id="3" name="Subtitle 2"/>
          <p:cNvSpPr>
            <a:spLocks noGrp="1"/>
          </p:cNvSpPr>
          <p:nvPr>
            <p:ph type="subTitle" idx="1"/>
          </p:nvPr>
        </p:nvSpPr>
        <p:spPr>
          <a:xfrm>
            <a:off x="1432560" y="3764632"/>
            <a:ext cx="7406640" cy="1752600"/>
          </a:xfrm>
        </p:spPr>
        <p:txBody>
          <a:bodyPr>
            <a:normAutofit lnSpcReduction="10000"/>
          </a:bodyPr>
          <a:lstStyle/>
          <a:p>
            <a:pPr algn="ctr"/>
            <a:r>
              <a:rPr lang="en-IN" sz="2600" dirty="0" smtClean="0"/>
              <a:t>Entrepreneurship Development and Industrial Consultancy (DBM-421)</a:t>
            </a:r>
            <a:endParaRPr lang="en-IN" dirty="0" smtClean="0"/>
          </a:p>
          <a:p>
            <a:pPr algn="ctr"/>
            <a:endParaRPr lang="en-IN" dirty="0"/>
          </a:p>
          <a:p>
            <a:pPr algn="ctr"/>
            <a:r>
              <a:rPr lang="en-IN" dirty="0" smtClean="0"/>
              <a:t>A K JHA</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052736"/>
            <a:ext cx="7890080" cy="5472608"/>
          </a:xfrm>
        </p:spPr>
        <p:txBody>
          <a:bodyPr>
            <a:normAutofit fontScale="92500" lnSpcReduction="10000"/>
          </a:bodyPr>
          <a:lstStyle/>
          <a:p>
            <a:r>
              <a:rPr lang="en-IN" b="1" dirty="0" smtClean="0"/>
              <a:t>Promotional schemes</a:t>
            </a:r>
            <a:r>
              <a:rPr lang="en-IN" dirty="0" smtClean="0"/>
              <a:t>:</a:t>
            </a:r>
          </a:p>
          <a:p>
            <a:pPr lvl="2">
              <a:buClrTx/>
              <a:buFont typeface="Wingdings" pitchFamily="2" charset="2"/>
              <a:buChar char="§"/>
            </a:pPr>
            <a:r>
              <a:rPr lang="en-IN" sz="2800" dirty="0" smtClean="0"/>
              <a:t>MSMEs are accorded highest priority.  </a:t>
            </a:r>
          </a:p>
          <a:p>
            <a:pPr lvl="2">
              <a:buClrTx/>
              <a:buFont typeface="Wingdings" pitchFamily="2" charset="2"/>
              <a:buChar char="§"/>
            </a:pPr>
            <a:r>
              <a:rPr lang="en-IN" sz="2800" dirty="0" smtClean="0"/>
              <a:t>For their development conducive policies and schemes are formulated and implemented.</a:t>
            </a:r>
          </a:p>
          <a:p>
            <a:pPr lvl="2">
              <a:buClrTx/>
              <a:buFont typeface="Wingdings" pitchFamily="2" charset="2"/>
              <a:buChar char="§"/>
            </a:pPr>
            <a:r>
              <a:rPr lang="en-IN" sz="2800" dirty="0" smtClean="0"/>
              <a:t>Government provides land and sheds on actual cost basis with appropriate infrastructure. </a:t>
            </a:r>
          </a:p>
          <a:p>
            <a:pPr>
              <a:buClrTx/>
              <a:buSzPct val="90000"/>
              <a:buFont typeface="Arial" pitchFamily="34" charset="0"/>
              <a:buChar char="•"/>
            </a:pPr>
            <a:r>
              <a:rPr lang="en-IN" dirty="0" smtClean="0"/>
              <a:t>The government has designed the special schemes for:</a:t>
            </a:r>
          </a:p>
          <a:p>
            <a:pPr lvl="2">
              <a:buClrTx/>
              <a:buFont typeface="Wingdings" pitchFamily="2" charset="2"/>
              <a:buChar char="§"/>
            </a:pPr>
            <a:r>
              <a:rPr lang="en-IN" sz="2800" dirty="0" smtClean="0"/>
              <a:t>Quality </a:t>
            </a:r>
            <a:r>
              <a:rPr lang="en-IN" sz="2800" dirty="0" err="1" smtClean="0"/>
              <a:t>upgradation</a:t>
            </a:r>
            <a:endParaRPr lang="en-IN" sz="2800" dirty="0" smtClean="0"/>
          </a:p>
          <a:p>
            <a:pPr lvl="2">
              <a:buClrTx/>
              <a:buFont typeface="Wingdings" pitchFamily="2" charset="2"/>
              <a:buChar char="§"/>
            </a:pPr>
            <a:r>
              <a:rPr lang="en-IN" sz="2800" dirty="0" smtClean="0"/>
              <a:t> Common facilities</a:t>
            </a:r>
          </a:p>
          <a:p>
            <a:pPr lvl="2">
              <a:buClrTx/>
              <a:buFont typeface="Wingdings" pitchFamily="2" charset="2"/>
              <a:buChar char="§"/>
            </a:pPr>
            <a:r>
              <a:rPr lang="en-IN" sz="2800" dirty="0" smtClean="0"/>
              <a:t>Entrepreneurship development, and</a:t>
            </a:r>
          </a:p>
          <a:p>
            <a:pPr lvl="2">
              <a:buClrTx/>
              <a:buFont typeface="Wingdings" pitchFamily="2" charset="2"/>
              <a:buChar char="§"/>
            </a:pPr>
            <a:r>
              <a:rPr lang="en-IN" sz="2800" dirty="0" smtClean="0"/>
              <a:t>Consultancy services at minimal charges. </a:t>
            </a:r>
            <a:endParaRPr lang="en-IN" dirty="0" smtClean="0"/>
          </a:p>
          <a:p>
            <a:endParaRPr lang="en-IN" dirty="0" smtClean="0"/>
          </a:p>
          <a:p>
            <a:endParaRPr lang="en-IN" dirty="0"/>
          </a:p>
        </p:txBody>
      </p:sp>
      <p:sp>
        <p:nvSpPr>
          <p:cNvPr id="4" name="Title 1"/>
          <p:cNvSpPr>
            <a:spLocks noGrp="1"/>
          </p:cNvSpPr>
          <p:nvPr>
            <p:ph type="title"/>
          </p:nvPr>
        </p:nvSpPr>
        <p:spPr>
          <a:xfrm>
            <a:off x="899592" y="274638"/>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868760"/>
            <a:ext cx="7962088" cy="4800600"/>
          </a:xfrm>
        </p:spPr>
        <p:txBody>
          <a:bodyPr/>
          <a:lstStyle/>
          <a:p>
            <a:r>
              <a:rPr lang="en-IN" b="1" dirty="0" smtClean="0"/>
              <a:t>Excise duty Concession </a:t>
            </a:r>
          </a:p>
          <a:p>
            <a:pPr lvl="1"/>
            <a:r>
              <a:rPr lang="en-IN" dirty="0" smtClean="0"/>
              <a:t> Government provides exemption to MSME units for a particular level of annual turnover from paying excise duty. </a:t>
            </a:r>
          </a:p>
          <a:p>
            <a:pPr lvl="1"/>
            <a:r>
              <a:rPr lang="en-IN" dirty="0" smtClean="0"/>
              <a:t>The limit of turnover is variable.</a:t>
            </a:r>
          </a:p>
          <a:p>
            <a:pPr>
              <a:buNone/>
            </a:pPr>
            <a:endParaRPr lang="en-IN" dirty="0"/>
          </a:p>
        </p:txBody>
      </p:sp>
      <p:sp>
        <p:nvSpPr>
          <p:cNvPr id="4" name="Title 1"/>
          <p:cNvSpPr>
            <a:spLocks noGrp="1"/>
          </p:cNvSpPr>
          <p:nvPr>
            <p:ph type="title"/>
          </p:nvPr>
        </p:nvSpPr>
        <p:spPr>
          <a:xfrm>
            <a:off x="899592" y="850702"/>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47800"/>
            <a:ext cx="8244408" cy="4800600"/>
          </a:xfrm>
        </p:spPr>
        <p:txBody>
          <a:bodyPr>
            <a:normAutofit/>
          </a:bodyPr>
          <a:lstStyle/>
          <a:p>
            <a:pPr algn="just"/>
            <a:r>
              <a:rPr lang="en-IN" b="1" dirty="0" smtClean="0"/>
              <a:t>Credit facility</a:t>
            </a:r>
          </a:p>
          <a:p>
            <a:pPr lvl="1" algn="just"/>
            <a:r>
              <a:rPr lang="en-IN" dirty="0" smtClean="0"/>
              <a:t> Credit to MSME sector is covered under priority sector lending by banks. </a:t>
            </a:r>
          </a:p>
          <a:p>
            <a:pPr lvl="1" algn="just"/>
            <a:r>
              <a:rPr lang="en-IN" dirty="0" smtClean="0"/>
              <a:t>Small industries development bank of India (SIDBI) is mainly responsible for implementing various schemes of providing financial support to small entrepreneurs. </a:t>
            </a:r>
          </a:p>
          <a:p>
            <a:pPr lvl="1" algn="just"/>
            <a:r>
              <a:rPr lang="en-IN" dirty="0" smtClean="0"/>
              <a:t>Loans are also provided to small entrepreneurs by scheduled banks without collateral security. </a:t>
            </a:r>
          </a:p>
          <a:p>
            <a:pPr lvl="1" algn="just"/>
            <a:r>
              <a:rPr lang="en-IN" dirty="0" smtClean="0"/>
              <a:t>The limit of loan is variable.</a:t>
            </a:r>
          </a:p>
          <a:p>
            <a:pPr algn="just"/>
            <a:endParaRPr lang="en-IN" dirty="0"/>
          </a:p>
        </p:txBody>
      </p:sp>
      <p:sp>
        <p:nvSpPr>
          <p:cNvPr id="5" name="Title 1"/>
          <p:cNvSpPr>
            <a:spLocks noGrp="1"/>
          </p:cNvSpPr>
          <p:nvPr>
            <p:ph type="title"/>
          </p:nvPr>
        </p:nvSpPr>
        <p:spPr>
          <a:xfrm>
            <a:off x="899592" y="476672"/>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600" b="1" dirty="0" smtClean="0">
                <a:effectLst/>
              </a:rPr>
              <a:t>Schemes of State Governments</a:t>
            </a:r>
            <a:br>
              <a:rPr lang="en-IN" sz="3600" b="1" dirty="0" smtClean="0">
                <a:effectLst/>
              </a:rPr>
            </a:br>
            <a:endParaRPr lang="en-IN" sz="3600" b="1" dirty="0">
              <a:effectLst/>
            </a:endParaRPr>
          </a:p>
        </p:txBody>
      </p:sp>
      <p:sp>
        <p:nvSpPr>
          <p:cNvPr id="3" name="Content Placeholder 2"/>
          <p:cNvSpPr>
            <a:spLocks noGrp="1"/>
          </p:cNvSpPr>
          <p:nvPr>
            <p:ph idx="1"/>
          </p:nvPr>
        </p:nvSpPr>
        <p:spPr>
          <a:xfrm>
            <a:off x="1043608" y="1124744"/>
            <a:ext cx="7890080" cy="5544616"/>
          </a:xfrm>
        </p:spPr>
        <p:txBody>
          <a:bodyPr>
            <a:normAutofit fontScale="92500" lnSpcReduction="20000"/>
          </a:bodyPr>
          <a:lstStyle/>
          <a:p>
            <a:r>
              <a:rPr lang="en-IN" dirty="0" smtClean="0"/>
              <a:t>The state governments also provide technical and other support services to MSME through their directorate of industries and district industries centre. </a:t>
            </a:r>
          </a:p>
          <a:p>
            <a:r>
              <a:rPr lang="en-IN" dirty="0" smtClean="0"/>
              <a:t>In general all the state governments extend support of following types:</a:t>
            </a:r>
          </a:p>
          <a:p>
            <a:pPr lvl="1">
              <a:buNone/>
            </a:pPr>
            <a:r>
              <a:rPr lang="en-IN" dirty="0" smtClean="0"/>
              <a:t>a) Deferment/ suspension of sales tax.</a:t>
            </a:r>
          </a:p>
          <a:p>
            <a:pPr lvl="1">
              <a:buNone/>
            </a:pPr>
            <a:r>
              <a:rPr lang="en-IN" dirty="0" smtClean="0"/>
              <a:t>b) Power subsidy</a:t>
            </a:r>
          </a:p>
          <a:p>
            <a:pPr lvl="1">
              <a:buNone/>
            </a:pPr>
            <a:r>
              <a:rPr lang="en-IN" dirty="0" smtClean="0"/>
              <a:t>c) Capital investment subsidies to new enterprises established in some selected districts.</a:t>
            </a:r>
          </a:p>
          <a:p>
            <a:pPr lvl="1">
              <a:buNone/>
            </a:pPr>
            <a:r>
              <a:rPr lang="en-IN" dirty="0" smtClean="0"/>
              <a:t>d) Margin money/seed capital assistance schemes.</a:t>
            </a:r>
          </a:p>
          <a:p>
            <a:pPr lvl="1">
              <a:buNone/>
            </a:pPr>
            <a:r>
              <a:rPr lang="en-IN" dirty="0" smtClean="0"/>
              <a:t>e) Priority in providing power connection/water connection.</a:t>
            </a:r>
          </a:p>
          <a:p>
            <a:pPr lvl="1">
              <a:buNone/>
            </a:pPr>
            <a:r>
              <a:rPr lang="en-IN" dirty="0" smtClean="0"/>
              <a:t>f) Technical and consultancy support.</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052736"/>
            <a:ext cx="7890080" cy="5400600"/>
          </a:xfrm>
        </p:spPr>
        <p:txBody>
          <a:bodyPr>
            <a:normAutofit fontScale="85000" lnSpcReduction="10000"/>
          </a:bodyPr>
          <a:lstStyle/>
          <a:p>
            <a:pPr algn="just"/>
            <a:r>
              <a:rPr lang="en-IN" dirty="0" smtClean="0"/>
              <a:t>Government provides various incentives to entrepreneurs to</a:t>
            </a:r>
          </a:p>
          <a:p>
            <a:pPr lvl="1" algn="just"/>
            <a:r>
              <a:rPr lang="en-IN" dirty="0" smtClean="0"/>
              <a:t>Encourage and support entrepreneurs</a:t>
            </a:r>
          </a:p>
          <a:p>
            <a:pPr lvl="1" algn="just"/>
            <a:r>
              <a:rPr lang="en-IN" dirty="0" smtClean="0"/>
              <a:t>Enhance their productivity, and </a:t>
            </a:r>
          </a:p>
          <a:p>
            <a:pPr lvl="1" algn="just"/>
            <a:r>
              <a:rPr lang="en-IN" dirty="0" smtClean="0"/>
              <a:t>Motivate entrepreneurs</a:t>
            </a:r>
          </a:p>
          <a:p>
            <a:pPr algn="just"/>
            <a:r>
              <a:rPr lang="en-IN" dirty="0" smtClean="0"/>
              <a:t>These incentives are given in the form of concession, subsidies and bounties. </a:t>
            </a:r>
          </a:p>
          <a:p>
            <a:pPr algn="just"/>
            <a:r>
              <a:rPr lang="en-IN" dirty="0" smtClean="0"/>
              <a:t>Subsidies are a one time lump sum amount given to the entrepreneur by the government. It is a financial help to cover the cost. </a:t>
            </a:r>
          </a:p>
          <a:p>
            <a:pPr algn="just"/>
            <a:r>
              <a:rPr lang="en-IN" dirty="0" smtClean="0"/>
              <a:t>Bounty is a financial help provided to an industry so that it can compete with other units of the country as well as any foreign industry in the same business.</a:t>
            </a:r>
          </a:p>
          <a:p>
            <a:pPr algn="just"/>
            <a:endParaRPr lang="en-IN" dirty="0"/>
          </a:p>
        </p:txBody>
      </p:sp>
      <p:sp>
        <p:nvSpPr>
          <p:cNvPr id="4" name="Title 1"/>
          <p:cNvSpPr>
            <a:spLocks noGrp="1"/>
          </p:cNvSpPr>
          <p:nvPr>
            <p:ph type="title"/>
          </p:nvPr>
        </p:nvSpPr>
        <p:spPr>
          <a:xfrm>
            <a:off x="1043608" y="274638"/>
            <a:ext cx="6778000" cy="562074"/>
          </a:xfrm>
        </p:spPr>
        <p:txBody>
          <a:bodyPr>
            <a:noAutofit/>
          </a:bodyPr>
          <a:lstStyle/>
          <a:p>
            <a:pPr algn="ctr"/>
            <a:r>
              <a:rPr lang="en-IN" sz="3600" b="1" dirty="0" smtClean="0">
                <a:effectLst/>
              </a:rPr>
              <a:t>Introduction</a:t>
            </a:r>
            <a:endParaRPr lang="en-IN" sz="3600" b="1"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02630"/>
            <a:ext cx="7498080" cy="850106"/>
          </a:xfrm>
        </p:spPr>
        <p:txBody>
          <a:bodyPr>
            <a:noAutofit/>
          </a:bodyPr>
          <a:lstStyle/>
          <a:p>
            <a:pPr algn="ctr"/>
            <a:r>
              <a:rPr lang="en-IN" sz="3200" b="1" dirty="0" smtClean="0">
                <a:effectLst/>
              </a:rPr>
              <a:t>Aims and Objectives of Incentives</a:t>
            </a:r>
            <a:endParaRPr lang="en-IN" sz="3200" b="1" dirty="0">
              <a:effectLst/>
            </a:endParaRPr>
          </a:p>
        </p:txBody>
      </p:sp>
      <p:sp>
        <p:nvSpPr>
          <p:cNvPr id="3" name="Content Placeholder 2"/>
          <p:cNvSpPr>
            <a:spLocks noGrp="1"/>
          </p:cNvSpPr>
          <p:nvPr>
            <p:ph idx="1"/>
          </p:nvPr>
        </p:nvSpPr>
        <p:spPr>
          <a:xfrm>
            <a:off x="971600" y="1220688"/>
            <a:ext cx="7962088" cy="5448672"/>
          </a:xfrm>
        </p:spPr>
        <p:txBody>
          <a:bodyPr>
            <a:normAutofit fontScale="92500" lnSpcReduction="20000"/>
          </a:bodyPr>
          <a:lstStyle/>
          <a:p>
            <a:pPr marL="596646" indent="-514350" algn="just">
              <a:buFont typeface="+mj-lt"/>
              <a:buAutoNum type="arabicPeriod"/>
            </a:pPr>
            <a:r>
              <a:rPr lang="en-IN" b="1" dirty="0" smtClean="0"/>
              <a:t>Solving Economic Constraints</a:t>
            </a:r>
          </a:p>
          <a:p>
            <a:pPr algn="just">
              <a:buNone/>
            </a:pPr>
            <a:r>
              <a:rPr lang="en-IN" dirty="0" smtClean="0"/>
              <a:t> Entrepreneurs often encounter several problems.</a:t>
            </a:r>
          </a:p>
          <a:p>
            <a:pPr lvl="1" algn="just"/>
            <a:r>
              <a:rPr lang="en-IN" dirty="0" smtClean="0"/>
              <a:t>Lack of adequate infrastructure</a:t>
            </a:r>
          </a:p>
          <a:p>
            <a:pPr lvl="1" algn="just"/>
            <a:r>
              <a:rPr lang="en-IN" dirty="0" smtClean="0"/>
              <a:t>Locations of supporting offices for projects</a:t>
            </a:r>
          </a:p>
          <a:p>
            <a:pPr lvl="1" algn="just"/>
            <a:r>
              <a:rPr lang="en-IN" dirty="0" smtClean="0"/>
              <a:t>Lack of relevant information and knowledge e.g.</a:t>
            </a:r>
          </a:p>
          <a:p>
            <a:pPr lvl="2" algn="just"/>
            <a:r>
              <a:rPr lang="en-IN" dirty="0" smtClean="0"/>
              <a:t>Managerial skills and technical now how,</a:t>
            </a:r>
          </a:p>
          <a:p>
            <a:pPr lvl="2" algn="just"/>
            <a:r>
              <a:rPr lang="en-IN" dirty="0" smtClean="0"/>
              <a:t>Market intelligence, etc. </a:t>
            </a:r>
          </a:p>
          <a:p>
            <a:pPr marL="179388" indent="-96838" algn="just">
              <a:buNone/>
            </a:pPr>
            <a:r>
              <a:rPr lang="en-IN" dirty="0" smtClean="0"/>
              <a:t>Provision of Government incentives like availability of power, concessional finance, capital investment subsidies, transport subsidies, etc. aims at eliminating such constraints and promote entrepreneurship.</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46646"/>
            <a:ext cx="7498080" cy="850106"/>
          </a:xfrm>
        </p:spPr>
        <p:txBody>
          <a:bodyPr>
            <a:noAutofit/>
          </a:bodyPr>
          <a:lstStyle/>
          <a:p>
            <a:pPr algn="ctr"/>
            <a:r>
              <a:rPr lang="en-IN" sz="3600" b="1" dirty="0" smtClean="0">
                <a:effectLst/>
              </a:rPr>
              <a:t>Aims and Objectives of Incentives</a:t>
            </a:r>
            <a:endParaRPr lang="en-IN" sz="3600" b="1" dirty="0">
              <a:effectLst/>
            </a:endParaRPr>
          </a:p>
        </p:txBody>
      </p:sp>
      <p:sp>
        <p:nvSpPr>
          <p:cNvPr id="3" name="Content Placeholder 2"/>
          <p:cNvSpPr>
            <a:spLocks noGrp="1"/>
          </p:cNvSpPr>
          <p:nvPr>
            <p:ph idx="1"/>
          </p:nvPr>
        </p:nvSpPr>
        <p:spPr>
          <a:xfrm>
            <a:off x="971600" y="1436712"/>
            <a:ext cx="7962088" cy="4800600"/>
          </a:xfrm>
        </p:spPr>
        <p:txBody>
          <a:bodyPr>
            <a:normAutofit/>
          </a:bodyPr>
          <a:lstStyle/>
          <a:p>
            <a:pPr marL="596646" indent="-514350" algn="just">
              <a:buFont typeface="+mj-lt"/>
              <a:buAutoNum type="arabicPeriod" startAt="2"/>
            </a:pPr>
            <a:r>
              <a:rPr lang="en-IN" sz="3000" b="1" dirty="0" smtClean="0"/>
              <a:t>Inculcate regional parity in development</a:t>
            </a:r>
            <a:endParaRPr lang="en-IN" sz="3000" dirty="0" smtClean="0"/>
          </a:p>
          <a:p>
            <a:pPr marL="870966" lvl="1" indent="-514350" algn="just"/>
            <a:r>
              <a:rPr lang="en-IN" dirty="0" smtClean="0"/>
              <a:t>Regional disparity is one of the concerning features of Indian economy.</a:t>
            </a:r>
          </a:p>
          <a:p>
            <a:pPr marL="90488" indent="539750" algn="just">
              <a:buNone/>
            </a:pPr>
            <a:endParaRPr lang="en-IN" sz="1100" dirty="0" smtClean="0"/>
          </a:p>
          <a:p>
            <a:pPr marL="90488" indent="539750" algn="just">
              <a:buNone/>
            </a:pPr>
            <a:r>
              <a:rPr lang="en-IN" dirty="0" smtClean="0"/>
              <a:t>In order to inculcate equitable growth and development that leads to regional parity i.e. there is equal development of all the regions, government provides special incentives for establishing entrepreneurs in the backward regions.</a:t>
            </a:r>
          </a:p>
          <a:p>
            <a:pPr algn="just"/>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4624"/>
            <a:ext cx="7498080" cy="634082"/>
          </a:xfrm>
        </p:spPr>
        <p:txBody>
          <a:bodyPr>
            <a:noAutofit/>
          </a:bodyPr>
          <a:lstStyle/>
          <a:p>
            <a:pPr algn="ctr"/>
            <a:r>
              <a:rPr lang="en-IN" sz="3200" b="1" dirty="0" smtClean="0">
                <a:effectLst/>
              </a:rPr>
              <a:t>Aims and Objectives of Incentives</a:t>
            </a:r>
            <a:endParaRPr lang="en-IN" sz="3200" b="1" dirty="0">
              <a:effectLst/>
            </a:endParaRPr>
          </a:p>
        </p:txBody>
      </p:sp>
      <p:sp>
        <p:nvSpPr>
          <p:cNvPr id="3" name="Content Placeholder 2"/>
          <p:cNvSpPr>
            <a:spLocks noGrp="1"/>
          </p:cNvSpPr>
          <p:nvPr>
            <p:ph idx="1"/>
          </p:nvPr>
        </p:nvSpPr>
        <p:spPr>
          <a:xfrm>
            <a:off x="683568" y="836712"/>
            <a:ext cx="8388424" cy="6048672"/>
          </a:xfrm>
        </p:spPr>
        <p:txBody>
          <a:bodyPr>
            <a:noAutofit/>
          </a:bodyPr>
          <a:lstStyle/>
          <a:p>
            <a:pPr marL="355600" indent="0">
              <a:spcAft>
                <a:spcPts val="600"/>
              </a:spcAft>
              <a:buFont typeface="+mj-lt"/>
              <a:buAutoNum type="arabicPeriod" startAt="3"/>
            </a:pPr>
            <a:r>
              <a:rPr lang="en-IN" sz="2800" b="1" dirty="0" smtClean="0"/>
              <a:t>To prepare entrepreneurs for competition</a:t>
            </a:r>
            <a:endParaRPr lang="en-IN" dirty="0" smtClean="0"/>
          </a:p>
          <a:p>
            <a:pPr marL="596646" indent="0">
              <a:spcAft>
                <a:spcPts val="600"/>
              </a:spcAft>
            </a:pPr>
            <a:r>
              <a:rPr lang="en-IN" sz="2800" dirty="0" smtClean="0"/>
              <a:t>Small Scale Enterprises started by entrepreneurs observe strong competition from big firms. </a:t>
            </a:r>
          </a:p>
          <a:p>
            <a:pPr marL="596646" indent="0">
              <a:spcAft>
                <a:spcPts val="600"/>
              </a:spcAft>
            </a:pPr>
            <a:r>
              <a:rPr lang="en-IN" sz="2800" dirty="0" smtClean="0"/>
              <a:t>To make them able to thrive and survive under competitive environment some sort of support is required.</a:t>
            </a:r>
          </a:p>
          <a:p>
            <a:pPr marL="1117854" lvl="2" indent="0">
              <a:spcBef>
                <a:spcPts val="600"/>
              </a:spcBef>
              <a:spcAft>
                <a:spcPts val="600"/>
              </a:spcAft>
            </a:pPr>
            <a:r>
              <a:rPr lang="en-IN" dirty="0" smtClean="0"/>
              <a:t>If they are not provided appropriate support from the government then they can not survive and grow. </a:t>
            </a:r>
          </a:p>
          <a:p>
            <a:pPr marL="596646" indent="0">
              <a:spcAft>
                <a:spcPts val="600"/>
              </a:spcAft>
            </a:pPr>
            <a:r>
              <a:rPr lang="en-IN" sz="2800" dirty="0" smtClean="0"/>
              <a:t>Thus certain incentives are required. </a:t>
            </a:r>
          </a:p>
          <a:p>
            <a:pPr marL="1117854" lvl="2" indent="0">
              <a:spcBef>
                <a:spcPts val="600"/>
              </a:spcBef>
              <a:spcAft>
                <a:spcPts val="600"/>
              </a:spcAft>
            </a:pPr>
            <a:r>
              <a:rPr lang="en-IN" dirty="0" smtClean="0"/>
              <a:t>e.g. reservation policy, price preference, preferential purchase, etc., help to improve their competitive strength.</a:t>
            </a:r>
          </a:p>
          <a:p>
            <a:pPr indent="0">
              <a:spcAft>
                <a:spcPts val="600"/>
              </a:spcAft>
            </a:pPr>
            <a:endParaRPr lang="en-IN" dirty="0" smtClean="0"/>
          </a:p>
          <a:p>
            <a:pPr indent="0">
              <a:spcAft>
                <a:spcPts val="600"/>
              </a:spcAft>
              <a:buNone/>
            </a:pPr>
            <a:endParaRPr lang="en-IN" dirty="0" smtClean="0"/>
          </a:p>
          <a:p>
            <a:pPr indent="0">
              <a:spcAft>
                <a:spcPts val="600"/>
              </a:spcAft>
              <a:buNone/>
            </a:pPr>
            <a:r>
              <a:rPr lang="en-IN" dirty="0" smtClean="0"/>
              <a:t> </a:t>
            </a:r>
          </a:p>
          <a:p>
            <a:pPr indent="0" algn="just">
              <a:spcAft>
                <a:spcPts val="600"/>
              </a:spcAft>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548680"/>
            <a:ext cx="8034096" cy="5832648"/>
          </a:xfrm>
        </p:spPr>
        <p:txBody>
          <a:bodyPr>
            <a:normAutofit/>
          </a:bodyPr>
          <a:lstStyle/>
          <a:p>
            <a:pPr marL="539750" indent="-265113" algn="just">
              <a:spcAft>
                <a:spcPts val="600"/>
              </a:spcAft>
            </a:pPr>
            <a:r>
              <a:rPr lang="en-IN" sz="2800" dirty="0" smtClean="0"/>
              <a:t>Entrepreneurs in the context of globalized market economy are the vehicles of economic development. </a:t>
            </a:r>
          </a:p>
          <a:p>
            <a:pPr marL="539750" indent="-265113" algn="just">
              <a:spcAft>
                <a:spcPts val="600"/>
              </a:spcAft>
            </a:pPr>
            <a:r>
              <a:rPr lang="en-IN" sz="2800" dirty="0" smtClean="0"/>
              <a:t>Small and medium enterprises carry strategic importance in national economy. </a:t>
            </a:r>
          </a:p>
          <a:p>
            <a:pPr marL="539750" indent="-265113" algn="just">
              <a:spcAft>
                <a:spcPts val="600"/>
              </a:spcAft>
            </a:pPr>
            <a:r>
              <a:rPr lang="en-IN" sz="2800" dirty="0" smtClean="0"/>
              <a:t>Government helps enterprises including small and medium ones by supporting entrepreneurs.</a:t>
            </a:r>
          </a:p>
          <a:p>
            <a:pPr marL="1258888" lvl="2" indent="-373063" algn="just">
              <a:spcBef>
                <a:spcPts val="600"/>
              </a:spcBef>
              <a:spcAft>
                <a:spcPts val="600"/>
              </a:spcAft>
            </a:pPr>
            <a:r>
              <a:rPr lang="en-IN" dirty="0" smtClean="0"/>
              <a:t>It  makes possible to create new job positions, increase gross domestic product (GDP) and rising living standard of population. </a:t>
            </a:r>
            <a:endParaRPr lang="en-I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4624"/>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
        <p:nvSpPr>
          <p:cNvPr id="3" name="Content Placeholder 2"/>
          <p:cNvSpPr>
            <a:spLocks noGrp="1"/>
          </p:cNvSpPr>
          <p:nvPr>
            <p:ph idx="1"/>
          </p:nvPr>
        </p:nvSpPr>
        <p:spPr>
          <a:xfrm>
            <a:off x="1043608" y="908720"/>
            <a:ext cx="7818072" cy="5472608"/>
          </a:xfrm>
        </p:spPr>
        <p:txBody>
          <a:bodyPr>
            <a:noAutofit/>
          </a:bodyPr>
          <a:lstStyle/>
          <a:p>
            <a:pPr marL="4763" indent="0">
              <a:buNone/>
            </a:pPr>
            <a:r>
              <a:rPr lang="en-IN" sz="2400" dirty="0" smtClean="0"/>
              <a:t>To protect, support and promote small enterprises and help them become self-supporting, the Government has taken a number of protective and promotional measures.</a:t>
            </a:r>
          </a:p>
          <a:p>
            <a:r>
              <a:rPr lang="en-IN" sz="2400" dirty="0" smtClean="0"/>
              <a:t>These measure include </a:t>
            </a:r>
            <a:br>
              <a:rPr lang="en-IN" sz="2400" dirty="0" smtClean="0"/>
            </a:br>
            <a:r>
              <a:rPr lang="en-IN" sz="2400" dirty="0" smtClean="0"/>
              <a:t> - industrial extension </a:t>
            </a:r>
            <a:r>
              <a:rPr lang="en-IN" sz="2400" dirty="0" smtClean="0"/>
              <a:t>services (NIMSME)</a:t>
            </a:r>
          </a:p>
          <a:p>
            <a:pPr marL="365125" indent="-282575">
              <a:buNone/>
            </a:pPr>
            <a:r>
              <a:rPr lang="en-IN" sz="2400" dirty="0" smtClean="0"/>
              <a:t>   </a:t>
            </a:r>
            <a:r>
              <a:rPr lang="en-IN" sz="2400" dirty="0" smtClean="0"/>
              <a:t> - institutional support in respect of credit facilities,</a:t>
            </a:r>
            <a:br>
              <a:rPr lang="en-IN" sz="2400" dirty="0" smtClean="0"/>
            </a:br>
            <a:r>
              <a:rPr lang="en-IN" sz="2400" dirty="0" smtClean="0"/>
              <a:t> - provision of developed sites for construction of sheds,</a:t>
            </a:r>
            <a:br>
              <a:rPr lang="en-IN" sz="2400" dirty="0" smtClean="0"/>
            </a:br>
            <a:r>
              <a:rPr lang="en-IN" sz="2400" dirty="0" smtClean="0"/>
              <a:t> - provision of training facilities,</a:t>
            </a:r>
            <a:br>
              <a:rPr lang="en-IN" sz="2400" dirty="0" smtClean="0"/>
            </a:br>
            <a:r>
              <a:rPr lang="en-IN" sz="2400" dirty="0" smtClean="0"/>
              <a:t> - supply of machinery on hire-purchase </a:t>
            </a:r>
            <a:r>
              <a:rPr lang="en-IN" sz="2400" dirty="0" smtClean="0"/>
              <a:t>terms-  (NSIC)</a:t>
            </a:r>
            <a:r>
              <a:rPr lang="en-IN" sz="2400" dirty="0" smtClean="0"/>
              <a:t/>
            </a:r>
            <a:br>
              <a:rPr lang="en-IN" sz="2400" dirty="0" smtClean="0"/>
            </a:br>
            <a:r>
              <a:rPr lang="en-IN" sz="2400" dirty="0" smtClean="0"/>
              <a:t> - assistance for domestic marketing as well as exports,</a:t>
            </a:r>
            <a:br>
              <a:rPr lang="en-IN" sz="2400" dirty="0" smtClean="0"/>
            </a:br>
            <a:r>
              <a:rPr lang="en-IN" sz="2400" dirty="0" smtClean="0"/>
              <a:t> - special incentive for setting up enterprises in backward </a:t>
            </a:r>
            <a:r>
              <a:rPr lang="en-IN" sz="2400" dirty="0" smtClean="0"/>
              <a:t>    areas </a:t>
            </a:r>
            <a:r>
              <a:rPr lang="en-IN" sz="2400" dirty="0" smtClean="0"/>
              <a:t>etc.</a:t>
            </a:r>
            <a:br>
              <a:rPr lang="en-IN" sz="2400" dirty="0" smtClean="0"/>
            </a:br>
            <a:r>
              <a:rPr lang="en-IN" sz="2400" dirty="0" smtClean="0"/>
              <a:t> - technical consultancy &amp; financial assistance for technological </a:t>
            </a:r>
            <a:r>
              <a:rPr lang="en-IN" sz="2400" dirty="0" err="1" smtClean="0"/>
              <a:t>upgradation</a:t>
            </a:r>
            <a:r>
              <a:rPr lang="en-IN" sz="2400" dirty="0" smtClean="0"/>
              <a:t>.</a:t>
            </a:r>
          </a:p>
          <a:p>
            <a:pPr>
              <a:buNone/>
            </a:pPr>
            <a:r>
              <a:rPr lang="en-IN" sz="2400" dirty="0" smtClean="0"/>
              <a:t/>
            </a:r>
            <a:br>
              <a:rPr lang="en-IN" sz="2400" dirty="0" smtClean="0"/>
            </a:br>
            <a:endParaRPr lang="en-IN" sz="2400" dirty="0" smtClean="0"/>
          </a:p>
          <a:p>
            <a:pPr marL="95250" indent="0" algn="just">
              <a:buNone/>
            </a:pPr>
            <a:endParaRPr lang="en-IN"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
        <p:nvSpPr>
          <p:cNvPr id="3" name="Content Placeholder 2"/>
          <p:cNvSpPr>
            <a:spLocks noGrp="1"/>
          </p:cNvSpPr>
          <p:nvPr>
            <p:ph idx="1"/>
          </p:nvPr>
        </p:nvSpPr>
        <p:spPr>
          <a:xfrm>
            <a:off x="1043608" y="980728"/>
            <a:ext cx="7818072" cy="5472608"/>
          </a:xfrm>
        </p:spPr>
        <p:txBody>
          <a:bodyPr>
            <a:normAutofit fontScale="92500" lnSpcReduction="10000"/>
          </a:bodyPr>
          <a:lstStyle/>
          <a:p>
            <a:pPr marL="95250" indent="0" algn="just">
              <a:buNone/>
            </a:pPr>
            <a:r>
              <a:rPr lang="en-IN" sz="3300" i="1" dirty="0" smtClean="0"/>
              <a:t>Government provides support to entrepreneurs in the following ways.</a:t>
            </a:r>
            <a:endParaRPr lang="en-IN" sz="2400" i="1" dirty="0" smtClean="0"/>
          </a:p>
          <a:p>
            <a:pPr marL="449263" indent="-354013" algn="just"/>
            <a:r>
              <a:rPr lang="en-IN" b="1" dirty="0" smtClean="0"/>
              <a:t>Training:</a:t>
            </a:r>
            <a:r>
              <a:rPr lang="en-IN" dirty="0" smtClean="0"/>
              <a:t> Trainings aims at improving the entrepreneurial skills. Basic training varies from product to product but will necessarily emphasise on sharpening of entrepreneurial skills. </a:t>
            </a:r>
          </a:p>
          <a:p>
            <a:pPr marL="723583" lvl="1" indent="-354013" algn="just"/>
            <a:r>
              <a:rPr lang="en-IN" dirty="0" smtClean="0"/>
              <a:t>In this regard central and state government’s technical institutions provide need based technical training. </a:t>
            </a:r>
          </a:p>
          <a:p>
            <a:pPr marL="723583" lvl="1" indent="-354013" algn="just"/>
            <a:r>
              <a:rPr lang="en-IN" dirty="0" smtClean="0"/>
              <a:t>Entrepreneurship development programmes are conducted by many government organizations and non government institutions.</a:t>
            </a:r>
          </a:p>
          <a:p>
            <a:pPr marL="95250" indent="0" algn="just">
              <a:buNone/>
            </a:pPr>
            <a:endParaRPr lang="en-IN"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041648"/>
            <a:ext cx="7498080" cy="5555704"/>
          </a:xfrm>
        </p:spPr>
        <p:txBody>
          <a:bodyPr>
            <a:normAutofit fontScale="85000" lnSpcReduction="10000"/>
          </a:bodyPr>
          <a:lstStyle/>
          <a:p>
            <a:pPr algn="just"/>
            <a:r>
              <a:rPr lang="en-IN" b="1" dirty="0" smtClean="0"/>
              <a:t>Marketing Assistance</a:t>
            </a:r>
          </a:p>
          <a:p>
            <a:pPr algn="just"/>
            <a:r>
              <a:rPr lang="en-IN" dirty="0" smtClean="0"/>
              <a:t> Government and non government agencies provide marketing assistance to entrepreneurs. </a:t>
            </a:r>
          </a:p>
          <a:p>
            <a:pPr algn="just"/>
            <a:r>
              <a:rPr lang="en-IN" dirty="0" smtClean="0"/>
              <a:t>Government promotes MSME products through exhibitions. </a:t>
            </a:r>
          </a:p>
          <a:p>
            <a:r>
              <a:rPr lang="en-IN" b="1" dirty="0" smtClean="0"/>
              <a:t>The National Small Industries Corporation</a:t>
            </a:r>
            <a:r>
              <a:rPr lang="en-IN" dirty="0" smtClean="0"/>
              <a:t> ( NSIC) directly markets the MSME products in the national and international market</a:t>
            </a:r>
          </a:p>
          <a:p>
            <a:pPr lvl="1" algn="just"/>
            <a:r>
              <a:rPr lang="en-IN" dirty="0" smtClean="0"/>
              <a:t>NSIC manages single point registration scheme for manufacturers for government purchases. </a:t>
            </a:r>
          </a:p>
          <a:p>
            <a:pPr lvl="1" algn="just"/>
            <a:r>
              <a:rPr lang="en-IN" dirty="0" smtClean="0"/>
              <a:t>Enterprises registered under this scheme obtain the benefit of free tender documents and exemption from earnest money deposit and performance guarantee.</a:t>
            </a:r>
          </a:p>
          <a:p>
            <a:pPr algn="just"/>
            <a:endParaRPr lang="en-IN" dirty="0"/>
          </a:p>
        </p:txBody>
      </p:sp>
      <p:sp>
        <p:nvSpPr>
          <p:cNvPr id="4" name="Title 1"/>
          <p:cNvSpPr>
            <a:spLocks noGrp="1"/>
          </p:cNvSpPr>
          <p:nvPr>
            <p:ph type="title"/>
          </p:nvPr>
        </p:nvSpPr>
        <p:spPr>
          <a:xfrm>
            <a:off x="899592" y="188640"/>
            <a:ext cx="8034096" cy="634082"/>
          </a:xfrm>
        </p:spPr>
        <p:txBody>
          <a:bodyPr>
            <a:normAutofit/>
          </a:bodyPr>
          <a:lstStyle/>
          <a:p>
            <a:pPr algn="ctr"/>
            <a:r>
              <a:rPr lang="en-IN" sz="3300" b="1" dirty="0" smtClean="0">
                <a:effectLst/>
              </a:rPr>
              <a:t>Government Support to Entrepreneurs</a:t>
            </a:r>
            <a:endParaRPr lang="en-IN" sz="3300" b="1"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277</TotalTime>
  <Words>675</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Government Schemes and Incentives for Promotion of Entrepreneurship</vt:lpstr>
      <vt:lpstr>Introduction</vt:lpstr>
      <vt:lpstr>Aims and Objectives of Incentives</vt:lpstr>
      <vt:lpstr>Aims and Objectives of Incentives</vt:lpstr>
      <vt:lpstr>Aims and Objectives of Incentives</vt:lpstr>
      <vt:lpstr>Slide 6</vt:lpstr>
      <vt:lpstr>Government Support to Entrepreneurs</vt:lpstr>
      <vt:lpstr>Government Support to Entrepreneurs</vt:lpstr>
      <vt:lpstr>Government Support to Entrepreneurs</vt:lpstr>
      <vt:lpstr>Government Support to Entrepreneurs</vt:lpstr>
      <vt:lpstr>Government Support to Entrepreneurs</vt:lpstr>
      <vt:lpstr>Government Support to Entrepreneurs</vt:lpstr>
      <vt:lpstr>Schemes of State Governments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dc:creator>
  <cp:lastModifiedBy>My</cp:lastModifiedBy>
  <cp:revision>37</cp:revision>
  <dcterms:created xsi:type="dcterms:W3CDTF">2020-05-01T09:46:25Z</dcterms:created>
  <dcterms:modified xsi:type="dcterms:W3CDTF">2020-05-06T11:20:47Z</dcterms:modified>
</cp:coreProperties>
</file>