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EBF41-059D-4FFF-8850-4BCAAC4C0E6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99FE0-B210-44E8-ADF4-1A55EF6ADB92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Etiological factors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EC9F2E2-2810-4216-BC15-35C6C6B34D6B}" type="parTrans" cxnId="{0647746B-9E3C-4958-A121-50224027A0BB}">
      <dgm:prSet/>
      <dgm:spPr/>
      <dgm:t>
        <a:bodyPr/>
        <a:lstStyle/>
        <a:p>
          <a:endParaRPr lang="en-US"/>
        </a:p>
      </dgm:t>
    </dgm:pt>
    <dgm:pt modelId="{329F8C99-4DD8-425A-957E-E16EA2C182B9}" type="sibTrans" cxnId="{0647746B-9E3C-4958-A121-50224027A0BB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093AEB6-28B9-4DDA-A2E8-442AED50775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Necrosis and inflammatory changes in liver parenchyma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A66A563-CA51-4291-B9FA-D317A8420737}" type="parTrans" cxnId="{A3ECDA20-6E03-4958-BF90-DB0C6C360EDF}">
      <dgm:prSet/>
      <dgm:spPr/>
      <dgm:t>
        <a:bodyPr/>
        <a:lstStyle/>
        <a:p>
          <a:endParaRPr lang="en-US"/>
        </a:p>
      </dgm:t>
    </dgm:pt>
    <dgm:pt modelId="{637B1B6B-28DD-4F0A-98CC-0E6170D405B7}" type="sibTrans" cxnId="{A3ECDA20-6E03-4958-BF90-DB0C6C360EDF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2FCCEC27-1131-4697-AEC8-A2B8ECF22707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Fibrosis of liver parenchyma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AB00AD9-6030-45BC-8824-3B243C8E36AD}" type="parTrans" cxnId="{6F7F478D-78B1-4529-8CC1-5D12CFE39663}">
      <dgm:prSet/>
      <dgm:spPr/>
      <dgm:t>
        <a:bodyPr/>
        <a:lstStyle/>
        <a:p>
          <a:endParaRPr lang="en-US"/>
        </a:p>
      </dgm:t>
    </dgm:pt>
    <dgm:pt modelId="{1030F837-F9A6-4977-AC7F-C4C200A5D34E}" type="sibTrans" cxnId="{6F7F478D-78B1-4529-8CC1-5D12CFE39663}">
      <dgm:prSet/>
      <dgm:spPr/>
      <dgm:t>
        <a:bodyPr/>
        <a:lstStyle/>
        <a:p>
          <a:endParaRPr lang="en-US"/>
        </a:p>
      </dgm:t>
    </dgm:pt>
    <dgm:pt modelId="{719C465A-5ED3-4B5C-B805-81922B695A44}" type="pres">
      <dgm:prSet presAssocID="{7D5EBF41-059D-4FFF-8850-4BCAAC4C0E6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59AB23-F7C7-4DB4-98A4-D1E850907EFF}" type="pres">
      <dgm:prSet presAssocID="{7D5EBF41-059D-4FFF-8850-4BCAAC4C0E6E}" presName="dummyMaxCanvas" presStyleCnt="0">
        <dgm:presLayoutVars/>
      </dgm:prSet>
      <dgm:spPr/>
    </dgm:pt>
    <dgm:pt modelId="{55CC8F83-8944-40D2-954A-096224E66316}" type="pres">
      <dgm:prSet presAssocID="{7D5EBF41-059D-4FFF-8850-4BCAAC4C0E6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BEF95-9FF4-4850-B20F-DD343DF87503}" type="pres">
      <dgm:prSet presAssocID="{7D5EBF41-059D-4FFF-8850-4BCAAC4C0E6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1E3B2-CF54-4201-A272-C4C75F06DDDE}" type="pres">
      <dgm:prSet presAssocID="{7D5EBF41-059D-4FFF-8850-4BCAAC4C0E6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D7317-B5FB-4BE4-9993-37EEC72158D9}" type="pres">
      <dgm:prSet presAssocID="{7D5EBF41-059D-4FFF-8850-4BCAAC4C0E6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C425A-39B0-4B92-91B3-6C2B7521CB78}" type="pres">
      <dgm:prSet presAssocID="{7D5EBF41-059D-4FFF-8850-4BCAAC4C0E6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B1663-11CB-4B2F-A5C6-1EE634642BBF}" type="pres">
      <dgm:prSet presAssocID="{7D5EBF41-059D-4FFF-8850-4BCAAC4C0E6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18F43-AD77-4257-9CF3-804154A50823}" type="pres">
      <dgm:prSet presAssocID="{7D5EBF41-059D-4FFF-8850-4BCAAC4C0E6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E2397-BC9D-4C13-9DA3-D184B5BB33C9}" type="pres">
      <dgm:prSet presAssocID="{7D5EBF41-059D-4FFF-8850-4BCAAC4C0E6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7F478D-78B1-4529-8CC1-5D12CFE39663}" srcId="{7D5EBF41-059D-4FFF-8850-4BCAAC4C0E6E}" destId="{2FCCEC27-1131-4697-AEC8-A2B8ECF22707}" srcOrd="2" destOrd="0" parTransId="{0AB00AD9-6030-45BC-8824-3B243C8E36AD}" sibTransId="{1030F837-F9A6-4977-AC7F-C4C200A5D34E}"/>
    <dgm:cxn modelId="{2C902219-EFDF-4A17-8FD7-96D13BF3CBC4}" type="presOf" srcId="{55799FE0-B210-44E8-ADF4-1A55EF6ADB92}" destId="{8FAB1663-11CB-4B2F-A5C6-1EE634642BBF}" srcOrd="1" destOrd="0" presId="urn:microsoft.com/office/officeart/2005/8/layout/vProcess5"/>
    <dgm:cxn modelId="{A3ECDA20-6E03-4958-BF90-DB0C6C360EDF}" srcId="{7D5EBF41-059D-4FFF-8850-4BCAAC4C0E6E}" destId="{A093AEB6-28B9-4DDA-A2E8-442AED50775C}" srcOrd="1" destOrd="0" parTransId="{2A66A563-CA51-4291-B9FA-D317A8420737}" sibTransId="{637B1B6B-28DD-4F0A-98CC-0E6170D405B7}"/>
    <dgm:cxn modelId="{6E467C55-8274-4BD0-A56A-4D22FC50A250}" type="presOf" srcId="{A093AEB6-28B9-4DDA-A2E8-442AED50775C}" destId="{8EE18F43-AD77-4257-9CF3-804154A50823}" srcOrd="1" destOrd="0" presId="urn:microsoft.com/office/officeart/2005/8/layout/vProcess5"/>
    <dgm:cxn modelId="{552A224E-BA57-4D24-82FB-BF621FB3A281}" type="presOf" srcId="{A093AEB6-28B9-4DDA-A2E8-442AED50775C}" destId="{3EABEF95-9FF4-4850-B20F-DD343DF87503}" srcOrd="0" destOrd="0" presId="urn:microsoft.com/office/officeart/2005/8/layout/vProcess5"/>
    <dgm:cxn modelId="{7195FA87-F6FC-45F6-B2A4-598E8CD68FD2}" type="presOf" srcId="{637B1B6B-28DD-4F0A-98CC-0E6170D405B7}" destId="{A0CC425A-39B0-4B92-91B3-6C2B7521CB78}" srcOrd="0" destOrd="0" presId="urn:microsoft.com/office/officeart/2005/8/layout/vProcess5"/>
    <dgm:cxn modelId="{C712B735-4CBF-4A0B-9B74-0B054A223048}" type="presOf" srcId="{7D5EBF41-059D-4FFF-8850-4BCAAC4C0E6E}" destId="{719C465A-5ED3-4B5C-B805-81922B695A44}" srcOrd="0" destOrd="0" presId="urn:microsoft.com/office/officeart/2005/8/layout/vProcess5"/>
    <dgm:cxn modelId="{B800200A-8B89-4AEF-B3B2-962209201EA9}" type="presOf" srcId="{329F8C99-4DD8-425A-957E-E16EA2C182B9}" destId="{320D7317-B5FB-4BE4-9993-37EEC72158D9}" srcOrd="0" destOrd="0" presId="urn:microsoft.com/office/officeart/2005/8/layout/vProcess5"/>
    <dgm:cxn modelId="{0647746B-9E3C-4958-A121-50224027A0BB}" srcId="{7D5EBF41-059D-4FFF-8850-4BCAAC4C0E6E}" destId="{55799FE0-B210-44E8-ADF4-1A55EF6ADB92}" srcOrd="0" destOrd="0" parTransId="{8EC9F2E2-2810-4216-BC15-35C6C6B34D6B}" sibTransId="{329F8C99-4DD8-425A-957E-E16EA2C182B9}"/>
    <dgm:cxn modelId="{D2F33EB0-25F5-4A98-9575-FED88CA0DB00}" type="presOf" srcId="{55799FE0-B210-44E8-ADF4-1A55EF6ADB92}" destId="{55CC8F83-8944-40D2-954A-096224E66316}" srcOrd="0" destOrd="0" presId="urn:microsoft.com/office/officeart/2005/8/layout/vProcess5"/>
    <dgm:cxn modelId="{4443A37D-0372-4FCB-949F-24EFBA541764}" type="presOf" srcId="{2FCCEC27-1131-4697-AEC8-A2B8ECF22707}" destId="{6B8E2397-BC9D-4C13-9DA3-D184B5BB33C9}" srcOrd="1" destOrd="0" presId="urn:microsoft.com/office/officeart/2005/8/layout/vProcess5"/>
    <dgm:cxn modelId="{555C7E59-35B7-4747-A29C-B6B0BB54C86C}" type="presOf" srcId="{2FCCEC27-1131-4697-AEC8-A2B8ECF22707}" destId="{F701E3B2-CF54-4201-A272-C4C75F06DDDE}" srcOrd="0" destOrd="0" presId="urn:microsoft.com/office/officeart/2005/8/layout/vProcess5"/>
    <dgm:cxn modelId="{CE8DCB0B-C210-42C6-88BE-76ACECC0024A}" type="presParOf" srcId="{719C465A-5ED3-4B5C-B805-81922B695A44}" destId="{3D59AB23-F7C7-4DB4-98A4-D1E850907EFF}" srcOrd="0" destOrd="0" presId="urn:microsoft.com/office/officeart/2005/8/layout/vProcess5"/>
    <dgm:cxn modelId="{1F215565-CC86-4559-955B-2C375AA004D0}" type="presParOf" srcId="{719C465A-5ED3-4B5C-B805-81922B695A44}" destId="{55CC8F83-8944-40D2-954A-096224E66316}" srcOrd="1" destOrd="0" presId="urn:microsoft.com/office/officeart/2005/8/layout/vProcess5"/>
    <dgm:cxn modelId="{42FA4D0B-E5C0-4C4E-8F7F-860C7F342541}" type="presParOf" srcId="{719C465A-5ED3-4B5C-B805-81922B695A44}" destId="{3EABEF95-9FF4-4850-B20F-DD343DF87503}" srcOrd="2" destOrd="0" presId="urn:microsoft.com/office/officeart/2005/8/layout/vProcess5"/>
    <dgm:cxn modelId="{61EFEACF-B20D-4BA7-A22F-B44C0E2F121F}" type="presParOf" srcId="{719C465A-5ED3-4B5C-B805-81922B695A44}" destId="{F701E3B2-CF54-4201-A272-C4C75F06DDDE}" srcOrd="3" destOrd="0" presId="urn:microsoft.com/office/officeart/2005/8/layout/vProcess5"/>
    <dgm:cxn modelId="{299EA004-FD9E-49DD-A130-135B605D864E}" type="presParOf" srcId="{719C465A-5ED3-4B5C-B805-81922B695A44}" destId="{320D7317-B5FB-4BE4-9993-37EEC72158D9}" srcOrd="4" destOrd="0" presId="urn:microsoft.com/office/officeart/2005/8/layout/vProcess5"/>
    <dgm:cxn modelId="{5D60CC83-9945-4C4D-9E22-A32D23C22C6D}" type="presParOf" srcId="{719C465A-5ED3-4B5C-B805-81922B695A44}" destId="{A0CC425A-39B0-4B92-91B3-6C2B7521CB78}" srcOrd="5" destOrd="0" presId="urn:microsoft.com/office/officeart/2005/8/layout/vProcess5"/>
    <dgm:cxn modelId="{AE6B6949-AD25-4921-B538-4C937E7FBEBF}" type="presParOf" srcId="{719C465A-5ED3-4B5C-B805-81922B695A44}" destId="{8FAB1663-11CB-4B2F-A5C6-1EE634642BBF}" srcOrd="6" destOrd="0" presId="urn:microsoft.com/office/officeart/2005/8/layout/vProcess5"/>
    <dgm:cxn modelId="{F5264D96-B142-4F3B-9C4D-30ABFD54CBE0}" type="presParOf" srcId="{719C465A-5ED3-4B5C-B805-81922B695A44}" destId="{8EE18F43-AD77-4257-9CF3-804154A50823}" srcOrd="7" destOrd="0" presId="urn:microsoft.com/office/officeart/2005/8/layout/vProcess5"/>
    <dgm:cxn modelId="{BFB80339-EB77-493D-8755-E12AFF29F06F}" type="presParOf" srcId="{719C465A-5ED3-4B5C-B805-81922B695A44}" destId="{6B8E2397-BC9D-4C13-9DA3-D184B5BB33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C8F83-8944-40D2-954A-096224E66316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Etiological factors </a:t>
          </a:r>
          <a:endParaRPr lang="en-US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768" y="39768"/>
        <a:ext cx="5530000" cy="1278252"/>
      </dsp:txXfrm>
    </dsp:sp>
    <dsp:sp modelId="{3EABEF95-9FF4-4850-B20F-DD343DF87503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Necrosis and inflammatory changes in liver parenchyma</a:t>
          </a:r>
          <a:endParaRPr lang="en-US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6987" y="1623855"/>
        <a:ext cx="5415841" cy="1278252"/>
      </dsp:txXfrm>
    </dsp:sp>
    <dsp:sp modelId="{F701E3B2-CF54-4201-A272-C4C75F06DDDE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Fibrosis of liver parenchyma</a:t>
          </a:r>
          <a:endParaRPr lang="en-US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74207" y="3207942"/>
        <a:ext cx="5415841" cy="1278252"/>
      </dsp:txXfrm>
    </dsp:sp>
    <dsp:sp modelId="{320D7317-B5FB-4BE4-9993-37EEC72158D9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1029656"/>
        <a:ext cx="485410" cy="664128"/>
      </dsp:txXfrm>
    </dsp:sp>
    <dsp:sp modelId="{A0CC425A-39B0-4B92-91B3-6C2B7521CB78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828799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Liver Disorders –III</a:t>
            </a:r>
            <a:br>
              <a:rPr lang="en-US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(Hepatitis)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</a:t>
            </a:r>
            <a:r>
              <a:rPr lang="en-US" b="1" dirty="0" err="1" smtClean="0">
                <a:solidFill>
                  <a:srgbClr val="00CC00"/>
                </a:solidFill>
                <a:latin typeface="Bodoni MT" pitchFamily="18" charset="0"/>
              </a:rPr>
              <a:t>Vivek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1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UNIT-2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Forte" pitchFamily="66" charset="0"/>
              </a:rPr>
              <a:t>                     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0000FF"/>
                </a:solidFill>
                <a:latin typeface="Forte" pitchFamily="66" charset="0"/>
              </a:rPr>
              <a:t>Thank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“Hepatitis refers to the degenerative and inflammatory process of liver characterized by jaundice, abdominal pain and nervous signs”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Etiology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factors may cause hepatitis and it has been classified accordingly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Infectious hepatitis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Parasitic hepatitis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Toxic hepatitis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Nutritional hepatitis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Congestive hepatitis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Pathogenesis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Endotoxin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Kupffer cells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Lysosomal enzymes                      Collagenase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Prostaglandins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Damage hepatocytes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43200" y="1828800"/>
            <a:ext cx="1143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76800" y="20574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1524000" y="2286000"/>
            <a:ext cx="6400800" cy="762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286000" y="27432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2743200"/>
            <a:ext cx="484632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705600" y="274320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343400" y="44958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Clinical Findings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Anorexia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Constipation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Sometimes Diarrhoea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Mucous membrane pale/ yellow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Light coloured faeces with undigested fat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Nervous symptoms like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Depression/ Excitement, Atexia, Lethargy etc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Necropsy Findings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Enlargement of liver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Swelling of edges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Haemorrhages under the capsule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Necrosis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Presence of parasites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Excessive blood accumulation in congestive hepatitis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  <a:cs typeface="Times New Roman" pitchFamily="18" charset="0"/>
              </a:rPr>
              <a:t>Diagnosis</a:t>
            </a:r>
            <a:endParaRPr lang="en-US" dirty="0">
              <a:solidFill>
                <a:srgbClr val="00206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 and Clinical signs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Palpation and percussion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Radiograhy/ Ultrasonography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 biopsy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 function test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Treatment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Elimination of primary cause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Dietary management ( Excessive amount of carbohydrate and calcium, low in protein and fat)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Mild laxatives to relieve constipation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Liver tonics and vitamin preparations </a:t>
            </a:r>
          </a:p>
          <a:p>
            <a:pPr algn="just"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Bodoni MT</vt:lpstr>
      <vt:lpstr>Calibri</vt:lpstr>
      <vt:lpstr>Forte</vt:lpstr>
      <vt:lpstr>Times New Roman</vt:lpstr>
      <vt:lpstr>Office Theme</vt:lpstr>
      <vt:lpstr>Liver Disorders –III (Hepatitis)</vt:lpstr>
      <vt:lpstr>PowerPoint Presentation</vt:lpstr>
      <vt:lpstr>Etiology</vt:lpstr>
      <vt:lpstr>Pathogenesis</vt:lpstr>
      <vt:lpstr>PowerPoint Presentation</vt:lpstr>
      <vt:lpstr>Clinical Findings</vt:lpstr>
      <vt:lpstr>Necropsy Findings</vt:lpstr>
      <vt:lpstr>Diagnosis</vt:lpstr>
      <vt:lpstr>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6</cp:revision>
  <dcterms:created xsi:type="dcterms:W3CDTF">2006-08-16T00:00:00Z</dcterms:created>
  <dcterms:modified xsi:type="dcterms:W3CDTF">2020-06-02T06:21:08Z</dcterms:modified>
</cp:coreProperties>
</file>