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7E306-3195-471C-911A-E05BBFB2007D}" type="datetimeFigureOut">
              <a:rPr lang="en-US" smtClean="0"/>
              <a:t>6/12/2020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947EF-2683-4296-8B03-AE619F4438B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>
            <a:normAutofit/>
          </a:bodyPr>
          <a:lstStyle/>
          <a:p>
            <a:r>
              <a:rPr lang="en-IN" sz="2400" dirty="0"/>
              <a:t>IMPACT </a:t>
            </a:r>
            <a:r>
              <a:rPr lang="en-IN" sz="2400" dirty="0" smtClean="0"/>
              <a:t>OF CRITICAL PROCESS ON </a:t>
            </a:r>
            <a:r>
              <a:rPr lang="en-IN" sz="2400" dirty="0"/>
              <a:t>ENTRY OF PATHOGENS,</a:t>
            </a:r>
            <a:br>
              <a:rPr lang="en-IN" sz="2400" dirty="0"/>
            </a:br>
            <a:r>
              <a:rPr lang="en-IN" sz="2400" dirty="0"/>
              <a:t>THEIR SURVIVAL DURING </a:t>
            </a:r>
            <a:r>
              <a:rPr lang="en-IN" sz="2400" dirty="0" smtClean="0"/>
              <a:t>STORAGE IN ICE CREAM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3071834" cy="1752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Department :   Dairy Technology</a:t>
            </a:r>
            <a:b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Course Title :   Ice Cream  &amp;  Frozen  Desserts</a:t>
            </a:r>
            <a:b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Course No. :    DTT -222</a:t>
            </a:r>
            <a:b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Semester-  4th</a:t>
            </a:r>
            <a:b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Course Teacher:     Dr.  </a:t>
            </a:r>
            <a:r>
              <a:rPr lang="en-US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Bipin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Kumar    Singh</a:t>
            </a:r>
            <a:endParaRPr lang="en-IN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316D90C-9F97-4B30-9529-1330E0ABB86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9" y="2200940"/>
            <a:ext cx="5214942" cy="36467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Some of the critical process factors in the manufacture of ice cream will certainly affect the extent of killing of Pathogens and Microorganisms.</a:t>
            </a:r>
            <a:endParaRPr lang="en-IN" dirty="0" smtClean="0"/>
          </a:p>
          <a:p>
            <a:pPr algn="just"/>
            <a:r>
              <a:rPr lang="en-IN" dirty="0" smtClean="0"/>
              <a:t>Some </a:t>
            </a:r>
            <a:r>
              <a:rPr lang="en-IN" dirty="0"/>
              <a:t>of the critical process factors in the manufacture of ice cream include </a:t>
            </a:r>
            <a:r>
              <a:rPr lang="en-IN" dirty="0" smtClean="0"/>
              <a:t>pasteurization, homogenization</a:t>
            </a:r>
            <a:r>
              <a:rPr lang="en-IN" dirty="0"/>
              <a:t>, chilling, ageing, freezing and </a:t>
            </a:r>
            <a:r>
              <a:rPr lang="en-IN" dirty="0" smtClean="0"/>
              <a:t>hardening.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Pasteurization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000" dirty="0"/>
              <a:t>Pasteurization is one of the main steps that determine the microbiological quality of </a:t>
            </a:r>
            <a:r>
              <a:rPr lang="en-IN" sz="2000" dirty="0" smtClean="0"/>
              <a:t>the finished </a:t>
            </a:r>
            <a:r>
              <a:rPr lang="en-IN" sz="2000" dirty="0"/>
              <a:t>product. The extent to which pasteurization will reduce the bacterial </a:t>
            </a:r>
            <a:r>
              <a:rPr lang="en-IN" sz="2000" dirty="0" smtClean="0"/>
              <a:t>count depends </a:t>
            </a:r>
            <a:r>
              <a:rPr lang="en-IN" sz="2000" dirty="0"/>
              <a:t>upon the heating temperature, holding time and the type of organisms </a:t>
            </a:r>
            <a:r>
              <a:rPr lang="en-IN" sz="2000" dirty="0" smtClean="0"/>
              <a:t>present. Fortunately </a:t>
            </a:r>
            <a:r>
              <a:rPr lang="en-IN" sz="2000" dirty="0"/>
              <a:t>pathogenic organisms are destroyed at a relatively low heat treatment.</a:t>
            </a:r>
          </a:p>
          <a:p>
            <a:pPr algn="just"/>
            <a:r>
              <a:rPr lang="en-IN" sz="2000" dirty="0"/>
              <a:t>Bacteriologists agree that the tubercle bacilli (</a:t>
            </a:r>
            <a:r>
              <a:rPr lang="en-IN" sz="2000" i="1" dirty="0"/>
              <a:t>Mycobacterium tuberculosis) show </a:t>
            </a:r>
            <a:r>
              <a:rPr lang="en-IN" sz="2000" i="1" dirty="0" smtClean="0"/>
              <a:t>the </a:t>
            </a:r>
            <a:r>
              <a:rPr lang="en-IN" sz="2000" dirty="0" smtClean="0"/>
              <a:t>highest </a:t>
            </a:r>
            <a:r>
              <a:rPr lang="en-IN" sz="2000" dirty="0"/>
              <a:t>heat resistance of those that come into consideration in milk and dairy </a:t>
            </a:r>
            <a:r>
              <a:rPr lang="en-IN" sz="2000" dirty="0" smtClean="0"/>
              <a:t>products; and </a:t>
            </a:r>
            <a:r>
              <a:rPr lang="en-IN" sz="2000" dirty="0"/>
              <a:t>it has been destroyed at 60°C for 20 minutes of heat treatment. The </a:t>
            </a:r>
            <a:r>
              <a:rPr lang="en-IN" sz="2000" dirty="0" smtClean="0"/>
              <a:t>usual pasteurization </a:t>
            </a:r>
            <a:r>
              <a:rPr lang="en-IN" sz="2000" dirty="0"/>
              <a:t>temperature of 62.8°C for 30 minutes applied to ice cream mixes </a:t>
            </a:r>
            <a:r>
              <a:rPr lang="en-IN" sz="2000" dirty="0" smtClean="0"/>
              <a:t>therefore allows </a:t>
            </a:r>
            <a:r>
              <a:rPr lang="en-IN" sz="2000" dirty="0"/>
              <a:t>a generous margin of safety with suspect to all pathogenic organisms that may </a:t>
            </a:r>
            <a:r>
              <a:rPr lang="en-IN" sz="2000" dirty="0" smtClean="0"/>
              <a:t>be present</a:t>
            </a:r>
            <a:r>
              <a:rPr lang="en-IN" sz="2000" dirty="0"/>
              <a:t>. Pasteurization in excess of 62.8°C for30 minutes is helpful in eliminating </a:t>
            </a:r>
            <a:r>
              <a:rPr lang="en-IN" sz="2000" i="1" dirty="0"/>
              <a:t>E. </a:t>
            </a:r>
            <a:r>
              <a:rPr lang="en-IN" sz="2000" i="1" dirty="0" smtClean="0"/>
              <a:t>Coli </a:t>
            </a:r>
            <a:r>
              <a:rPr lang="en-IN" sz="2000" dirty="0" smtClean="0"/>
              <a:t>and </a:t>
            </a:r>
            <a:r>
              <a:rPr lang="en-IN" sz="2000" i="1" dirty="0" err="1"/>
              <a:t>Aerobacteraerogenes</a:t>
            </a:r>
            <a:r>
              <a:rPr lang="en-IN" sz="2000" i="1" dirty="0"/>
              <a:t>.</a:t>
            </a:r>
            <a:endParaRPr lang="en-IN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Homogenization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opportunities for recontamination are considerably greater in the case of ice </a:t>
            </a:r>
            <a:r>
              <a:rPr lang="en-IN" dirty="0" smtClean="0"/>
              <a:t>cream mixes </a:t>
            </a:r>
            <a:r>
              <a:rPr lang="en-IN" dirty="0"/>
              <a:t>than in the case of pasteurized market milk</a:t>
            </a:r>
            <a:r>
              <a:rPr lang="en-IN" dirty="0" smtClean="0"/>
              <a:t>. The </a:t>
            </a:r>
            <a:r>
              <a:rPr lang="en-IN" dirty="0"/>
              <a:t>pasteurized ice cream mix </a:t>
            </a:r>
            <a:r>
              <a:rPr lang="en-IN" dirty="0" smtClean="0"/>
              <a:t>comes into </a:t>
            </a:r>
            <a:r>
              <a:rPr lang="en-IN" dirty="0"/>
              <a:t>contact with more pieces of equipment, and some of this equipment is </a:t>
            </a:r>
            <a:r>
              <a:rPr lang="en-IN" dirty="0" smtClean="0"/>
              <a:t>admittedly difficult </a:t>
            </a:r>
            <a:r>
              <a:rPr lang="en-IN" dirty="0"/>
              <a:t>to sterilize. Two factors are involved </a:t>
            </a:r>
            <a:r>
              <a:rPr lang="en-IN" dirty="0" smtClean="0"/>
              <a:t>in producing </a:t>
            </a:r>
            <a:r>
              <a:rPr lang="en-IN" dirty="0"/>
              <a:t>an increase in the </a:t>
            </a:r>
            <a:r>
              <a:rPr lang="en-IN" dirty="0" smtClean="0"/>
              <a:t>bacterial count </a:t>
            </a:r>
            <a:r>
              <a:rPr lang="en-IN" dirty="0"/>
              <a:t>of ice cream mixes on homogenization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 </a:t>
            </a:r>
            <a:r>
              <a:rPr lang="en-IN" dirty="0"/>
              <a:t>Contamination from the </a:t>
            </a:r>
            <a:r>
              <a:rPr lang="en-IN" dirty="0" smtClean="0"/>
              <a:t>homogenizer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breaking up of the group’s of bacterial cells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A study revealed that the average plate count before and after homogenization of </a:t>
            </a:r>
            <a:r>
              <a:rPr lang="en-IN" dirty="0" smtClean="0"/>
              <a:t>ice cream </a:t>
            </a:r>
            <a:r>
              <a:rPr lang="en-IN" dirty="0"/>
              <a:t>mix were 14,500 and 49,236 respectively which has accounted for an increase </a:t>
            </a:r>
            <a:r>
              <a:rPr lang="en-IN" dirty="0" smtClean="0"/>
              <a:t>of 239.5</a:t>
            </a:r>
            <a:r>
              <a:rPr lang="en-IN" dirty="0"/>
              <a:t>%.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Chilling/Coolers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Coolers may act as an important source of contamination if they are carelessly washed and</a:t>
            </a:r>
          </a:p>
          <a:p>
            <a:pPr algn="just">
              <a:buNone/>
            </a:pPr>
            <a:r>
              <a:rPr lang="en-IN" dirty="0" smtClean="0"/>
              <a:t>    sterilized</a:t>
            </a:r>
            <a:r>
              <a:rPr lang="en-IN" dirty="0"/>
              <a:t>. Surface coolers should be sterilized by pumping water at 82.2° to 87.8°C </a:t>
            </a:r>
            <a:r>
              <a:rPr lang="en-IN" dirty="0" smtClean="0"/>
              <a:t>over them </a:t>
            </a:r>
            <a:r>
              <a:rPr lang="en-IN" dirty="0"/>
              <a:t>in ample amounts so that the entire surface is actually heated. Chemical </a:t>
            </a:r>
            <a:r>
              <a:rPr lang="en-IN" dirty="0" smtClean="0"/>
              <a:t>sterilization with </a:t>
            </a:r>
            <a:r>
              <a:rPr lang="en-IN" dirty="0"/>
              <a:t>chlorine at 100 </a:t>
            </a:r>
            <a:r>
              <a:rPr lang="en-IN" dirty="0" err="1"/>
              <a:t>ppm</a:t>
            </a:r>
            <a:r>
              <a:rPr lang="en-IN" dirty="0"/>
              <a:t> level is advocated. Tubular coolers can also be sterilized with </a:t>
            </a:r>
            <a:r>
              <a:rPr lang="en-IN" dirty="0" smtClean="0"/>
              <a:t>hot water</a:t>
            </a:r>
            <a:r>
              <a:rPr lang="en-IN" dirty="0"/>
              <a:t>. Chemical sterilization is frequently used and it should be done just before </a:t>
            </a:r>
            <a:r>
              <a:rPr lang="en-IN" dirty="0" smtClean="0"/>
              <a:t>the equipment </a:t>
            </a:r>
            <a:r>
              <a:rPr lang="en-IN" dirty="0"/>
              <a:t>is used.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Ageing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If ageing conditions are moderately good, there will be little increase in the bacterial </a:t>
            </a:r>
            <a:r>
              <a:rPr lang="en-IN" dirty="0" smtClean="0"/>
              <a:t>count of </a:t>
            </a:r>
            <a:r>
              <a:rPr lang="en-IN" dirty="0"/>
              <a:t>the mix. It is well known that the growth of bacteria is very slow at the </a:t>
            </a:r>
            <a:r>
              <a:rPr lang="en-IN" dirty="0" smtClean="0"/>
              <a:t>temperatures commonly </a:t>
            </a:r>
            <a:r>
              <a:rPr lang="en-IN" dirty="0"/>
              <a:t>used in ageing ice cream mixes. The ageing procedure should therefore </a:t>
            </a:r>
            <a:r>
              <a:rPr lang="en-IN" dirty="0" smtClean="0"/>
              <a:t>be undertaken </a:t>
            </a:r>
            <a:r>
              <a:rPr lang="en-IN" dirty="0"/>
              <a:t>only if accompanied by a program of efficient sterilization of equipment.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Freezing and Hardening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/>
              <a:t>An increase in the plate colony count which is commonly observed when the mix is </a:t>
            </a:r>
            <a:r>
              <a:rPr lang="en-IN" dirty="0" smtClean="0"/>
              <a:t>frozen into </a:t>
            </a:r>
            <a:r>
              <a:rPr lang="en-IN" dirty="0"/>
              <a:t>ice cream involves two factors</a:t>
            </a:r>
          </a:p>
          <a:p>
            <a:pPr algn="just"/>
            <a:r>
              <a:rPr lang="en-IN" dirty="0"/>
              <a:t>a. Breaking up of group of cells</a:t>
            </a:r>
          </a:p>
          <a:p>
            <a:pPr algn="just"/>
            <a:r>
              <a:rPr lang="en-IN" dirty="0"/>
              <a:t>b. Actual contamination from the freezer.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 Thanksgiving arrives, a professor thanks her students (essay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511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IMPACT OF CRITICAL PROCESS ON ENTRY OF PATHOGENS, THEIR SURVIVAL DURING STORAGE IN ICE CREAM</vt:lpstr>
      <vt:lpstr>Introduction</vt:lpstr>
      <vt:lpstr>Pasteurization</vt:lpstr>
      <vt:lpstr>Homogenization</vt:lpstr>
      <vt:lpstr>Contd..</vt:lpstr>
      <vt:lpstr>Chilling/Coolers</vt:lpstr>
      <vt:lpstr>Ageing</vt:lpstr>
      <vt:lpstr>Freezing and Hardening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CRITICAL PROCESS ON ENTRY OF PATHOGENS, THEIR SURVIVAL DURING STORAGE IN ICE CREAM</dc:title>
  <dc:creator>SGAU</dc:creator>
  <cp:lastModifiedBy>SGAU</cp:lastModifiedBy>
  <cp:revision>26</cp:revision>
  <dcterms:created xsi:type="dcterms:W3CDTF">2020-06-12T04:54:00Z</dcterms:created>
  <dcterms:modified xsi:type="dcterms:W3CDTF">2020-06-12T08:09:24Z</dcterms:modified>
</cp:coreProperties>
</file>