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668" r:id="rId3"/>
    <p:sldId id="636" r:id="rId4"/>
    <p:sldId id="639" r:id="rId5"/>
    <p:sldId id="641" r:id="rId6"/>
    <p:sldId id="671" r:id="rId7"/>
    <p:sldId id="676" r:id="rId8"/>
    <p:sldId id="673" r:id="rId9"/>
    <p:sldId id="672" r:id="rId10"/>
    <p:sldId id="674" r:id="rId11"/>
    <p:sldId id="675" r:id="rId12"/>
    <p:sldId id="680" r:id="rId13"/>
    <p:sldId id="652" r:id="rId14"/>
    <p:sldId id="677" r:id="rId15"/>
    <p:sldId id="678" r:id="rId16"/>
    <p:sldId id="343" r:id="rId17"/>
    <p:sldId id="679" r:id="rId18"/>
    <p:sldId id="345" r:id="rId19"/>
    <p:sldId id="346" r:id="rId20"/>
    <p:sldId id="347" r:id="rId21"/>
    <p:sldId id="348" r:id="rId22"/>
    <p:sldId id="681" r:id="rId23"/>
    <p:sldId id="349" r:id="rId24"/>
    <p:sldId id="351" r:id="rId25"/>
    <p:sldId id="352" r:id="rId26"/>
    <p:sldId id="354" r:id="rId27"/>
    <p:sldId id="356" r:id="rId28"/>
    <p:sldId id="357" r:id="rId29"/>
    <p:sldId id="358" r:id="rId30"/>
    <p:sldId id="359" r:id="rId31"/>
    <p:sldId id="360" r:id="rId32"/>
    <p:sldId id="6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04F45-2F09-4198-9D97-F954047A1C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95FCBA-0B6E-4C8A-A760-BCC7A689C965}">
      <dgm:prSet/>
      <dgm:spPr/>
      <dgm:t>
        <a:bodyPr/>
        <a:lstStyle/>
        <a:p>
          <a:r>
            <a:rPr lang="en-US" b="1"/>
            <a:t>For an invention</a:t>
          </a:r>
          <a:endParaRPr lang="en-US"/>
        </a:p>
      </dgm:t>
    </dgm:pt>
    <dgm:pt modelId="{F1070167-DFD1-4A06-ADBE-8D837AA8612E}" type="parTrans" cxnId="{1F756E7F-2E1D-46E3-93BD-0D402EC0A243}">
      <dgm:prSet/>
      <dgm:spPr/>
      <dgm:t>
        <a:bodyPr/>
        <a:lstStyle/>
        <a:p>
          <a:endParaRPr lang="en-US"/>
        </a:p>
      </dgm:t>
    </dgm:pt>
    <dgm:pt modelId="{4AF40AB3-507B-44FA-A996-967B6DCE2009}" type="sibTrans" cxnId="{1F756E7F-2E1D-46E3-93BD-0D402EC0A243}">
      <dgm:prSet/>
      <dgm:spPr/>
      <dgm:t>
        <a:bodyPr/>
        <a:lstStyle/>
        <a:p>
          <a:endParaRPr lang="en-US"/>
        </a:p>
      </dgm:t>
    </dgm:pt>
    <dgm:pt modelId="{A6094285-CDBE-442A-8A0D-B55CCBE4DB00}">
      <dgm:prSet/>
      <dgm:spPr/>
      <dgm:t>
        <a:bodyPr/>
        <a:lstStyle/>
        <a:p>
          <a:r>
            <a:rPr lang="en-US" b="1"/>
            <a:t>By the Government</a:t>
          </a:r>
          <a:endParaRPr lang="en-US"/>
        </a:p>
      </dgm:t>
    </dgm:pt>
    <dgm:pt modelId="{328F17E9-0D72-43E0-81C2-04A6D187EA8B}" type="parTrans" cxnId="{8D6302BF-4180-4029-9277-DEE7562D3802}">
      <dgm:prSet/>
      <dgm:spPr/>
      <dgm:t>
        <a:bodyPr/>
        <a:lstStyle/>
        <a:p>
          <a:endParaRPr lang="en-US"/>
        </a:p>
      </dgm:t>
    </dgm:pt>
    <dgm:pt modelId="{E0B156C8-EDB0-43E7-958C-E4341B23FCBA}" type="sibTrans" cxnId="{8D6302BF-4180-4029-9277-DEE7562D3802}">
      <dgm:prSet/>
      <dgm:spPr/>
      <dgm:t>
        <a:bodyPr/>
        <a:lstStyle/>
        <a:p>
          <a:endParaRPr lang="en-US"/>
        </a:p>
      </dgm:t>
    </dgm:pt>
    <dgm:pt modelId="{599F4B95-24B9-4A75-935E-35DF673574A7}">
      <dgm:prSet/>
      <dgm:spPr/>
      <dgm:t>
        <a:bodyPr/>
        <a:lstStyle/>
        <a:p>
          <a:r>
            <a:rPr lang="en-US" b="1"/>
            <a:t>To the inventor or his/her assignee</a:t>
          </a:r>
          <a:endParaRPr lang="en-US"/>
        </a:p>
      </dgm:t>
    </dgm:pt>
    <dgm:pt modelId="{263E6685-9672-43FF-8646-5D2CB49FDFFE}" type="parTrans" cxnId="{52C33EA8-A0C2-46B9-AB3F-14528DC034B3}">
      <dgm:prSet/>
      <dgm:spPr/>
      <dgm:t>
        <a:bodyPr/>
        <a:lstStyle/>
        <a:p>
          <a:endParaRPr lang="en-US"/>
        </a:p>
      </dgm:t>
    </dgm:pt>
    <dgm:pt modelId="{2FE35238-6046-4FB7-A749-718AA8CA951B}" type="sibTrans" cxnId="{52C33EA8-A0C2-46B9-AB3F-14528DC034B3}">
      <dgm:prSet/>
      <dgm:spPr/>
      <dgm:t>
        <a:bodyPr/>
        <a:lstStyle/>
        <a:p>
          <a:endParaRPr lang="en-US"/>
        </a:p>
      </dgm:t>
    </dgm:pt>
    <dgm:pt modelId="{0C28F773-D098-413D-8C4E-0E6876D4C20B}">
      <dgm:prSet/>
      <dgm:spPr/>
      <dgm:t>
        <a:bodyPr/>
        <a:lstStyle/>
        <a:p>
          <a:r>
            <a:rPr lang="en-US" b="1"/>
            <a:t>For a limited period</a:t>
          </a:r>
          <a:endParaRPr lang="en-US"/>
        </a:p>
      </dgm:t>
    </dgm:pt>
    <dgm:pt modelId="{94055BB5-9831-4952-9262-4ECDEA2986B5}" type="parTrans" cxnId="{FB8E4D65-18CC-4931-9D18-D8AD401863D8}">
      <dgm:prSet/>
      <dgm:spPr/>
      <dgm:t>
        <a:bodyPr/>
        <a:lstStyle/>
        <a:p>
          <a:endParaRPr lang="en-US"/>
        </a:p>
      </dgm:t>
    </dgm:pt>
    <dgm:pt modelId="{0485BA0B-8C09-4842-9368-EBD2FCCF49D4}" type="sibTrans" cxnId="{FB8E4D65-18CC-4931-9D18-D8AD401863D8}">
      <dgm:prSet/>
      <dgm:spPr/>
      <dgm:t>
        <a:bodyPr/>
        <a:lstStyle/>
        <a:p>
          <a:endParaRPr lang="en-US"/>
        </a:p>
      </dgm:t>
    </dgm:pt>
    <dgm:pt modelId="{52F312AB-EBBC-4773-AF2B-EBCA23A994A7}">
      <dgm:prSet/>
      <dgm:spPr/>
      <dgm:t>
        <a:bodyPr/>
        <a:lstStyle/>
        <a:p>
          <a:r>
            <a:rPr lang="en-US" b="1"/>
            <a:t>Valid within the country of grant</a:t>
          </a:r>
          <a:endParaRPr lang="en-US"/>
        </a:p>
      </dgm:t>
    </dgm:pt>
    <dgm:pt modelId="{DA20B000-3777-44CD-A1B6-E8BE7D528CBE}" type="parTrans" cxnId="{C05519A3-6891-4460-9328-697CDF1E5257}">
      <dgm:prSet/>
      <dgm:spPr/>
      <dgm:t>
        <a:bodyPr/>
        <a:lstStyle/>
        <a:p>
          <a:endParaRPr lang="en-US"/>
        </a:p>
      </dgm:t>
    </dgm:pt>
    <dgm:pt modelId="{4489BBB4-D1F3-4983-8BA7-41433B599DDF}" type="sibTrans" cxnId="{C05519A3-6891-4460-9328-697CDF1E5257}">
      <dgm:prSet/>
      <dgm:spPr/>
      <dgm:t>
        <a:bodyPr/>
        <a:lstStyle/>
        <a:p>
          <a:endParaRPr lang="en-US"/>
        </a:p>
      </dgm:t>
    </dgm:pt>
    <dgm:pt modelId="{516A747C-FCE2-4F90-BE67-7DB8569EC51A}" type="pres">
      <dgm:prSet presAssocID="{3EB04F45-2F09-4198-9D97-F954047A1C6B}" presName="linear" presStyleCnt="0">
        <dgm:presLayoutVars>
          <dgm:animLvl val="lvl"/>
          <dgm:resizeHandles val="exact"/>
        </dgm:presLayoutVars>
      </dgm:prSet>
      <dgm:spPr/>
    </dgm:pt>
    <dgm:pt modelId="{8B7DE783-1CC9-43F5-9E41-6D3FE9CE2868}" type="pres">
      <dgm:prSet presAssocID="{DC95FCBA-0B6E-4C8A-A760-BCC7A689C9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A1235F-2138-4885-B460-A1A62FB47249}" type="pres">
      <dgm:prSet presAssocID="{4AF40AB3-507B-44FA-A996-967B6DCE2009}" presName="spacer" presStyleCnt="0"/>
      <dgm:spPr/>
    </dgm:pt>
    <dgm:pt modelId="{0DB5B8D6-6CF8-4F56-A4F3-6756FABFFCF3}" type="pres">
      <dgm:prSet presAssocID="{A6094285-CDBE-442A-8A0D-B55CCBE4DB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EEB4F21-DD99-42DF-B591-5617289EA307}" type="pres">
      <dgm:prSet presAssocID="{E0B156C8-EDB0-43E7-958C-E4341B23FCBA}" presName="spacer" presStyleCnt="0"/>
      <dgm:spPr/>
    </dgm:pt>
    <dgm:pt modelId="{08B4A854-F3E1-499E-B313-115BBB712076}" type="pres">
      <dgm:prSet presAssocID="{599F4B95-24B9-4A75-935E-35DF673574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7B85E2-21B3-4BA4-8FFB-E442DBDC01F8}" type="pres">
      <dgm:prSet presAssocID="{2FE35238-6046-4FB7-A749-718AA8CA951B}" presName="spacer" presStyleCnt="0"/>
      <dgm:spPr/>
    </dgm:pt>
    <dgm:pt modelId="{2AA8CDBE-5C8E-46E7-A50E-FB184A9B69FF}" type="pres">
      <dgm:prSet presAssocID="{0C28F773-D098-413D-8C4E-0E6876D4C2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02DC18-3E53-433C-8D47-D77188DF5C24}" type="pres">
      <dgm:prSet presAssocID="{0485BA0B-8C09-4842-9368-EBD2FCCF49D4}" presName="spacer" presStyleCnt="0"/>
      <dgm:spPr/>
    </dgm:pt>
    <dgm:pt modelId="{25C89F96-F63F-4243-A369-6E8851997EE5}" type="pres">
      <dgm:prSet presAssocID="{52F312AB-EBBC-4773-AF2B-EBCA23A994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4B1591B-40A1-45A5-A48A-466ECC49C6CB}" type="presOf" srcId="{52F312AB-EBBC-4773-AF2B-EBCA23A994A7}" destId="{25C89F96-F63F-4243-A369-6E8851997EE5}" srcOrd="0" destOrd="0" presId="urn:microsoft.com/office/officeart/2005/8/layout/vList2"/>
    <dgm:cxn modelId="{D6755F3C-94DC-4C9C-9634-9E20FAF4C2A4}" type="presOf" srcId="{0C28F773-D098-413D-8C4E-0E6876D4C20B}" destId="{2AA8CDBE-5C8E-46E7-A50E-FB184A9B69FF}" srcOrd="0" destOrd="0" presId="urn:microsoft.com/office/officeart/2005/8/layout/vList2"/>
    <dgm:cxn modelId="{EF5AB041-B7B3-491B-A7D1-DE9CDC1B102C}" type="presOf" srcId="{A6094285-CDBE-442A-8A0D-B55CCBE4DB00}" destId="{0DB5B8D6-6CF8-4F56-A4F3-6756FABFFCF3}" srcOrd="0" destOrd="0" presId="urn:microsoft.com/office/officeart/2005/8/layout/vList2"/>
    <dgm:cxn modelId="{FB8E4D65-18CC-4931-9D18-D8AD401863D8}" srcId="{3EB04F45-2F09-4198-9D97-F954047A1C6B}" destId="{0C28F773-D098-413D-8C4E-0E6876D4C20B}" srcOrd="3" destOrd="0" parTransId="{94055BB5-9831-4952-9262-4ECDEA2986B5}" sibTransId="{0485BA0B-8C09-4842-9368-EBD2FCCF49D4}"/>
    <dgm:cxn modelId="{1F756E7F-2E1D-46E3-93BD-0D402EC0A243}" srcId="{3EB04F45-2F09-4198-9D97-F954047A1C6B}" destId="{DC95FCBA-0B6E-4C8A-A760-BCC7A689C965}" srcOrd="0" destOrd="0" parTransId="{F1070167-DFD1-4A06-ADBE-8D837AA8612E}" sibTransId="{4AF40AB3-507B-44FA-A996-967B6DCE2009}"/>
    <dgm:cxn modelId="{0485619C-CE50-4312-A5E1-6BC10914B8EB}" type="presOf" srcId="{3EB04F45-2F09-4198-9D97-F954047A1C6B}" destId="{516A747C-FCE2-4F90-BE67-7DB8569EC51A}" srcOrd="0" destOrd="0" presId="urn:microsoft.com/office/officeart/2005/8/layout/vList2"/>
    <dgm:cxn modelId="{5586A69C-6B03-47C2-BBA0-FE716FD55321}" type="presOf" srcId="{599F4B95-24B9-4A75-935E-35DF673574A7}" destId="{08B4A854-F3E1-499E-B313-115BBB712076}" srcOrd="0" destOrd="0" presId="urn:microsoft.com/office/officeart/2005/8/layout/vList2"/>
    <dgm:cxn modelId="{C05519A3-6891-4460-9328-697CDF1E5257}" srcId="{3EB04F45-2F09-4198-9D97-F954047A1C6B}" destId="{52F312AB-EBBC-4773-AF2B-EBCA23A994A7}" srcOrd="4" destOrd="0" parTransId="{DA20B000-3777-44CD-A1B6-E8BE7D528CBE}" sibTransId="{4489BBB4-D1F3-4983-8BA7-41433B599DDF}"/>
    <dgm:cxn modelId="{52C33EA8-A0C2-46B9-AB3F-14528DC034B3}" srcId="{3EB04F45-2F09-4198-9D97-F954047A1C6B}" destId="{599F4B95-24B9-4A75-935E-35DF673574A7}" srcOrd="2" destOrd="0" parTransId="{263E6685-9672-43FF-8646-5D2CB49FDFFE}" sibTransId="{2FE35238-6046-4FB7-A749-718AA8CA951B}"/>
    <dgm:cxn modelId="{3CAD9AA8-F243-483D-96FC-F01902E2109C}" type="presOf" srcId="{DC95FCBA-0B6E-4C8A-A760-BCC7A689C965}" destId="{8B7DE783-1CC9-43F5-9E41-6D3FE9CE2868}" srcOrd="0" destOrd="0" presId="urn:microsoft.com/office/officeart/2005/8/layout/vList2"/>
    <dgm:cxn modelId="{8D6302BF-4180-4029-9277-DEE7562D3802}" srcId="{3EB04F45-2F09-4198-9D97-F954047A1C6B}" destId="{A6094285-CDBE-442A-8A0D-B55CCBE4DB00}" srcOrd="1" destOrd="0" parTransId="{328F17E9-0D72-43E0-81C2-04A6D187EA8B}" sibTransId="{E0B156C8-EDB0-43E7-958C-E4341B23FCBA}"/>
    <dgm:cxn modelId="{DF22E7A2-5087-4208-9523-B4B0D7744B9C}" type="presParOf" srcId="{516A747C-FCE2-4F90-BE67-7DB8569EC51A}" destId="{8B7DE783-1CC9-43F5-9E41-6D3FE9CE2868}" srcOrd="0" destOrd="0" presId="urn:microsoft.com/office/officeart/2005/8/layout/vList2"/>
    <dgm:cxn modelId="{11DC42ED-D68F-4E53-A01A-FFE7D7EA8ABD}" type="presParOf" srcId="{516A747C-FCE2-4F90-BE67-7DB8569EC51A}" destId="{20A1235F-2138-4885-B460-A1A62FB47249}" srcOrd="1" destOrd="0" presId="urn:microsoft.com/office/officeart/2005/8/layout/vList2"/>
    <dgm:cxn modelId="{46E6E436-538B-441B-A149-1DC238B19ABC}" type="presParOf" srcId="{516A747C-FCE2-4F90-BE67-7DB8569EC51A}" destId="{0DB5B8D6-6CF8-4F56-A4F3-6756FABFFCF3}" srcOrd="2" destOrd="0" presId="urn:microsoft.com/office/officeart/2005/8/layout/vList2"/>
    <dgm:cxn modelId="{AA55A8A3-B4BA-46D8-AB40-F81B5270BFFB}" type="presParOf" srcId="{516A747C-FCE2-4F90-BE67-7DB8569EC51A}" destId="{5EEB4F21-DD99-42DF-B591-5617289EA307}" srcOrd="3" destOrd="0" presId="urn:microsoft.com/office/officeart/2005/8/layout/vList2"/>
    <dgm:cxn modelId="{014B416C-FE96-4F26-A13F-743120E4079C}" type="presParOf" srcId="{516A747C-FCE2-4F90-BE67-7DB8569EC51A}" destId="{08B4A854-F3E1-499E-B313-115BBB712076}" srcOrd="4" destOrd="0" presId="urn:microsoft.com/office/officeart/2005/8/layout/vList2"/>
    <dgm:cxn modelId="{46DD22B9-BACC-4E8B-804D-566DECD31D61}" type="presParOf" srcId="{516A747C-FCE2-4F90-BE67-7DB8569EC51A}" destId="{2A7B85E2-21B3-4BA4-8FFB-E442DBDC01F8}" srcOrd="5" destOrd="0" presId="urn:microsoft.com/office/officeart/2005/8/layout/vList2"/>
    <dgm:cxn modelId="{5C30D8C5-E714-42B8-A17A-37F0A3E845A8}" type="presParOf" srcId="{516A747C-FCE2-4F90-BE67-7DB8569EC51A}" destId="{2AA8CDBE-5C8E-46E7-A50E-FB184A9B69FF}" srcOrd="6" destOrd="0" presId="urn:microsoft.com/office/officeart/2005/8/layout/vList2"/>
    <dgm:cxn modelId="{45ED5DE8-D0A8-4187-9C21-0E76A279E7CC}" type="presParOf" srcId="{516A747C-FCE2-4F90-BE67-7DB8569EC51A}" destId="{DA02DC18-3E53-433C-8D47-D77188DF5C24}" srcOrd="7" destOrd="0" presId="urn:microsoft.com/office/officeart/2005/8/layout/vList2"/>
    <dgm:cxn modelId="{B3E6805C-B620-4225-96B4-F7422828F821}" type="presParOf" srcId="{516A747C-FCE2-4F90-BE67-7DB8569EC51A}" destId="{25C89F96-F63F-4243-A369-6E8851997E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DE783-1CC9-43F5-9E41-6D3FE9CE2868}">
      <dsp:nvSpPr>
        <dsp:cNvPr id="0" name=""/>
        <dsp:cNvSpPr/>
      </dsp:nvSpPr>
      <dsp:spPr>
        <a:xfrm>
          <a:off x="0" y="5619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For an invention</a:t>
          </a:r>
          <a:endParaRPr lang="en-US" sz="3000" kern="1200"/>
        </a:p>
      </dsp:txBody>
      <dsp:txXfrm>
        <a:off x="34269" y="596259"/>
        <a:ext cx="6560266" cy="633462"/>
      </dsp:txXfrm>
    </dsp:sp>
    <dsp:sp modelId="{0DB5B8D6-6CF8-4F56-A4F3-6756FABFFCF3}">
      <dsp:nvSpPr>
        <dsp:cNvPr id="0" name=""/>
        <dsp:cNvSpPr/>
      </dsp:nvSpPr>
      <dsp:spPr>
        <a:xfrm>
          <a:off x="0" y="13503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By the Government</a:t>
          </a:r>
          <a:endParaRPr lang="en-US" sz="3000" kern="1200"/>
        </a:p>
      </dsp:txBody>
      <dsp:txXfrm>
        <a:off x="34269" y="1384659"/>
        <a:ext cx="6560266" cy="633462"/>
      </dsp:txXfrm>
    </dsp:sp>
    <dsp:sp modelId="{08B4A854-F3E1-499E-B313-115BBB712076}">
      <dsp:nvSpPr>
        <dsp:cNvPr id="0" name=""/>
        <dsp:cNvSpPr/>
      </dsp:nvSpPr>
      <dsp:spPr>
        <a:xfrm>
          <a:off x="0" y="21387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To the inventor or his/her assignee</a:t>
          </a:r>
          <a:endParaRPr lang="en-US" sz="3000" kern="1200"/>
        </a:p>
      </dsp:txBody>
      <dsp:txXfrm>
        <a:off x="34269" y="2173059"/>
        <a:ext cx="6560266" cy="633462"/>
      </dsp:txXfrm>
    </dsp:sp>
    <dsp:sp modelId="{2AA8CDBE-5C8E-46E7-A50E-FB184A9B69FF}">
      <dsp:nvSpPr>
        <dsp:cNvPr id="0" name=""/>
        <dsp:cNvSpPr/>
      </dsp:nvSpPr>
      <dsp:spPr>
        <a:xfrm>
          <a:off x="0" y="29271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For a limited period</a:t>
          </a:r>
          <a:endParaRPr lang="en-US" sz="3000" kern="1200"/>
        </a:p>
      </dsp:txBody>
      <dsp:txXfrm>
        <a:off x="34269" y="2961459"/>
        <a:ext cx="6560266" cy="633462"/>
      </dsp:txXfrm>
    </dsp:sp>
    <dsp:sp modelId="{25C89F96-F63F-4243-A369-6E8851997EE5}">
      <dsp:nvSpPr>
        <dsp:cNvPr id="0" name=""/>
        <dsp:cNvSpPr/>
      </dsp:nvSpPr>
      <dsp:spPr>
        <a:xfrm>
          <a:off x="0" y="37155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Valid within the country of grant</a:t>
          </a:r>
          <a:endParaRPr lang="en-US" sz="3000" kern="1200"/>
        </a:p>
      </dsp:txBody>
      <dsp:txXfrm>
        <a:off x="34269" y="3749859"/>
        <a:ext cx="6560266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7F6B-B86B-4A6C-B853-F755DB546860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3607-E97F-4354-9791-61AAC90E1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78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FF6C749-4370-4CEC-AEC4-2920D8B3F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70C11E-803B-42C4-AE87-F0BC296DD42C}" type="slidenum">
              <a:rPr lang="en-IN" altLang="en-US"/>
              <a:pPr eaLnBrk="1" hangingPunct="1"/>
              <a:t>2</a:t>
            </a:fld>
            <a:endParaRPr lang="en-IN" altLang="en-US"/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E3B9C5D2-47ED-41A5-B9D6-CE041EEDF5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E223903-E1DF-45F3-8A60-B26B543C8605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6BBDDEE2-6E75-4DE5-AF6E-9FB76F4D45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2DD22905-BFB4-4291-8C7B-1898CAABA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6E47409-91E9-4844-867C-18E0C2738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FA8DA2-8490-41C0-B9B0-85B19F1B5F7F}" type="slidenum">
              <a:rPr lang="en-IN" altLang="en-US"/>
              <a:pPr eaLnBrk="1" hangingPunct="1"/>
              <a:t>3</a:t>
            </a:fld>
            <a:endParaRPr lang="en-IN" altLang="en-US"/>
          </a:p>
        </p:txBody>
      </p:sp>
      <p:sp>
        <p:nvSpPr>
          <p:cNvPr id="47107" name="Slide Image Placeholder 1">
            <a:extLst>
              <a:ext uri="{FF2B5EF4-FFF2-40B4-BE49-F238E27FC236}">
                <a16:creationId xmlns:a16="http://schemas.microsoft.com/office/drawing/2014/main" id="{5BEB904B-5EF0-4107-8D66-0315D354D7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8" name="Notes Placeholder 2">
            <a:extLst>
              <a:ext uri="{FF2B5EF4-FFF2-40B4-BE49-F238E27FC236}">
                <a16:creationId xmlns:a16="http://schemas.microsoft.com/office/drawing/2014/main" id="{55114D90-CFD2-45FE-93A1-8376C9C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A8860375-833C-4A4C-8EEE-E36BB2C07A4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5AEBB66-8B79-4490-AD6D-B85B2360BC19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0B25554-BFFE-4733-909C-146D114AD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D7976C-EA09-4C5F-B674-4EB84A70BB94}" type="slidenum">
              <a:rPr lang="en-IN" altLang="en-US"/>
              <a:pPr eaLnBrk="1" hangingPunct="1"/>
              <a:t>4</a:t>
            </a:fld>
            <a:endParaRPr lang="en-IN" altLang="en-US"/>
          </a:p>
        </p:txBody>
      </p:sp>
      <p:sp>
        <p:nvSpPr>
          <p:cNvPr id="49155" name="Slide Image Placeholder 1">
            <a:extLst>
              <a:ext uri="{FF2B5EF4-FFF2-40B4-BE49-F238E27FC236}">
                <a16:creationId xmlns:a16="http://schemas.microsoft.com/office/drawing/2014/main" id="{65829358-1B86-4448-B5F2-0FD6E3440E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6" name="Notes Placeholder 2">
            <a:extLst>
              <a:ext uri="{FF2B5EF4-FFF2-40B4-BE49-F238E27FC236}">
                <a16:creationId xmlns:a16="http://schemas.microsoft.com/office/drawing/2014/main" id="{D9AC2628-C031-44B4-8A16-637D761A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Slide Number Placeholder 3">
            <a:extLst>
              <a:ext uri="{FF2B5EF4-FFF2-40B4-BE49-F238E27FC236}">
                <a16:creationId xmlns:a16="http://schemas.microsoft.com/office/drawing/2014/main" id="{E209B48D-706D-4E12-8EDB-B81664ED1BB1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49757EA-8221-4640-8986-22886A650DE2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1BBABF1-77DF-4285-9CEF-4E1409641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DD6A1-481E-4CFF-945F-E71F2196027F}" type="slidenum">
              <a:rPr lang="en-IN" altLang="en-US"/>
              <a:pPr eaLnBrk="1" hangingPunct="1"/>
              <a:t>5</a:t>
            </a:fld>
            <a:endParaRPr lang="en-IN" altLang="en-US"/>
          </a:p>
        </p:txBody>
      </p:sp>
      <p:sp>
        <p:nvSpPr>
          <p:cNvPr id="50179" name="Slide Image Placeholder 1">
            <a:extLst>
              <a:ext uri="{FF2B5EF4-FFF2-40B4-BE49-F238E27FC236}">
                <a16:creationId xmlns:a16="http://schemas.microsoft.com/office/drawing/2014/main" id="{9D8FD274-940C-4378-91BB-29D017D87E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80" name="Notes Placeholder 2">
            <a:extLst>
              <a:ext uri="{FF2B5EF4-FFF2-40B4-BE49-F238E27FC236}">
                <a16:creationId xmlns:a16="http://schemas.microsoft.com/office/drawing/2014/main" id="{96874601-4B5D-4F42-8A58-6B270BAC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Slide Number Placeholder 3">
            <a:extLst>
              <a:ext uri="{FF2B5EF4-FFF2-40B4-BE49-F238E27FC236}">
                <a16:creationId xmlns:a16="http://schemas.microsoft.com/office/drawing/2014/main" id="{43963390-02B5-4984-AB89-FEA9E980FB6E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57502C6-D4F1-49B2-81B2-B3AA7B082221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A66913C-9CF7-44A2-9498-ACDD548ED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1DD4C4-CD7F-496F-8812-B96EB14F89BB}" type="slidenum">
              <a:rPr lang="en-IN" altLang="en-US"/>
              <a:pPr eaLnBrk="1" hangingPunct="1"/>
              <a:t>13</a:t>
            </a:fld>
            <a:endParaRPr lang="en-IN" altLang="en-US"/>
          </a:p>
        </p:txBody>
      </p:sp>
      <p:sp>
        <p:nvSpPr>
          <p:cNvPr id="53251" name="Slide Image Placeholder 1">
            <a:extLst>
              <a:ext uri="{FF2B5EF4-FFF2-40B4-BE49-F238E27FC236}">
                <a16:creationId xmlns:a16="http://schemas.microsoft.com/office/drawing/2014/main" id="{B4A0C39C-6D33-4AC8-844B-1A5A9C07F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252" name="Notes Placeholder 2">
            <a:extLst>
              <a:ext uri="{FF2B5EF4-FFF2-40B4-BE49-F238E27FC236}">
                <a16:creationId xmlns:a16="http://schemas.microsoft.com/office/drawing/2014/main" id="{E307FDDE-DBD1-4D50-B1C2-7D1B84009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Slide Number Placeholder 3">
            <a:extLst>
              <a:ext uri="{FF2B5EF4-FFF2-40B4-BE49-F238E27FC236}">
                <a16:creationId xmlns:a16="http://schemas.microsoft.com/office/drawing/2014/main" id="{ABDDB137-F4AB-41F1-A615-E729D22528B5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3C5F7D-1225-48CF-92BE-8EE0D8F1D45C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0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94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1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6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60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02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69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4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1" y="1371600"/>
            <a:ext cx="5382684" cy="44973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484" y="1371600"/>
            <a:ext cx="5382683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8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07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75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43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14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4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64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53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67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F3C1-7714-46AA-A33F-6ECF3B387B2B}" type="datetimeFigureOut">
              <a:rPr lang="en-IN" smtClean="0"/>
              <a:t>16-06-2020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3D51E2-1572-4028-86A9-D8337CEB60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51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physics.georgetown.edu/images/ibm_logo.gif" TargetMode="Externa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godrejindia.com/images/godrej1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hll.com/HLL_Flash/findinformation/archives/bigpicture.asp?Picture=rin_shakti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hyperlink" Target="http://www.hll.com/HLL_Flash/findinformation/archives/bigpicture.asp?Picture=annapurna_iodised_salt.jpg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E2C3-3587-42B6-B9FC-20D4A2677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645920"/>
            <a:ext cx="7766936" cy="2404916"/>
          </a:xfrm>
        </p:spPr>
        <p:txBody>
          <a:bodyPr/>
          <a:lstStyle/>
          <a:p>
            <a:pPr algn="ctr"/>
            <a:r>
              <a:rPr lang="en-IN" dirty="0"/>
              <a:t>Intellectual Property Rights</a:t>
            </a:r>
            <a:br>
              <a:rPr lang="en-IN" dirty="0"/>
            </a:br>
            <a:br>
              <a:rPr lang="en-IN" sz="2400" dirty="0"/>
            </a:br>
            <a:r>
              <a:rPr lang="en-IN" sz="2400" dirty="0"/>
              <a:t>(VPB-321)</a:t>
            </a:r>
            <a:br>
              <a:rPr lang="en-IN" sz="2400" dirty="0"/>
            </a:br>
            <a:r>
              <a:rPr lang="en-IN" sz="2400" dirty="0"/>
              <a:t>Animal Biotechnology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E2254-5130-489F-B8BF-25270C013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364" y="5635793"/>
            <a:ext cx="7766936" cy="1096899"/>
          </a:xfrm>
        </p:spPr>
        <p:txBody>
          <a:bodyPr/>
          <a:lstStyle/>
          <a:p>
            <a:r>
              <a:rPr lang="en-IN" dirty="0"/>
              <a:t>Anil Gattani</a:t>
            </a:r>
          </a:p>
        </p:txBody>
      </p:sp>
    </p:spTree>
    <p:extLst>
      <p:ext uri="{BB962C8B-B14F-4D97-AF65-F5344CB8AC3E}">
        <p14:creationId xmlns:p14="http://schemas.microsoft.com/office/powerpoint/2010/main" val="56461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>
            <a:extLst>
              <a:ext uri="{FF2B5EF4-FFF2-40B4-BE49-F238E27FC236}">
                <a16:creationId xmlns:a16="http://schemas.microsoft.com/office/drawing/2014/main" id="{01718B8C-A870-4D56-81AC-8FBCE7C0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226" y="642258"/>
            <a:ext cx="8226425" cy="66185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INVENTIVE STEP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64BEE4BF-023C-4F08-95DD-0F474927AC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447800"/>
            <a:ext cx="6921137" cy="4114800"/>
          </a:xfrm>
        </p:spPr>
        <p:txBody>
          <a:bodyPr/>
          <a:lstStyle/>
          <a:p>
            <a:pPr marL="174625" indent="-174625" algn="ctr">
              <a:buNone/>
              <a:defRPr/>
            </a:pPr>
            <a:endParaRPr lang="en-US" b="1" dirty="0">
              <a:solidFill>
                <a:srgbClr val="23238B"/>
              </a:solidFill>
            </a:endParaRPr>
          </a:p>
          <a:p>
            <a:pPr marL="174625" indent="-174625" algn="just">
              <a:buNone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</a:rPr>
              <a:t>“Inventive step” means a feature of an invention that involves technical advance as compared to the existing knowledge or having economic significance or both and that makes the invention not obvious to a person skilled in the art;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>
            <a:extLst>
              <a:ext uri="{FF2B5EF4-FFF2-40B4-BE49-F238E27FC236}">
                <a16:creationId xmlns:a16="http://schemas.microsoft.com/office/drawing/2014/main" id="{984FB59C-23AD-4300-90F8-B00F8A43B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035" y="505097"/>
            <a:ext cx="7772400" cy="71410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INDUSTRIAL APPLICATION </a:t>
            </a:r>
          </a:p>
        </p:txBody>
      </p:sp>
      <p:sp>
        <p:nvSpPr>
          <p:cNvPr id="1094659" name="Rectangle 3">
            <a:extLst>
              <a:ext uri="{FF2B5EF4-FFF2-40B4-BE49-F238E27FC236}">
                <a16:creationId xmlns:a16="http://schemas.microsoft.com/office/drawing/2014/main" id="{955AAE4C-E194-4DF1-A19F-99EE14B00C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INVENTION IS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CAPABLE OF BEING MADE OR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CAPABLE OF BEING USED IN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AN INDUSTRY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C608F381-B309-4541-994A-D714F31967E1}"/>
              </a:ext>
            </a:extLst>
          </p:cNvPr>
          <p:cNvSpPr txBox="1">
            <a:spLocks/>
          </p:cNvSpPr>
          <p:nvPr/>
        </p:nvSpPr>
        <p:spPr>
          <a:xfrm>
            <a:off x="1612569" y="1080262"/>
            <a:ext cx="3635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en-IN" sz="3200">
                <a:latin typeface="Arial"/>
                <a:cs typeface="Arial"/>
              </a:rPr>
              <a:t>Lifecycle of a</a:t>
            </a:r>
            <a:r>
              <a:rPr lang="en-IN" sz="3200" spc="-125">
                <a:latin typeface="Arial"/>
                <a:cs typeface="Arial"/>
              </a:rPr>
              <a:t> </a:t>
            </a:r>
            <a:r>
              <a:rPr lang="en-IN" sz="3200" spc="-5">
                <a:latin typeface="Arial"/>
                <a:cs typeface="Arial"/>
              </a:rPr>
              <a:t>patent</a:t>
            </a:r>
            <a:endParaRPr lang="en-IN" sz="3200" dirty="0">
              <a:latin typeface="Arial"/>
              <a:cs typeface="Arial"/>
            </a:endParaRPr>
          </a:p>
        </p:txBody>
      </p:sp>
      <p:grpSp>
        <p:nvGrpSpPr>
          <p:cNvPr id="27" name="object 3">
            <a:extLst>
              <a:ext uri="{FF2B5EF4-FFF2-40B4-BE49-F238E27FC236}">
                <a16:creationId xmlns:a16="http://schemas.microsoft.com/office/drawing/2014/main" id="{D8329864-2C9A-4EBD-A030-17183D683E17}"/>
              </a:ext>
            </a:extLst>
          </p:cNvPr>
          <p:cNvGrpSpPr/>
          <p:nvPr/>
        </p:nvGrpSpPr>
        <p:grpSpPr>
          <a:xfrm>
            <a:off x="330454" y="2652648"/>
            <a:ext cx="1656080" cy="1031240"/>
            <a:chOff x="139954" y="2433573"/>
            <a:chExt cx="1656080" cy="1031240"/>
          </a:xfrm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604D5DB9-0511-45FB-BF6D-20B22E06578A}"/>
                </a:ext>
              </a:extLst>
            </p:cNvPr>
            <p:cNvSpPr/>
            <p:nvPr/>
          </p:nvSpPr>
          <p:spPr>
            <a:xfrm>
              <a:off x="146304" y="2439923"/>
              <a:ext cx="1643380" cy="1018540"/>
            </a:xfrm>
            <a:custGeom>
              <a:avLst/>
              <a:gdLst/>
              <a:ahLst/>
              <a:cxnLst/>
              <a:rect l="l" t="t" r="r" b="b"/>
              <a:pathLst>
                <a:path w="1643380" h="1018539">
                  <a:moveTo>
                    <a:pt x="1133856" y="0"/>
                  </a:moveTo>
                  <a:lnTo>
                    <a:pt x="0" y="0"/>
                  </a:lnTo>
                  <a:lnTo>
                    <a:pt x="0" y="1018031"/>
                  </a:lnTo>
                  <a:lnTo>
                    <a:pt x="1133856" y="1018031"/>
                  </a:lnTo>
                  <a:lnTo>
                    <a:pt x="1642871" y="509015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8AAB7DD0-21A1-4AF1-88E6-17F9397577B2}"/>
                </a:ext>
              </a:extLst>
            </p:cNvPr>
            <p:cNvSpPr/>
            <p:nvPr/>
          </p:nvSpPr>
          <p:spPr>
            <a:xfrm>
              <a:off x="146304" y="2439923"/>
              <a:ext cx="1643380" cy="1018540"/>
            </a:xfrm>
            <a:custGeom>
              <a:avLst/>
              <a:gdLst/>
              <a:ahLst/>
              <a:cxnLst/>
              <a:rect l="l" t="t" r="r" b="b"/>
              <a:pathLst>
                <a:path w="1643380" h="1018539">
                  <a:moveTo>
                    <a:pt x="0" y="0"/>
                  </a:moveTo>
                  <a:lnTo>
                    <a:pt x="1133856" y="0"/>
                  </a:lnTo>
                  <a:lnTo>
                    <a:pt x="1642871" y="509015"/>
                  </a:lnTo>
                  <a:lnTo>
                    <a:pt x="1133856" y="1018031"/>
                  </a:lnTo>
                  <a:lnTo>
                    <a:pt x="0" y="101803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6">
            <a:extLst>
              <a:ext uri="{FF2B5EF4-FFF2-40B4-BE49-F238E27FC236}">
                <a16:creationId xmlns:a16="http://schemas.microsoft.com/office/drawing/2014/main" id="{1B95D957-3366-40C7-881C-21B004DF32D5}"/>
              </a:ext>
            </a:extLst>
          </p:cNvPr>
          <p:cNvSpPr txBox="1"/>
          <p:nvPr/>
        </p:nvSpPr>
        <p:spPr>
          <a:xfrm>
            <a:off x="484124" y="2785617"/>
            <a:ext cx="10947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Filing of  patent  ap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lication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1" name="object 7">
            <a:extLst>
              <a:ext uri="{FF2B5EF4-FFF2-40B4-BE49-F238E27FC236}">
                <a16:creationId xmlns:a16="http://schemas.microsoft.com/office/drawing/2014/main" id="{CF77E749-0E47-4C0A-AF74-19B689EAB700}"/>
              </a:ext>
            </a:extLst>
          </p:cNvPr>
          <p:cNvGrpSpPr/>
          <p:nvPr/>
        </p:nvGrpSpPr>
        <p:grpSpPr>
          <a:xfrm>
            <a:off x="1536064" y="2655823"/>
            <a:ext cx="2184148" cy="1024890"/>
            <a:chOff x="1421764" y="2436748"/>
            <a:chExt cx="1981835" cy="1024890"/>
          </a:xfrm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8904469-2408-497C-AD1E-2A2866822023}"/>
                </a:ext>
              </a:extLst>
            </p:cNvPr>
            <p:cNvSpPr/>
            <p:nvPr/>
          </p:nvSpPr>
          <p:spPr>
            <a:xfrm>
              <a:off x="1424939" y="2439923"/>
              <a:ext cx="1975104" cy="1018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702DEFE6-2E7C-4D8D-819E-3B5E63CDC9D9}"/>
                </a:ext>
              </a:extLst>
            </p:cNvPr>
            <p:cNvSpPr/>
            <p:nvPr/>
          </p:nvSpPr>
          <p:spPr>
            <a:xfrm>
              <a:off x="1424939" y="2439923"/>
              <a:ext cx="1975485" cy="1018540"/>
            </a:xfrm>
            <a:custGeom>
              <a:avLst/>
              <a:gdLst/>
              <a:ahLst/>
              <a:cxnLst/>
              <a:rect l="l" t="t" r="r" b="b"/>
              <a:pathLst>
                <a:path w="1975485" h="1018539">
                  <a:moveTo>
                    <a:pt x="0" y="0"/>
                  </a:moveTo>
                  <a:lnTo>
                    <a:pt x="1466087" y="0"/>
                  </a:lnTo>
                  <a:lnTo>
                    <a:pt x="1975104" y="509015"/>
                  </a:lnTo>
                  <a:lnTo>
                    <a:pt x="1466087" y="1018031"/>
                  </a:lnTo>
                  <a:lnTo>
                    <a:pt x="0" y="1018031"/>
                  </a:lnTo>
                  <a:lnTo>
                    <a:pt x="509016" y="509015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0">
            <a:extLst>
              <a:ext uri="{FF2B5EF4-FFF2-40B4-BE49-F238E27FC236}">
                <a16:creationId xmlns:a16="http://schemas.microsoft.com/office/drawing/2014/main" id="{C1801FED-E03C-469F-8B16-19925A5534CC}"/>
              </a:ext>
            </a:extLst>
          </p:cNvPr>
          <p:cNvSpPr txBox="1"/>
          <p:nvPr/>
        </p:nvSpPr>
        <p:spPr>
          <a:xfrm>
            <a:off x="2158177" y="2909919"/>
            <a:ext cx="1245548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al</a:t>
            </a:r>
            <a:endParaRPr lang="en-IN" sz="1600" b="1" dirty="0">
              <a:latin typeface="Arial"/>
              <a:cs typeface="Arial"/>
            </a:endParaRPr>
          </a:p>
          <a:p>
            <a:pPr marL="48895" marR="5080" indent="-3683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Exami</a:t>
            </a:r>
            <a:r>
              <a:rPr sz="1600" b="1" dirty="0">
                <a:latin typeface="Arial"/>
                <a:cs typeface="Arial"/>
              </a:rPr>
              <a:t>nation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5" name="object 11">
            <a:extLst>
              <a:ext uri="{FF2B5EF4-FFF2-40B4-BE49-F238E27FC236}">
                <a16:creationId xmlns:a16="http://schemas.microsoft.com/office/drawing/2014/main" id="{58CFE9E2-36C0-4A01-91AD-82C528F9D862}"/>
              </a:ext>
            </a:extLst>
          </p:cNvPr>
          <p:cNvGrpSpPr/>
          <p:nvPr/>
        </p:nvGrpSpPr>
        <p:grpSpPr>
          <a:xfrm>
            <a:off x="3254641" y="2655823"/>
            <a:ext cx="2012314" cy="1024890"/>
            <a:chOff x="3060064" y="2436748"/>
            <a:chExt cx="2012314" cy="1024890"/>
          </a:xfrm>
        </p:grpSpPr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A570F81F-CAA4-42E2-94D3-9A80D628F7D0}"/>
                </a:ext>
              </a:extLst>
            </p:cNvPr>
            <p:cNvSpPr/>
            <p:nvPr/>
          </p:nvSpPr>
          <p:spPr>
            <a:xfrm>
              <a:off x="3063239" y="2439923"/>
              <a:ext cx="2005584" cy="1018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id="{7F13C0F3-46A4-482E-9EE2-54EE973773C8}"/>
                </a:ext>
              </a:extLst>
            </p:cNvPr>
            <p:cNvSpPr/>
            <p:nvPr/>
          </p:nvSpPr>
          <p:spPr>
            <a:xfrm>
              <a:off x="3063239" y="2439923"/>
              <a:ext cx="2005964" cy="1018540"/>
            </a:xfrm>
            <a:custGeom>
              <a:avLst/>
              <a:gdLst/>
              <a:ahLst/>
              <a:cxnLst/>
              <a:rect l="l" t="t" r="r" b="b"/>
              <a:pathLst>
                <a:path w="2005964" h="1018539">
                  <a:moveTo>
                    <a:pt x="0" y="0"/>
                  </a:moveTo>
                  <a:lnTo>
                    <a:pt x="1496568" y="0"/>
                  </a:lnTo>
                  <a:lnTo>
                    <a:pt x="2005584" y="509015"/>
                  </a:lnTo>
                  <a:lnTo>
                    <a:pt x="1496568" y="1018031"/>
                  </a:lnTo>
                  <a:lnTo>
                    <a:pt x="0" y="1018031"/>
                  </a:lnTo>
                  <a:lnTo>
                    <a:pt x="509015" y="509015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4">
            <a:extLst>
              <a:ext uri="{FF2B5EF4-FFF2-40B4-BE49-F238E27FC236}">
                <a16:creationId xmlns:a16="http://schemas.microsoft.com/office/drawing/2014/main" id="{01A29F34-991A-44A9-B565-DF4B2FB360F7}"/>
              </a:ext>
            </a:extLst>
          </p:cNvPr>
          <p:cNvSpPr txBox="1"/>
          <p:nvPr/>
        </p:nvSpPr>
        <p:spPr>
          <a:xfrm>
            <a:off x="3675632" y="2810213"/>
            <a:ext cx="113481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latin typeface="Arial"/>
                <a:cs typeface="Arial"/>
              </a:rPr>
              <a:t>Public</a:t>
            </a:r>
            <a:r>
              <a:rPr sz="1500" b="1" spc="-10" dirty="0">
                <a:latin typeface="Arial"/>
                <a:cs typeface="Arial"/>
              </a:rPr>
              <a:t>a</a:t>
            </a:r>
            <a:r>
              <a:rPr sz="1500" b="1" spc="-5" dirty="0">
                <a:latin typeface="Arial"/>
                <a:cs typeface="Arial"/>
              </a:rPr>
              <a:t>tion of  </a:t>
            </a:r>
            <a:r>
              <a:rPr sz="1500" b="1" spc="-55" dirty="0">
                <a:latin typeface="Arial"/>
                <a:cs typeface="Arial"/>
              </a:rPr>
              <a:t>A</a:t>
            </a:r>
            <a:r>
              <a:rPr sz="1500" b="1" spc="-5" dirty="0">
                <a:latin typeface="Arial"/>
                <a:cs typeface="Arial"/>
              </a:rPr>
              <a:t>p</a:t>
            </a:r>
            <a:r>
              <a:rPr sz="1500" b="1" spc="-15" dirty="0">
                <a:latin typeface="Arial"/>
                <a:cs typeface="Arial"/>
              </a:rPr>
              <a:t>p</a:t>
            </a:r>
            <a:r>
              <a:rPr sz="1500" b="1" spc="-5" dirty="0">
                <a:latin typeface="Arial"/>
                <a:cs typeface="Arial"/>
              </a:rPr>
              <a:t>lic</a:t>
            </a:r>
            <a:r>
              <a:rPr sz="1500" b="1" spc="5" dirty="0">
                <a:latin typeface="Arial"/>
                <a:cs typeface="Arial"/>
              </a:rPr>
              <a:t>a</a:t>
            </a:r>
            <a:r>
              <a:rPr sz="1500" b="1" spc="-5" dirty="0">
                <a:latin typeface="Arial"/>
                <a:cs typeface="Arial"/>
              </a:rPr>
              <a:t>tion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39" name="object 15">
            <a:extLst>
              <a:ext uri="{FF2B5EF4-FFF2-40B4-BE49-F238E27FC236}">
                <a16:creationId xmlns:a16="http://schemas.microsoft.com/office/drawing/2014/main" id="{6D3FA43E-242C-45C7-9F56-459C3E5E6BF8}"/>
              </a:ext>
            </a:extLst>
          </p:cNvPr>
          <p:cNvGrpSpPr/>
          <p:nvPr/>
        </p:nvGrpSpPr>
        <p:grpSpPr>
          <a:xfrm>
            <a:off x="4913625" y="2655823"/>
            <a:ext cx="2490470" cy="1024890"/>
            <a:chOff x="4675504" y="2436748"/>
            <a:chExt cx="2490470" cy="1024890"/>
          </a:xfrm>
        </p:grpSpPr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4F26CC6C-5D88-4A05-9950-F4808520D700}"/>
                </a:ext>
              </a:extLst>
            </p:cNvPr>
            <p:cNvSpPr/>
            <p:nvPr/>
          </p:nvSpPr>
          <p:spPr>
            <a:xfrm>
              <a:off x="4678679" y="2439923"/>
              <a:ext cx="2484120" cy="1018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7">
              <a:extLst>
                <a:ext uri="{FF2B5EF4-FFF2-40B4-BE49-F238E27FC236}">
                  <a16:creationId xmlns:a16="http://schemas.microsoft.com/office/drawing/2014/main" id="{87B8D463-61D4-445F-8A1D-BDC3061905CE}"/>
                </a:ext>
              </a:extLst>
            </p:cNvPr>
            <p:cNvSpPr/>
            <p:nvPr/>
          </p:nvSpPr>
          <p:spPr>
            <a:xfrm>
              <a:off x="4678679" y="2439923"/>
              <a:ext cx="2484120" cy="1018540"/>
            </a:xfrm>
            <a:custGeom>
              <a:avLst/>
              <a:gdLst/>
              <a:ahLst/>
              <a:cxnLst/>
              <a:rect l="l" t="t" r="r" b="b"/>
              <a:pathLst>
                <a:path w="2484120" h="1018539">
                  <a:moveTo>
                    <a:pt x="0" y="0"/>
                  </a:moveTo>
                  <a:lnTo>
                    <a:pt x="1975103" y="0"/>
                  </a:lnTo>
                  <a:lnTo>
                    <a:pt x="2484120" y="509015"/>
                  </a:lnTo>
                  <a:lnTo>
                    <a:pt x="1975103" y="1018031"/>
                  </a:lnTo>
                  <a:lnTo>
                    <a:pt x="0" y="1018031"/>
                  </a:lnTo>
                  <a:lnTo>
                    <a:pt x="509016" y="509015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18">
            <a:extLst>
              <a:ext uri="{FF2B5EF4-FFF2-40B4-BE49-F238E27FC236}">
                <a16:creationId xmlns:a16="http://schemas.microsoft.com/office/drawing/2014/main" id="{E2BB105F-F77A-4D86-91CC-54FBBEC92C8A}"/>
              </a:ext>
            </a:extLst>
          </p:cNvPr>
          <p:cNvSpPr txBox="1"/>
          <p:nvPr/>
        </p:nvSpPr>
        <p:spPr>
          <a:xfrm>
            <a:off x="5545450" y="2785617"/>
            <a:ext cx="1229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1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Search and  </a:t>
            </a:r>
            <a:r>
              <a:rPr sz="1600" b="1" spc="-10" dirty="0">
                <a:latin typeface="Arial"/>
                <a:cs typeface="Arial"/>
              </a:rPr>
              <a:t>Substantive  </a:t>
            </a:r>
            <a:r>
              <a:rPr sz="1600" b="1" spc="-5" dirty="0">
                <a:latin typeface="Arial"/>
                <a:cs typeface="Arial"/>
              </a:rPr>
              <a:t>Examinati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3" name="object 19">
            <a:extLst>
              <a:ext uri="{FF2B5EF4-FFF2-40B4-BE49-F238E27FC236}">
                <a16:creationId xmlns:a16="http://schemas.microsoft.com/office/drawing/2014/main" id="{7C3AED8F-BABE-4C45-A101-E3AAC9B52E49}"/>
              </a:ext>
            </a:extLst>
          </p:cNvPr>
          <p:cNvGrpSpPr/>
          <p:nvPr/>
        </p:nvGrpSpPr>
        <p:grpSpPr>
          <a:xfrm>
            <a:off x="7009466" y="2655951"/>
            <a:ext cx="2312035" cy="1024255"/>
            <a:chOff x="6806183" y="2436876"/>
            <a:chExt cx="2312035" cy="1024255"/>
          </a:xfrm>
        </p:grpSpPr>
        <p:sp>
          <p:nvSpPr>
            <p:cNvPr id="44" name="object 20">
              <a:extLst>
                <a:ext uri="{FF2B5EF4-FFF2-40B4-BE49-F238E27FC236}">
                  <a16:creationId xmlns:a16="http://schemas.microsoft.com/office/drawing/2014/main" id="{86D5BBC7-C1C4-4C9A-99ED-647252D971C5}"/>
                </a:ext>
              </a:extLst>
            </p:cNvPr>
            <p:cNvSpPr/>
            <p:nvPr/>
          </p:nvSpPr>
          <p:spPr>
            <a:xfrm>
              <a:off x="6809231" y="2439924"/>
              <a:ext cx="2305812" cy="10180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1">
              <a:extLst>
                <a:ext uri="{FF2B5EF4-FFF2-40B4-BE49-F238E27FC236}">
                  <a16:creationId xmlns:a16="http://schemas.microsoft.com/office/drawing/2014/main" id="{43E1258A-AC85-4ABE-AA98-EE4DB9A6CEE3}"/>
                </a:ext>
              </a:extLst>
            </p:cNvPr>
            <p:cNvSpPr/>
            <p:nvPr/>
          </p:nvSpPr>
          <p:spPr>
            <a:xfrm>
              <a:off x="6809231" y="2439924"/>
              <a:ext cx="2306320" cy="1018540"/>
            </a:xfrm>
            <a:custGeom>
              <a:avLst/>
              <a:gdLst/>
              <a:ahLst/>
              <a:cxnLst/>
              <a:rect l="l" t="t" r="r" b="b"/>
              <a:pathLst>
                <a:path w="2306320" h="1018539">
                  <a:moveTo>
                    <a:pt x="0" y="0"/>
                  </a:moveTo>
                  <a:lnTo>
                    <a:pt x="1796796" y="0"/>
                  </a:lnTo>
                  <a:lnTo>
                    <a:pt x="2305812" y="509015"/>
                  </a:lnTo>
                  <a:lnTo>
                    <a:pt x="1796796" y="1018031"/>
                  </a:lnTo>
                  <a:lnTo>
                    <a:pt x="0" y="1018031"/>
                  </a:lnTo>
                  <a:lnTo>
                    <a:pt x="509016" y="509015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AC9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22">
            <a:extLst>
              <a:ext uri="{FF2B5EF4-FFF2-40B4-BE49-F238E27FC236}">
                <a16:creationId xmlns:a16="http://schemas.microsoft.com/office/drawing/2014/main" id="{E1EB7FC7-E17A-4FCC-8963-9C8D0C1C4B56}"/>
              </a:ext>
            </a:extLst>
          </p:cNvPr>
          <p:cNvSpPr txBox="1"/>
          <p:nvPr/>
        </p:nvSpPr>
        <p:spPr>
          <a:xfrm>
            <a:off x="7507270" y="2861188"/>
            <a:ext cx="1380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Grant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 Pu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15A1DE0-02D1-4687-AC97-8B3B595A01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620000" cy="685800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3200" b="1"/>
              <a:t>Procedure for Registration of Patent</a:t>
            </a:r>
            <a:endParaRPr lang="en-IN" sz="3200" b="1"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2ABE10D9-8CB7-4A22-82DA-7DCA7B5BCF60}"/>
              </a:ext>
            </a:extLst>
          </p:cNvPr>
          <p:cNvSpPr/>
          <p:nvPr/>
        </p:nvSpPr>
        <p:spPr>
          <a:xfrm>
            <a:off x="469391" y="1260347"/>
            <a:ext cx="9012935" cy="519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7C4D-EB32-4C3B-BDA8-B4A8A5B7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Trade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684C-32E4-423B-A86E-DA9495071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trade mark is any design that can distinguish  the goods of one trader from those of another.</a:t>
            </a:r>
          </a:p>
          <a:p>
            <a:r>
              <a:rPr lang="en-US" dirty="0"/>
              <a:t>It includes words, logos, pictures, or  combination of these.</a:t>
            </a:r>
          </a:p>
          <a:p>
            <a:r>
              <a:rPr lang="en-US" dirty="0"/>
              <a:t>A trademark is used as a marketing tool for  product positioning.</a:t>
            </a:r>
          </a:p>
          <a:p>
            <a:r>
              <a:rPr lang="en-US" dirty="0"/>
              <a:t>The consumer will rely on the labels attached  to the product with certain expectation of the  quality of said product.</a:t>
            </a:r>
          </a:p>
          <a:p>
            <a:r>
              <a:rPr lang="en-US" dirty="0"/>
              <a:t>Term: 10 years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930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1527-32B0-4198-86AF-6D97AF81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C3AA-9880-4F0B-B055-E962AB20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register a trade mark the mark must be  distinctive and not contrary to law or  morality and not identical to the earlier  mark for the same or similar goods</a:t>
            </a:r>
          </a:p>
          <a:p>
            <a:endParaRPr lang="en-US" dirty="0"/>
          </a:p>
          <a:p>
            <a:r>
              <a:rPr lang="en-US" dirty="0"/>
              <a:t>The notion ® may be used for the trademark only  if it is federally registered.</a:t>
            </a:r>
          </a:p>
          <a:p>
            <a:endParaRPr lang="en-US" dirty="0"/>
          </a:p>
          <a:p>
            <a:r>
              <a:rPr lang="en-US" dirty="0"/>
              <a:t>In pharmaceutical arena, trade names for certain  drug may be registered as a trademark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850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C7CC9525-5E85-4F7E-8CFB-3D1CD8A74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Can be a Trademark 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4CCF2AD0-C039-4958-A532-7F01849857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676400"/>
            <a:ext cx="8763000" cy="41148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/>
              <a:t>A trademark can comprise a name, word, phrase, logo, symbol, design, image, or a  combination of  these elements &amp; It should be </a:t>
            </a:r>
          </a:p>
          <a:p>
            <a:pPr marL="0" indent="0" algn="just">
              <a:buNone/>
              <a:defRPr/>
            </a:pPr>
            <a:endParaRPr lang="en-US"/>
          </a:p>
          <a:p>
            <a:pPr marL="0" indent="0" algn="ctr">
              <a:buNone/>
              <a:defRPr/>
            </a:pPr>
            <a:r>
              <a:rPr lang="en-US"/>
              <a:t>ORIGINAL  </a:t>
            </a:r>
          </a:p>
          <a:p>
            <a:pPr marL="0" indent="0" algn="just">
              <a:buNone/>
              <a:defRPr/>
            </a:pPr>
            <a:endParaRPr lang="en-US"/>
          </a:p>
          <a:p>
            <a:pPr marL="0" indent="0" algn="just">
              <a:buNone/>
              <a:defRPr/>
            </a:pPr>
            <a:r>
              <a:rPr lang="en-US"/>
              <a:t>Examples: </a:t>
            </a:r>
            <a:r>
              <a:rPr lang="en-US" sz="2400" b="1"/>
              <a:t>PRESTIGE, HAWKINS, MAHARAJA</a:t>
            </a:r>
            <a:endParaRPr lang="en-US" sz="2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765DB82-0356-4B5C-8930-95CFB99BF84A}"/>
              </a:ext>
            </a:extLst>
          </p:cNvPr>
          <p:cNvSpPr txBox="1"/>
          <p:nvPr/>
        </p:nvSpPr>
        <p:spPr>
          <a:xfrm>
            <a:off x="456691" y="874521"/>
            <a:ext cx="3615054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Essential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features  of a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trademark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95E72F3-01F6-4D1E-914D-5782D3F71B65}"/>
              </a:ext>
            </a:extLst>
          </p:cNvPr>
          <p:cNvSpPr txBox="1"/>
          <p:nvPr/>
        </p:nvSpPr>
        <p:spPr>
          <a:xfrm>
            <a:off x="456691" y="1795018"/>
            <a:ext cx="38836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719455" algn="l"/>
                <a:tab pos="1466215" algn="l"/>
                <a:tab pos="1938655" algn="l"/>
                <a:tab pos="2265045" algn="l"/>
                <a:tab pos="3122930" algn="l"/>
              </a:tabLst>
            </a:pP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t	</a:t>
            </a:r>
            <a:r>
              <a:rPr sz="2000" spc="-5" dirty="0">
                <a:latin typeface="Trebuchet MS"/>
                <a:cs typeface="Trebuchet MS"/>
              </a:rPr>
              <a:t>mu</a:t>
            </a:r>
            <a:r>
              <a:rPr sz="2000" dirty="0">
                <a:latin typeface="Trebuchet MS"/>
                <a:cs typeface="Trebuchet MS"/>
              </a:rPr>
              <a:t>st	</a:t>
            </a:r>
            <a:r>
              <a:rPr sz="2000" spc="-5" dirty="0">
                <a:latin typeface="Trebuchet MS"/>
                <a:cs typeface="Trebuchet MS"/>
              </a:rPr>
              <a:t>b</a:t>
            </a:r>
            <a:r>
              <a:rPr sz="2000" dirty="0">
                <a:latin typeface="Trebuchet MS"/>
                <a:cs typeface="Trebuchet MS"/>
              </a:rPr>
              <a:t>e	a	</a:t>
            </a:r>
            <a:r>
              <a:rPr sz="2000" spc="-5" dirty="0">
                <a:latin typeface="Trebuchet MS"/>
                <a:cs typeface="Trebuchet MS"/>
              </a:rPr>
              <a:t>mark</a:t>
            </a:r>
            <a:r>
              <a:rPr sz="2000" dirty="0">
                <a:latin typeface="Trebuchet MS"/>
                <a:cs typeface="Trebuchet MS"/>
              </a:rPr>
              <a:t>,	</a:t>
            </a:r>
            <a:r>
              <a:rPr sz="2000" spc="-5" dirty="0">
                <a:latin typeface="Trebuchet MS"/>
                <a:cs typeface="Trebuchet MS"/>
              </a:rPr>
              <a:t>bra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d,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52492B-A73E-4847-8A02-FCD893707F78}"/>
              </a:ext>
            </a:extLst>
          </p:cNvPr>
          <p:cNvSpPr txBox="1"/>
          <p:nvPr/>
        </p:nvSpPr>
        <p:spPr>
          <a:xfrm>
            <a:off x="799591" y="2099513"/>
            <a:ext cx="3540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6070" algn="l"/>
                <a:tab pos="2870200" algn="l"/>
              </a:tabLst>
            </a:pPr>
            <a:r>
              <a:rPr sz="2000" spc="-5" dirty="0">
                <a:latin typeface="Trebuchet MS"/>
                <a:cs typeface="Trebuchet MS"/>
              </a:rPr>
              <a:t>he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spc="-5" dirty="0">
                <a:latin typeface="Trebuchet MS"/>
                <a:cs typeface="Trebuchet MS"/>
              </a:rPr>
              <a:t>di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g,	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spc="-5" dirty="0">
                <a:latin typeface="Trebuchet MS"/>
                <a:cs typeface="Trebuchet MS"/>
              </a:rPr>
              <a:t>me</a:t>
            </a:r>
            <a:r>
              <a:rPr sz="2000" dirty="0">
                <a:latin typeface="Trebuchet MS"/>
                <a:cs typeface="Trebuchet MS"/>
              </a:rPr>
              <a:t>,	la</a:t>
            </a:r>
            <a:r>
              <a:rPr sz="2000" spc="-15" dirty="0">
                <a:latin typeface="Trebuchet MS"/>
                <a:cs typeface="Trebuchet MS"/>
              </a:rPr>
              <a:t>b</a:t>
            </a:r>
            <a:r>
              <a:rPr sz="2000" spc="-5" dirty="0">
                <a:latin typeface="Trebuchet MS"/>
                <a:cs typeface="Trebuchet MS"/>
              </a:rPr>
              <a:t>el,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46B02E2-AD32-4D18-9300-72D0029C269C}"/>
              </a:ext>
            </a:extLst>
          </p:cNvPr>
          <p:cNvSpPr txBox="1"/>
          <p:nvPr/>
        </p:nvSpPr>
        <p:spPr>
          <a:xfrm>
            <a:off x="799591" y="2404999"/>
            <a:ext cx="3540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0310" algn="l"/>
                <a:tab pos="1593215" algn="l"/>
                <a:tab pos="2873375" algn="l"/>
              </a:tabLst>
            </a:pPr>
            <a:r>
              <a:rPr sz="2000" dirty="0">
                <a:latin typeface="Trebuchet MS"/>
                <a:cs typeface="Trebuchet MS"/>
              </a:rPr>
              <a:t>s</a:t>
            </a:r>
            <a:r>
              <a:rPr sz="2000" spc="5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g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a</a:t>
            </a:r>
            <a:r>
              <a:rPr sz="2000" spc="-15" dirty="0">
                <a:latin typeface="Trebuchet MS"/>
                <a:cs typeface="Trebuchet MS"/>
              </a:rPr>
              <a:t>t</a:t>
            </a:r>
            <a:r>
              <a:rPr sz="2000" spc="-5" dirty="0">
                <a:latin typeface="Trebuchet MS"/>
                <a:cs typeface="Trebuchet MS"/>
              </a:rPr>
              <a:t>ur</a:t>
            </a:r>
            <a:r>
              <a:rPr sz="2000" dirty="0">
                <a:latin typeface="Trebuchet MS"/>
                <a:cs typeface="Trebuchet MS"/>
              </a:rPr>
              <a:t>e	or	</a:t>
            </a:r>
            <a:r>
              <a:rPr sz="2000" spc="-5" dirty="0">
                <a:latin typeface="Trebuchet MS"/>
                <a:cs typeface="Trebuchet MS"/>
              </a:rPr>
              <a:t>num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r</a:t>
            </a: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c</a:t>
            </a:r>
            <a:r>
              <a:rPr sz="2000" spc="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l	</a:t>
            </a:r>
            <a:r>
              <a:rPr sz="2000" spc="-10" dirty="0">
                <a:latin typeface="Trebuchet MS"/>
                <a:cs typeface="Trebuchet MS"/>
              </a:rPr>
              <a:t>s</a:t>
            </a:r>
            <a:r>
              <a:rPr sz="2000" spc="-5" dirty="0">
                <a:latin typeface="Trebuchet MS"/>
                <a:cs typeface="Trebuchet MS"/>
              </a:rPr>
              <a:t>ha</a:t>
            </a:r>
            <a:r>
              <a:rPr sz="2000" spc="-15" dirty="0">
                <a:latin typeface="Trebuchet MS"/>
                <a:cs typeface="Trebuchet MS"/>
              </a:rPr>
              <a:t>p</a:t>
            </a:r>
            <a:r>
              <a:rPr sz="2000" dirty="0">
                <a:latin typeface="Trebuchet MS"/>
                <a:cs typeface="Trebuchet MS"/>
              </a:rPr>
              <a:t>e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31C0084-420D-48ED-A311-84A1632788FC}"/>
              </a:ext>
            </a:extLst>
          </p:cNvPr>
          <p:cNvSpPr txBox="1"/>
          <p:nvPr/>
        </p:nvSpPr>
        <p:spPr>
          <a:xfrm>
            <a:off x="799591" y="2709799"/>
            <a:ext cx="3539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8035" algn="l"/>
                <a:tab pos="2070100" algn="l"/>
              </a:tabLst>
            </a:pPr>
            <a:r>
              <a:rPr sz="2000" dirty="0">
                <a:latin typeface="Trebuchet MS"/>
                <a:cs typeface="Trebuchet MS"/>
              </a:rPr>
              <a:t>of	</a:t>
            </a:r>
            <a:r>
              <a:rPr sz="2000" spc="-5" dirty="0">
                <a:latin typeface="Trebuchet MS"/>
                <a:cs typeface="Trebuchet MS"/>
              </a:rPr>
              <a:t>goods,	packaging,or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C1AAAD9-AEBA-4F58-8A25-5B776E93B56F}"/>
              </a:ext>
            </a:extLst>
          </p:cNvPr>
          <p:cNvSpPr txBox="1"/>
          <p:nvPr/>
        </p:nvSpPr>
        <p:spPr>
          <a:xfrm>
            <a:off x="799591" y="3014599"/>
            <a:ext cx="2528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combination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these.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A617C90E-7C7C-478C-9B89-6F1EED21AC42}"/>
              </a:ext>
            </a:extLst>
          </p:cNvPr>
          <p:cNvSpPr txBox="1"/>
          <p:nvPr/>
        </p:nvSpPr>
        <p:spPr>
          <a:xfrm>
            <a:off x="456691" y="3380359"/>
            <a:ext cx="38830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681355" algn="l"/>
                <a:tab pos="1390015" algn="l"/>
                <a:tab pos="1823085" algn="l"/>
                <a:tab pos="2867025" algn="l"/>
                <a:tab pos="3251200" algn="l"/>
              </a:tabLst>
            </a:pP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t	</a:t>
            </a:r>
            <a:r>
              <a:rPr sz="2000" spc="-5" dirty="0">
                <a:latin typeface="Trebuchet MS"/>
                <a:cs typeface="Trebuchet MS"/>
              </a:rPr>
              <a:t>mu</a:t>
            </a:r>
            <a:r>
              <a:rPr sz="2000" dirty="0">
                <a:latin typeface="Trebuchet MS"/>
                <a:cs typeface="Trebuchet MS"/>
              </a:rPr>
              <a:t>st	</a:t>
            </a:r>
            <a:r>
              <a:rPr sz="2000" spc="-5" dirty="0">
                <a:latin typeface="Trebuchet MS"/>
                <a:cs typeface="Trebuchet MS"/>
              </a:rPr>
              <a:t>b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5" dirty="0">
                <a:latin typeface="Trebuchet MS"/>
                <a:cs typeface="Trebuchet MS"/>
              </a:rPr>
              <a:t>capab</a:t>
            </a:r>
            <a:r>
              <a:rPr sz="2000" spc="-20" dirty="0">
                <a:latin typeface="Trebuchet MS"/>
                <a:cs typeface="Trebuchet MS"/>
              </a:rPr>
              <a:t>l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f	</a:t>
            </a:r>
            <a:r>
              <a:rPr sz="2000" spc="-5" dirty="0">
                <a:latin typeface="Trebuchet MS"/>
                <a:cs typeface="Trebuchet MS"/>
              </a:rPr>
              <a:t>bei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g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represented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graphically.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21E932A0-EF6A-4601-AD45-7C417B6DB493}"/>
              </a:ext>
            </a:extLst>
          </p:cNvPr>
          <p:cNvSpPr txBox="1"/>
          <p:nvPr/>
        </p:nvSpPr>
        <p:spPr>
          <a:xfrm>
            <a:off x="799591" y="4355972"/>
            <a:ext cx="3068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7050" algn="l"/>
                <a:tab pos="2409825" algn="l"/>
              </a:tabLst>
            </a:pPr>
            <a:r>
              <a:rPr sz="2000" spc="-5" dirty="0">
                <a:latin typeface="Trebuchet MS"/>
                <a:cs typeface="Trebuchet MS"/>
              </a:rPr>
              <a:t>di</a:t>
            </a:r>
            <a:r>
              <a:rPr sz="2000" spc="5" dirty="0">
                <a:latin typeface="Trebuchet MS"/>
                <a:cs typeface="Trebuchet MS"/>
              </a:rPr>
              <a:t>s</a:t>
            </a:r>
            <a:r>
              <a:rPr sz="2000" spc="-5" dirty="0">
                <a:latin typeface="Trebuchet MS"/>
                <a:cs typeface="Trebuchet MS"/>
              </a:rPr>
              <a:t>t</a:t>
            </a: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spc="-15" dirty="0">
                <a:latin typeface="Trebuchet MS"/>
                <a:cs typeface="Trebuchet MS"/>
              </a:rPr>
              <a:t>g</a:t>
            </a:r>
            <a:r>
              <a:rPr sz="2000" spc="-5" dirty="0">
                <a:latin typeface="Trebuchet MS"/>
                <a:cs typeface="Trebuchet MS"/>
              </a:rPr>
              <a:t>ui</a:t>
            </a:r>
            <a:r>
              <a:rPr sz="2000" spc="5" dirty="0">
                <a:latin typeface="Trebuchet MS"/>
                <a:cs typeface="Trebuchet MS"/>
              </a:rPr>
              <a:t>s</a:t>
            </a:r>
            <a:r>
              <a:rPr sz="2000" spc="-5" dirty="0">
                <a:latin typeface="Trebuchet MS"/>
                <a:cs typeface="Trebuchet MS"/>
              </a:rPr>
              <a:t>h</a:t>
            </a:r>
            <a:r>
              <a:rPr sz="2000" spc="-15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g	</a:t>
            </a:r>
            <a:r>
              <a:rPr sz="2000" spc="-5" dirty="0">
                <a:latin typeface="Trebuchet MS"/>
                <a:cs typeface="Trebuchet MS"/>
              </a:rPr>
              <a:t>t</a:t>
            </a:r>
            <a:r>
              <a:rPr sz="2000" spc="-20" dirty="0">
                <a:latin typeface="Trebuchet MS"/>
                <a:cs typeface="Trebuchet MS"/>
              </a:rPr>
              <a:t>h</a:t>
            </a:r>
            <a:r>
              <a:rPr sz="2000" dirty="0">
                <a:latin typeface="Trebuchet MS"/>
                <a:cs typeface="Trebuchet MS"/>
              </a:rPr>
              <a:t>e	g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ods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14E6C62-F831-4C46-B110-6BDC9F52086D}"/>
              </a:ext>
            </a:extLst>
          </p:cNvPr>
          <p:cNvSpPr txBox="1"/>
          <p:nvPr/>
        </p:nvSpPr>
        <p:spPr>
          <a:xfrm>
            <a:off x="456691" y="4051172"/>
            <a:ext cx="3883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2900" algn="l"/>
                <a:tab pos="860425" algn="l"/>
                <a:tab pos="1763395" algn="l"/>
                <a:tab pos="2390775" algn="l"/>
                <a:tab pos="3625850" algn="l"/>
              </a:tabLst>
            </a:pP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t	</a:t>
            </a:r>
            <a:r>
              <a:rPr sz="2000" spc="-5" dirty="0">
                <a:latin typeface="Trebuchet MS"/>
                <a:cs typeface="Trebuchet MS"/>
              </a:rPr>
              <a:t>mu</a:t>
            </a:r>
            <a:r>
              <a:rPr sz="2000" dirty="0">
                <a:latin typeface="Trebuchet MS"/>
                <a:cs typeface="Trebuchet MS"/>
              </a:rPr>
              <a:t>st	</a:t>
            </a:r>
            <a:r>
              <a:rPr sz="2000" spc="-5" dirty="0">
                <a:latin typeface="Trebuchet MS"/>
                <a:cs typeface="Trebuchet MS"/>
              </a:rPr>
              <a:t>b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10" dirty="0">
                <a:latin typeface="Trebuchet MS"/>
                <a:cs typeface="Trebuchet MS"/>
              </a:rPr>
              <a:t>c</a:t>
            </a:r>
            <a:r>
              <a:rPr sz="2000" spc="-5" dirty="0">
                <a:latin typeface="Trebuchet MS"/>
                <a:cs typeface="Trebuchet MS"/>
              </a:rPr>
              <a:t>apab</a:t>
            </a:r>
            <a:r>
              <a:rPr sz="2000" spc="-10" dirty="0">
                <a:latin typeface="Trebuchet MS"/>
                <a:cs typeface="Trebuchet MS"/>
              </a:rPr>
              <a:t>l</a:t>
            </a:r>
            <a:r>
              <a:rPr sz="2000" dirty="0">
                <a:latin typeface="Trebuchet MS"/>
                <a:cs typeface="Trebuchet MS"/>
              </a:rPr>
              <a:t>e	of</a:t>
            </a:r>
            <a:endParaRPr sz="20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</a:pPr>
            <a:r>
              <a:rPr sz="2000" spc="-10" dirty="0">
                <a:latin typeface="Trebuchet MS"/>
                <a:cs typeface="Trebuchet MS"/>
              </a:rPr>
              <a:t>or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F2C9EFDF-92C1-4ABF-94B8-4C73F51459CB}"/>
              </a:ext>
            </a:extLst>
          </p:cNvPr>
          <p:cNvSpPr txBox="1"/>
          <p:nvPr/>
        </p:nvSpPr>
        <p:spPr>
          <a:xfrm>
            <a:off x="799591" y="4660772"/>
            <a:ext cx="3540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3945" algn="l"/>
                <a:tab pos="1481455" algn="l"/>
                <a:tab pos="2063750" algn="l"/>
                <a:tab pos="2985770" algn="l"/>
              </a:tabLst>
            </a:pPr>
            <a:r>
              <a:rPr sz="2000" dirty="0">
                <a:latin typeface="Trebuchet MS"/>
                <a:cs typeface="Trebuchet MS"/>
              </a:rPr>
              <a:t>se</a:t>
            </a:r>
            <a:r>
              <a:rPr sz="2000" spc="-10" dirty="0">
                <a:latin typeface="Trebuchet MS"/>
                <a:cs typeface="Trebuchet MS"/>
              </a:rPr>
              <a:t>r</a:t>
            </a:r>
            <a:r>
              <a:rPr sz="2000" dirty="0">
                <a:latin typeface="Trebuchet MS"/>
                <a:cs typeface="Trebuchet MS"/>
              </a:rPr>
              <a:t>vices	of	one	</a:t>
            </a:r>
            <a:r>
              <a:rPr sz="2000" spc="-15" dirty="0">
                <a:latin typeface="Trebuchet MS"/>
                <a:cs typeface="Trebuchet MS"/>
              </a:rPr>
              <a:t>p</a:t>
            </a:r>
            <a:r>
              <a:rPr sz="2000" spc="-5" dirty="0">
                <a:latin typeface="Trebuchet MS"/>
                <a:cs typeface="Trebuchet MS"/>
              </a:rPr>
              <a:t>er</a:t>
            </a:r>
            <a:r>
              <a:rPr sz="2000" spc="-10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on	from  </a:t>
            </a:r>
            <a:r>
              <a:rPr sz="2000" spc="-5" dirty="0">
                <a:latin typeface="Trebuchet MS"/>
                <a:cs typeface="Trebuchet MS"/>
              </a:rPr>
              <a:t>those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others.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E6422DD-DBB4-4646-B392-BE7C58D1FA7F}"/>
              </a:ext>
            </a:extLst>
          </p:cNvPr>
          <p:cNvSpPr txBox="1"/>
          <p:nvPr/>
        </p:nvSpPr>
        <p:spPr>
          <a:xfrm>
            <a:off x="456691" y="5331663"/>
            <a:ext cx="38836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The </a:t>
            </a:r>
            <a:r>
              <a:rPr sz="2000" spc="-5" dirty="0">
                <a:latin typeface="Trebuchet MS"/>
                <a:cs typeface="Trebuchet MS"/>
              </a:rPr>
              <a:t>use must be </a:t>
            </a:r>
            <a:r>
              <a:rPr sz="2000" dirty="0">
                <a:latin typeface="Trebuchet MS"/>
                <a:cs typeface="Trebuchet MS"/>
              </a:rPr>
              <a:t>of a </a:t>
            </a:r>
            <a:r>
              <a:rPr sz="2000" spc="-10" dirty="0">
                <a:latin typeface="Trebuchet MS"/>
                <a:cs typeface="Trebuchet MS"/>
              </a:rPr>
              <a:t>printed  </a:t>
            </a:r>
            <a:r>
              <a:rPr sz="2000" dirty="0">
                <a:latin typeface="Trebuchet MS"/>
                <a:cs typeface="Trebuchet MS"/>
              </a:rPr>
              <a:t>or </a:t>
            </a:r>
            <a:r>
              <a:rPr sz="2000" spc="-5" dirty="0">
                <a:latin typeface="Trebuchet MS"/>
                <a:cs typeface="Trebuchet MS"/>
              </a:rPr>
              <a:t>other visual </a:t>
            </a:r>
            <a:r>
              <a:rPr sz="2000" spc="-10" dirty="0">
                <a:latin typeface="Trebuchet MS"/>
                <a:cs typeface="Trebuchet MS"/>
              </a:rPr>
              <a:t>representation  </a:t>
            </a:r>
            <a:r>
              <a:rPr sz="2000" dirty="0">
                <a:latin typeface="Trebuchet MS"/>
                <a:cs typeface="Trebuchet MS"/>
              </a:rPr>
              <a:t>of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D9984F46-9BAD-431F-B4BF-45A2E91C1340}"/>
              </a:ext>
            </a:extLst>
          </p:cNvPr>
          <p:cNvSpPr txBox="1"/>
          <p:nvPr/>
        </p:nvSpPr>
        <p:spPr>
          <a:xfrm>
            <a:off x="4724527" y="874521"/>
            <a:ext cx="4306262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3200" spc="-40" dirty="0">
                <a:latin typeface="Trebuchet MS"/>
                <a:cs typeface="Trebuchet MS"/>
              </a:rPr>
              <a:t>Trademark </a:t>
            </a:r>
            <a:r>
              <a:rPr sz="3200" spc="-5" dirty="0">
                <a:latin typeface="Trebuchet MS"/>
                <a:cs typeface="Trebuchet MS"/>
              </a:rPr>
              <a:t>which  are not  </a:t>
            </a:r>
            <a:r>
              <a:rPr sz="3200" dirty="0">
                <a:latin typeface="Trebuchet MS"/>
                <a:cs typeface="Trebuchet MS"/>
              </a:rPr>
              <a:t>registerable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C7C42F9-A096-43F1-A3BB-FF0DAD1730D3}"/>
              </a:ext>
            </a:extLst>
          </p:cNvPr>
          <p:cNvSpPr txBox="1"/>
          <p:nvPr/>
        </p:nvSpPr>
        <p:spPr>
          <a:xfrm>
            <a:off x="4859327" y="1795018"/>
            <a:ext cx="3885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370330" algn="l"/>
                <a:tab pos="2317115" algn="l"/>
                <a:tab pos="3635375" algn="l"/>
              </a:tabLst>
            </a:pPr>
            <a:r>
              <a:rPr sz="2000" spc="-5" dirty="0">
                <a:latin typeface="Trebuchet MS"/>
                <a:cs typeface="Trebuchet MS"/>
              </a:rPr>
              <a:t>Mar</a:t>
            </a:r>
            <a:r>
              <a:rPr sz="2000" dirty="0">
                <a:latin typeface="Trebuchet MS"/>
                <a:cs typeface="Trebuchet MS"/>
              </a:rPr>
              <a:t>k	</a:t>
            </a:r>
            <a:r>
              <a:rPr sz="2000" spc="-5" dirty="0">
                <a:latin typeface="Trebuchet MS"/>
                <a:cs typeface="Trebuchet MS"/>
              </a:rPr>
              <a:t>tha</a:t>
            </a:r>
            <a:r>
              <a:rPr sz="2000" dirty="0">
                <a:latin typeface="Trebuchet MS"/>
                <a:cs typeface="Trebuchet MS"/>
              </a:rPr>
              <a:t>t	</a:t>
            </a:r>
            <a:r>
              <a:rPr sz="2000" spc="-5" dirty="0">
                <a:latin typeface="Trebuchet MS"/>
                <a:cs typeface="Trebuchet MS"/>
              </a:rPr>
              <a:t>c</a:t>
            </a:r>
            <a:r>
              <a:rPr sz="2000" spc="5" dirty="0">
                <a:latin typeface="Trebuchet MS"/>
                <a:cs typeface="Trebuchet MS"/>
              </a:rPr>
              <a:t>o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tai</a:t>
            </a:r>
            <a:r>
              <a:rPr sz="2000" dirty="0">
                <a:latin typeface="Trebuchet MS"/>
                <a:cs typeface="Trebuchet MS"/>
              </a:rPr>
              <a:t>n	or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3600172-C2E8-4BB5-8BAF-C297C67D84AC}"/>
              </a:ext>
            </a:extLst>
          </p:cNvPr>
          <p:cNvSpPr txBox="1"/>
          <p:nvPr/>
        </p:nvSpPr>
        <p:spPr>
          <a:xfrm>
            <a:off x="5202227" y="2099514"/>
            <a:ext cx="35413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comprises of </a:t>
            </a:r>
            <a:r>
              <a:rPr sz="2000" dirty="0">
                <a:latin typeface="Trebuchet MS"/>
                <a:cs typeface="Trebuchet MS"/>
              </a:rPr>
              <a:t>any </a:t>
            </a:r>
            <a:r>
              <a:rPr sz="2000" spc="-5" dirty="0">
                <a:latin typeface="Trebuchet MS"/>
                <a:cs typeface="Trebuchet MS"/>
              </a:rPr>
              <a:t>matter</a:t>
            </a:r>
            <a:r>
              <a:rPr sz="2000" spc="3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likely</a:t>
            </a: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F15D3CA6-449B-4D0D-A4D7-BE5C6F5BDB3C}"/>
              </a:ext>
            </a:extLst>
          </p:cNvPr>
          <p:cNvSpPr txBox="1"/>
          <p:nvPr/>
        </p:nvSpPr>
        <p:spPr>
          <a:xfrm>
            <a:off x="5202227" y="2404873"/>
            <a:ext cx="3540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7870" algn="l"/>
                <a:tab pos="1699895" algn="l"/>
                <a:tab pos="2565400" algn="l"/>
              </a:tabLst>
            </a:pPr>
            <a:r>
              <a:rPr sz="2000" spc="-5" dirty="0">
                <a:latin typeface="Trebuchet MS"/>
                <a:cs typeface="Trebuchet MS"/>
              </a:rPr>
              <a:t>t</a:t>
            </a:r>
            <a:r>
              <a:rPr sz="2000" dirty="0">
                <a:latin typeface="Trebuchet MS"/>
                <a:cs typeface="Trebuchet MS"/>
              </a:rPr>
              <a:t>o	</a:t>
            </a:r>
            <a:r>
              <a:rPr sz="2000" spc="-5" dirty="0">
                <a:latin typeface="Trebuchet MS"/>
                <a:cs typeface="Trebuchet MS"/>
              </a:rPr>
              <a:t>hu</a:t>
            </a:r>
            <a:r>
              <a:rPr sz="2000" spc="-20" dirty="0">
                <a:latin typeface="Trebuchet MS"/>
                <a:cs typeface="Trebuchet MS"/>
              </a:rPr>
              <a:t>r</a:t>
            </a:r>
            <a:r>
              <a:rPr sz="2000" dirty="0">
                <a:latin typeface="Trebuchet MS"/>
                <a:cs typeface="Trebuchet MS"/>
              </a:rPr>
              <a:t>t	</a:t>
            </a:r>
            <a:r>
              <a:rPr sz="2000" spc="-5" dirty="0">
                <a:latin typeface="Trebuchet MS"/>
                <a:cs typeface="Trebuchet MS"/>
              </a:rPr>
              <a:t>th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eligious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2063CF68-F985-477D-9980-6721F8A32A03}"/>
              </a:ext>
            </a:extLst>
          </p:cNvPr>
          <p:cNvSpPr txBox="1"/>
          <p:nvPr/>
        </p:nvSpPr>
        <p:spPr>
          <a:xfrm>
            <a:off x="5202227" y="2709672"/>
            <a:ext cx="3541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susceptabilities of any class</a:t>
            </a:r>
            <a:r>
              <a:rPr sz="2000" spc="3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FC6FF26E-4A40-4B76-AD40-5ACC514A6446}"/>
              </a:ext>
            </a:extLst>
          </p:cNvPr>
          <p:cNvSpPr txBox="1"/>
          <p:nvPr/>
        </p:nvSpPr>
        <p:spPr>
          <a:xfrm>
            <a:off x="5202227" y="3014472"/>
            <a:ext cx="3542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76325" algn="l"/>
                <a:tab pos="1553210" algn="l"/>
                <a:tab pos="2178050" algn="l"/>
                <a:tab pos="3296920" algn="l"/>
              </a:tabLst>
            </a:pPr>
            <a:r>
              <a:rPr sz="2000" dirty="0">
                <a:latin typeface="Trebuchet MS"/>
                <a:cs typeface="Trebuchet MS"/>
              </a:rPr>
              <a:t>secti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n	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f	</a:t>
            </a:r>
            <a:r>
              <a:rPr sz="2000" spc="-5" dirty="0">
                <a:latin typeface="Trebuchet MS"/>
                <a:cs typeface="Trebuchet MS"/>
              </a:rPr>
              <a:t>th</a:t>
            </a:r>
            <a:r>
              <a:rPr sz="2000" dirty="0">
                <a:latin typeface="Trebuchet MS"/>
                <a:cs typeface="Trebuchet MS"/>
              </a:rPr>
              <a:t>e	</a:t>
            </a:r>
            <a:r>
              <a:rPr sz="2000" spc="-5" dirty="0">
                <a:latin typeface="Trebuchet MS"/>
                <a:cs typeface="Trebuchet MS"/>
              </a:rPr>
              <a:t>citize</a:t>
            </a:r>
            <a:r>
              <a:rPr sz="2000" spc="-20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s	of  </a:t>
            </a:r>
            <a:r>
              <a:rPr sz="2000" spc="-5" dirty="0">
                <a:latin typeface="Trebuchet MS"/>
                <a:cs typeface="Trebuchet MS"/>
              </a:rPr>
              <a:t>India.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E5B85A29-AD45-4625-8ECB-63F098E92BA2}"/>
              </a:ext>
            </a:extLst>
          </p:cNvPr>
          <p:cNvSpPr txBox="1"/>
          <p:nvPr/>
        </p:nvSpPr>
        <p:spPr>
          <a:xfrm>
            <a:off x="4859327" y="3684728"/>
            <a:ext cx="388492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276985" algn="l"/>
                <a:tab pos="2129790" algn="l"/>
                <a:tab pos="3639820" algn="l"/>
              </a:tabLst>
            </a:pPr>
            <a:r>
              <a:rPr sz="2000" spc="-10" dirty="0">
                <a:latin typeface="Trebuchet MS"/>
                <a:cs typeface="Trebuchet MS"/>
              </a:rPr>
              <a:t>M</a:t>
            </a:r>
            <a:r>
              <a:rPr sz="2000" spc="-5" dirty="0">
                <a:latin typeface="Trebuchet MS"/>
                <a:cs typeface="Trebuchet MS"/>
              </a:rPr>
              <a:t>ar</a:t>
            </a:r>
            <a:r>
              <a:rPr sz="2000" dirty="0">
                <a:latin typeface="Trebuchet MS"/>
                <a:cs typeface="Trebuchet MS"/>
              </a:rPr>
              <a:t>k	</a:t>
            </a:r>
            <a:r>
              <a:rPr sz="2000" spc="-5" dirty="0">
                <a:latin typeface="Trebuchet MS"/>
                <a:cs typeface="Trebuchet MS"/>
              </a:rPr>
              <a:t>t</a:t>
            </a:r>
            <a:r>
              <a:rPr sz="2000" spc="-10" dirty="0">
                <a:latin typeface="Trebuchet MS"/>
                <a:cs typeface="Trebuchet MS"/>
              </a:rPr>
              <a:t>h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t	</a:t>
            </a:r>
            <a:r>
              <a:rPr sz="2000" spc="-5" dirty="0">
                <a:latin typeface="Trebuchet MS"/>
                <a:cs typeface="Trebuchet MS"/>
              </a:rPr>
              <a:t>c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m</a:t>
            </a:r>
            <a:r>
              <a:rPr sz="2000" spc="-15" dirty="0">
                <a:latin typeface="Trebuchet MS"/>
                <a:cs typeface="Trebuchet MS"/>
              </a:rPr>
              <a:t>p</a:t>
            </a:r>
            <a:r>
              <a:rPr sz="2000" dirty="0">
                <a:latin typeface="Trebuchet MS"/>
                <a:cs typeface="Trebuchet MS"/>
              </a:rPr>
              <a:t>ri</a:t>
            </a:r>
            <a:r>
              <a:rPr sz="2000" spc="5" dirty="0">
                <a:latin typeface="Trebuchet MS"/>
                <a:cs typeface="Trebuchet MS"/>
              </a:rPr>
              <a:t>s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s	of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F9D1301-A404-4D1E-845B-177E04EAB5C2}"/>
              </a:ext>
            </a:extLst>
          </p:cNvPr>
          <p:cNvSpPr txBox="1"/>
          <p:nvPr/>
        </p:nvSpPr>
        <p:spPr>
          <a:xfrm>
            <a:off x="5202227" y="3990087"/>
            <a:ext cx="3482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scandalous </a:t>
            </a:r>
            <a:r>
              <a:rPr sz="2000" dirty="0">
                <a:latin typeface="Trebuchet MS"/>
                <a:cs typeface="Trebuchet MS"/>
              </a:rPr>
              <a:t>or obscene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matter.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690AD91-A015-46E4-B35B-CC7D92E13071}"/>
              </a:ext>
            </a:extLst>
          </p:cNvPr>
          <p:cNvSpPr txBox="1"/>
          <p:nvPr/>
        </p:nvSpPr>
        <p:spPr>
          <a:xfrm>
            <a:off x="4859327" y="4355846"/>
            <a:ext cx="388492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000" spc="-5" dirty="0">
                <a:latin typeface="Trebuchet MS"/>
                <a:cs typeface="Trebuchet MS"/>
              </a:rPr>
              <a:t>Mark which has </a:t>
            </a:r>
            <a:r>
              <a:rPr sz="2000" spc="-10" dirty="0">
                <a:latin typeface="Trebuchet MS"/>
                <a:cs typeface="Trebuchet MS"/>
              </a:rPr>
              <a:t>nature </a:t>
            </a:r>
            <a:r>
              <a:rPr sz="2000" dirty="0">
                <a:latin typeface="Trebuchet MS"/>
                <a:cs typeface="Trebuchet MS"/>
              </a:rPr>
              <a:t>as </a:t>
            </a:r>
            <a:r>
              <a:rPr sz="2000" spc="-5" dirty="0">
                <a:latin typeface="Trebuchet MS"/>
                <a:cs typeface="Trebuchet MS"/>
              </a:rPr>
              <a:t>to  deceive the public </a:t>
            </a:r>
            <a:r>
              <a:rPr sz="2000" dirty="0">
                <a:latin typeface="Trebuchet MS"/>
                <a:cs typeface="Trebuchet MS"/>
              </a:rPr>
              <a:t>or </a:t>
            </a:r>
            <a:r>
              <a:rPr sz="2000" spc="-5" dirty="0">
                <a:latin typeface="Trebuchet MS"/>
                <a:cs typeface="Trebuchet MS"/>
              </a:rPr>
              <a:t>cause  confusion.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B0B2A93D-45E2-4861-BD2B-A054C1E327B7}"/>
              </a:ext>
            </a:extLst>
          </p:cNvPr>
          <p:cNvSpPr txBox="1"/>
          <p:nvPr/>
        </p:nvSpPr>
        <p:spPr>
          <a:xfrm>
            <a:off x="4859327" y="5331562"/>
            <a:ext cx="38849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150620" algn="l"/>
                <a:tab pos="2586990" algn="l"/>
                <a:tab pos="3495040" algn="l"/>
              </a:tabLst>
            </a:pPr>
            <a:r>
              <a:rPr sz="2000" spc="-5" dirty="0">
                <a:latin typeface="Trebuchet MS"/>
                <a:cs typeface="Trebuchet MS"/>
              </a:rPr>
              <a:t>Mar</a:t>
            </a:r>
            <a:r>
              <a:rPr sz="2000" dirty="0">
                <a:latin typeface="Trebuchet MS"/>
                <a:cs typeface="Trebuchet MS"/>
              </a:rPr>
              <a:t>k	</a:t>
            </a:r>
            <a:r>
              <a:rPr sz="2000" spc="-5" dirty="0">
                <a:latin typeface="Trebuchet MS"/>
                <a:cs typeface="Trebuchet MS"/>
              </a:rPr>
              <a:t>pr</a:t>
            </a:r>
            <a:r>
              <a:rPr sz="2000" spc="-10" dirty="0">
                <a:latin typeface="Trebuchet MS"/>
                <a:cs typeface="Trebuchet MS"/>
              </a:rPr>
              <a:t>o</a:t>
            </a:r>
            <a:r>
              <a:rPr sz="2000" spc="-5" dirty="0">
                <a:latin typeface="Trebuchet MS"/>
                <a:cs typeface="Trebuchet MS"/>
              </a:rPr>
              <a:t>hi</a:t>
            </a:r>
            <a:r>
              <a:rPr sz="2000" spc="-15" dirty="0">
                <a:latin typeface="Trebuchet MS"/>
                <a:cs typeface="Trebuchet MS"/>
              </a:rPr>
              <a:t>b</a:t>
            </a:r>
            <a:r>
              <a:rPr sz="2000" spc="-5" dirty="0">
                <a:latin typeface="Trebuchet MS"/>
                <a:cs typeface="Trebuchet MS"/>
              </a:rPr>
              <a:t>ite</a:t>
            </a:r>
            <a:r>
              <a:rPr sz="2000" dirty="0">
                <a:latin typeface="Trebuchet MS"/>
                <a:cs typeface="Trebuchet MS"/>
              </a:rPr>
              <a:t>d	</a:t>
            </a:r>
            <a:r>
              <a:rPr sz="2000" spc="-5" dirty="0">
                <a:latin typeface="Trebuchet MS"/>
                <a:cs typeface="Trebuchet MS"/>
              </a:rPr>
              <a:t>u</a:t>
            </a:r>
            <a:r>
              <a:rPr sz="2000" spc="-20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de</a:t>
            </a:r>
            <a:r>
              <a:rPr sz="2000" dirty="0">
                <a:latin typeface="Trebuchet MS"/>
                <a:cs typeface="Trebuchet MS"/>
              </a:rPr>
              <a:t>r	</a:t>
            </a:r>
            <a:r>
              <a:rPr sz="2000" spc="-5" dirty="0">
                <a:latin typeface="Trebuchet MS"/>
                <a:cs typeface="Trebuchet MS"/>
              </a:rPr>
              <a:t>t</a:t>
            </a:r>
            <a:r>
              <a:rPr sz="2000" spc="-20" dirty="0">
                <a:latin typeface="Trebuchet MS"/>
                <a:cs typeface="Trebuchet MS"/>
              </a:rPr>
              <a:t>h</a:t>
            </a:r>
            <a:r>
              <a:rPr sz="2000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039405F8-10CA-445C-8815-9879BAC548ED}"/>
              </a:ext>
            </a:extLst>
          </p:cNvPr>
          <p:cNvSpPr txBox="1"/>
          <p:nvPr/>
        </p:nvSpPr>
        <p:spPr>
          <a:xfrm>
            <a:off x="5202227" y="5636362"/>
            <a:ext cx="3395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Emblems and </a:t>
            </a:r>
            <a:r>
              <a:rPr sz="2000" dirty="0">
                <a:latin typeface="Trebuchet MS"/>
                <a:cs typeface="Trebuchet MS"/>
              </a:rPr>
              <a:t>Name Act,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1950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19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286E63E2-7EE8-4A78-912E-85CFCE8EB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2777" y="583474"/>
            <a:ext cx="8534400" cy="783771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Location of Trademark Registry Offices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B5890FA8-8E94-4AAA-9893-AA4F3D103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4915" y="1562100"/>
            <a:ext cx="6553199" cy="3733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Delhi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Mumbai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Kolkata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Chennai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Ahmedabad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64F989D9-62EB-4E02-966A-53C0170E9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Well known Trademarks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14F5CECF-43C9-4871-BC9E-E192CE3830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00626" y="1266825"/>
            <a:ext cx="4032250" cy="4497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dirty="0"/>
              <a:t>Coca Cola for soft drink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dirty="0"/>
              <a:t>IBM for computer/ software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7D451D6-F91B-4BDF-9EB9-6FFE66927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75431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E8A6609-6D79-493E-B5C2-1231EB44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286861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A136D62-8334-4386-B1F7-2AC2B024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75431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747180A-8C86-491E-B820-800B42585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21807"/>
              </p:ext>
            </p:extLst>
          </p:nvPr>
        </p:nvGraphicFramePr>
        <p:xfrm>
          <a:off x="3377407" y="1143000"/>
          <a:ext cx="1171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4" imgW="1771429" imgH="1609524" progId="MSPhotoEd.3">
                  <p:embed/>
                </p:oleObj>
              </mc:Choice>
              <mc:Fallback>
                <p:oleObj name="Photo Editor Photo" r:id="rId4" imgW="1771429" imgH="1609524" progId="MSPhotoEd.3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3E9828EA-CBAF-43EB-9105-145746352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407" y="1143000"/>
                        <a:ext cx="11715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ibm_logo">
            <a:hlinkClick r:id="rId6"/>
            <a:extLst>
              <a:ext uri="{FF2B5EF4-FFF2-40B4-BE49-F238E27FC236}">
                <a16:creationId xmlns:a16="http://schemas.microsoft.com/office/drawing/2014/main" id="{F5DCDD03-B378-4727-A948-053A6303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053279"/>
            <a:ext cx="2165650" cy="99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4E56B7F-1142-48FB-99F5-17D0815232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5209" y="319478"/>
            <a:ext cx="6870700" cy="412580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BASIC FEATURES OF IPRs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B7C636-CE03-4617-9747-1FF27FF333DA}"/>
              </a:ext>
            </a:extLst>
          </p:cNvPr>
          <p:cNvSpPr/>
          <p:nvPr/>
        </p:nvSpPr>
        <p:spPr>
          <a:xfrm>
            <a:off x="5085806" y="3509554"/>
            <a:ext cx="905691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IP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D52F19-BAB3-47B3-A960-24FFDD7360F0}"/>
              </a:ext>
            </a:extLst>
          </p:cNvPr>
          <p:cNvSpPr/>
          <p:nvPr/>
        </p:nvSpPr>
        <p:spPr>
          <a:xfrm>
            <a:off x="6662058" y="2786748"/>
            <a:ext cx="141079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PATENT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1F83F0-2E9B-4EBB-B576-207A286423B7}"/>
              </a:ext>
            </a:extLst>
          </p:cNvPr>
          <p:cNvSpPr/>
          <p:nvPr/>
        </p:nvSpPr>
        <p:spPr>
          <a:xfrm>
            <a:off x="8412483" y="2838997"/>
            <a:ext cx="1341120" cy="444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NOVELTY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17D6AF-44CC-4A19-AA07-0AF9CAAC523B}"/>
              </a:ext>
            </a:extLst>
          </p:cNvPr>
          <p:cNvSpPr/>
          <p:nvPr/>
        </p:nvSpPr>
        <p:spPr>
          <a:xfrm>
            <a:off x="6614167" y="4001587"/>
            <a:ext cx="1963784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COPYRIGHT</a:t>
            </a:r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B35DB1-5D27-4CEB-A9E6-83E5782F829C}"/>
              </a:ext>
            </a:extLst>
          </p:cNvPr>
          <p:cNvSpPr/>
          <p:nvPr/>
        </p:nvSpPr>
        <p:spPr>
          <a:xfrm>
            <a:off x="9043858" y="4160518"/>
            <a:ext cx="1859281" cy="67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en-US" dirty="0"/>
              <a:t>ORIGINALITY </a:t>
            </a:r>
            <a:r>
              <a:rPr lang="en-US" sz="1600" dirty="0">
                <a:solidFill>
                  <a:schemeClr val="accent2"/>
                </a:solidFill>
              </a:rPr>
              <a:t>(creative work)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7B11F4-454C-4471-8FE3-FFF24A6D8A96}"/>
              </a:ext>
            </a:extLst>
          </p:cNvPr>
          <p:cNvSpPr/>
          <p:nvPr/>
        </p:nvSpPr>
        <p:spPr>
          <a:xfrm>
            <a:off x="5590912" y="5107571"/>
            <a:ext cx="1963784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Trademark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C74F33-4987-48EF-8708-92C553988FC0}"/>
              </a:ext>
            </a:extLst>
          </p:cNvPr>
          <p:cNvSpPr/>
          <p:nvPr/>
        </p:nvSpPr>
        <p:spPr>
          <a:xfrm>
            <a:off x="7791099" y="5895446"/>
            <a:ext cx="2105297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en-US" dirty="0"/>
              <a:t>DISTINCTIVENESS </a:t>
            </a:r>
            <a:r>
              <a:rPr lang="en-US" sz="1600" dirty="0">
                <a:solidFill>
                  <a:schemeClr val="accent2"/>
                </a:solidFill>
              </a:rPr>
              <a:t>(indicate trade origin)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7E6C8A-3541-48A1-8FA0-A20260E27393}"/>
              </a:ext>
            </a:extLst>
          </p:cNvPr>
          <p:cNvSpPr/>
          <p:nvPr/>
        </p:nvSpPr>
        <p:spPr>
          <a:xfrm>
            <a:off x="3226535" y="4966067"/>
            <a:ext cx="1963784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Secrets</a:t>
            </a:r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AE7C4F-4B1A-46F2-9A7C-94D7DC39D491}"/>
              </a:ext>
            </a:extLst>
          </p:cNvPr>
          <p:cNvSpPr/>
          <p:nvPr/>
        </p:nvSpPr>
        <p:spPr>
          <a:xfrm>
            <a:off x="1343297" y="5984708"/>
            <a:ext cx="2105297" cy="67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en-US" dirty="0"/>
              <a:t>UNLAWFUL ACCESS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12E38A-45A4-4CC2-82AA-0263CE77C79A}"/>
              </a:ext>
            </a:extLst>
          </p:cNvPr>
          <p:cNvSpPr/>
          <p:nvPr/>
        </p:nvSpPr>
        <p:spPr>
          <a:xfrm>
            <a:off x="2416629" y="3880761"/>
            <a:ext cx="2181499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Geographical Indication</a:t>
            </a:r>
            <a:endParaRPr lang="en-IN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C15A99-DCF2-4FE3-A163-BD86ED0CB5EA}"/>
              </a:ext>
            </a:extLst>
          </p:cNvPr>
          <p:cNvSpPr/>
          <p:nvPr/>
        </p:nvSpPr>
        <p:spPr>
          <a:xfrm>
            <a:off x="356963" y="3937367"/>
            <a:ext cx="1783084" cy="672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en-US" sz="1600" dirty="0"/>
              <a:t>REPUTATION DUE TO ORIGIN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05A929-D240-49C4-9988-2E5AA6B74B8A}"/>
              </a:ext>
            </a:extLst>
          </p:cNvPr>
          <p:cNvSpPr/>
          <p:nvPr/>
        </p:nvSpPr>
        <p:spPr>
          <a:xfrm>
            <a:off x="2429694" y="2649582"/>
            <a:ext cx="2181499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Industrial Design</a:t>
            </a:r>
            <a:endParaRPr lang="en-I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31E3AB-148E-4735-853C-A64B19442183}"/>
              </a:ext>
            </a:extLst>
          </p:cNvPr>
          <p:cNvSpPr/>
          <p:nvPr/>
        </p:nvSpPr>
        <p:spPr>
          <a:xfrm>
            <a:off x="451765" y="2073191"/>
            <a:ext cx="1783084" cy="672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en-US" sz="1600" dirty="0"/>
              <a:t>NON FUNCTIONAL PROPERTY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077DCC-790C-4FFD-B5AE-00C1B3AEA536}"/>
              </a:ext>
            </a:extLst>
          </p:cNvPr>
          <p:cNvSpPr/>
          <p:nvPr/>
        </p:nvSpPr>
        <p:spPr>
          <a:xfrm>
            <a:off x="4480559" y="1990458"/>
            <a:ext cx="2181499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 VARIETY</a:t>
            </a:r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4D2B7E-6453-42EE-A426-BDE47AB4FD64}"/>
              </a:ext>
            </a:extLst>
          </p:cNvPr>
          <p:cNvSpPr/>
          <p:nvPr/>
        </p:nvSpPr>
        <p:spPr>
          <a:xfrm>
            <a:off x="4391305" y="1012373"/>
            <a:ext cx="218149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en-US" sz="1600" dirty="0"/>
              <a:t>DUS (Distinctiveness Uniformity  &amp; stability)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6DF24F-0F84-4CA4-A335-0F81F108989A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5538651" y="2838997"/>
            <a:ext cx="1" cy="6705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427A30-CEB4-4F8F-BE09-F30345239931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5858862" y="3283131"/>
            <a:ext cx="672567" cy="338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6ED4F0-B5CB-4BE0-95BE-549A318770CA}"/>
              </a:ext>
            </a:extLst>
          </p:cNvPr>
          <p:cNvCxnSpPr>
            <a:cxnSpLocks/>
          </p:cNvCxnSpPr>
          <p:nvPr/>
        </p:nvCxnSpPr>
        <p:spPr>
          <a:xfrm>
            <a:off x="5960016" y="4037520"/>
            <a:ext cx="639070" cy="205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C77483-81CC-4E6C-A9B2-ACB8713461EF}"/>
              </a:ext>
            </a:extLst>
          </p:cNvPr>
          <p:cNvCxnSpPr>
            <a:cxnSpLocks/>
          </p:cNvCxnSpPr>
          <p:nvPr/>
        </p:nvCxnSpPr>
        <p:spPr>
          <a:xfrm>
            <a:off x="5743483" y="4210565"/>
            <a:ext cx="289398" cy="868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498120-98BD-4115-9FBC-67CD5CB67017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4556762" y="3283131"/>
            <a:ext cx="661679" cy="338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9D815A-804D-4EF7-A6BE-82333D8BAFC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480560" y="3890554"/>
            <a:ext cx="605246" cy="127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359B8B-8544-46FD-8706-9BBC8D95A30A}"/>
              </a:ext>
            </a:extLst>
          </p:cNvPr>
          <p:cNvCxnSpPr>
            <a:stCxn id="2" idx="3"/>
          </p:cNvCxnSpPr>
          <p:nvPr/>
        </p:nvCxnSpPr>
        <p:spPr>
          <a:xfrm flipH="1">
            <a:off x="4887601" y="4159962"/>
            <a:ext cx="330840" cy="673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189" name="Straight Arrow Connector 93188">
            <a:extLst>
              <a:ext uri="{FF2B5EF4-FFF2-40B4-BE49-F238E27FC236}">
                <a16:creationId xmlns:a16="http://schemas.microsoft.com/office/drawing/2014/main" id="{909D7695-2D9C-4B28-8C07-56832E4A0807}"/>
              </a:ext>
            </a:extLst>
          </p:cNvPr>
          <p:cNvCxnSpPr>
            <a:stCxn id="3" idx="6"/>
          </p:cNvCxnSpPr>
          <p:nvPr/>
        </p:nvCxnSpPr>
        <p:spPr>
          <a:xfrm flipV="1">
            <a:off x="8072848" y="3161211"/>
            <a:ext cx="261255" cy="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91" name="Straight Arrow Connector 93190">
            <a:extLst>
              <a:ext uri="{FF2B5EF4-FFF2-40B4-BE49-F238E27FC236}">
                <a16:creationId xmlns:a16="http://schemas.microsoft.com/office/drawing/2014/main" id="{F0B48092-C14B-40C2-A38C-8889E0BFEBE1}"/>
              </a:ext>
            </a:extLst>
          </p:cNvPr>
          <p:cNvCxnSpPr>
            <a:stCxn id="7" idx="6"/>
          </p:cNvCxnSpPr>
          <p:nvPr/>
        </p:nvCxnSpPr>
        <p:spPr>
          <a:xfrm flipV="1">
            <a:off x="8577951" y="4380411"/>
            <a:ext cx="391878" cy="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93" name="Straight Arrow Connector 93192">
            <a:extLst>
              <a:ext uri="{FF2B5EF4-FFF2-40B4-BE49-F238E27FC236}">
                <a16:creationId xmlns:a16="http://schemas.microsoft.com/office/drawing/2014/main" id="{300B289C-1D2A-493C-B361-86ADBA3CF526}"/>
              </a:ext>
            </a:extLst>
          </p:cNvPr>
          <p:cNvCxnSpPr>
            <a:stCxn id="9" idx="5"/>
          </p:cNvCxnSpPr>
          <p:nvPr/>
        </p:nvCxnSpPr>
        <p:spPr>
          <a:xfrm>
            <a:off x="7267106" y="5757979"/>
            <a:ext cx="457397" cy="40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95" name="Straight Arrow Connector 93194">
            <a:extLst>
              <a:ext uri="{FF2B5EF4-FFF2-40B4-BE49-F238E27FC236}">
                <a16:creationId xmlns:a16="http://schemas.microsoft.com/office/drawing/2014/main" id="{EB6D2465-EBA1-4022-BF44-7B7573BF89C2}"/>
              </a:ext>
            </a:extLst>
          </p:cNvPr>
          <p:cNvCxnSpPr>
            <a:stCxn id="11" idx="3"/>
          </p:cNvCxnSpPr>
          <p:nvPr/>
        </p:nvCxnSpPr>
        <p:spPr>
          <a:xfrm flipH="1">
            <a:off x="3056709" y="5616475"/>
            <a:ext cx="457416" cy="28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97" name="Straight Arrow Connector 93196">
            <a:extLst>
              <a:ext uri="{FF2B5EF4-FFF2-40B4-BE49-F238E27FC236}">
                <a16:creationId xmlns:a16="http://schemas.microsoft.com/office/drawing/2014/main" id="{7FDEE5E5-1BC0-4E60-AEC4-DAB2A6ED4C38}"/>
              </a:ext>
            </a:extLst>
          </p:cNvPr>
          <p:cNvCxnSpPr>
            <a:stCxn id="13" idx="2"/>
            <a:endCxn id="14" idx="3"/>
          </p:cNvCxnSpPr>
          <p:nvPr/>
        </p:nvCxnSpPr>
        <p:spPr>
          <a:xfrm flipH="1">
            <a:off x="2140047" y="4261761"/>
            <a:ext cx="276582" cy="1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99" name="Straight Arrow Connector 93198">
            <a:extLst>
              <a:ext uri="{FF2B5EF4-FFF2-40B4-BE49-F238E27FC236}">
                <a16:creationId xmlns:a16="http://schemas.microsoft.com/office/drawing/2014/main" id="{D8127A3A-FF0F-450F-8EEE-D67BC6D31861}"/>
              </a:ext>
            </a:extLst>
          </p:cNvPr>
          <p:cNvCxnSpPr>
            <a:stCxn id="15" idx="2"/>
          </p:cNvCxnSpPr>
          <p:nvPr/>
        </p:nvCxnSpPr>
        <p:spPr>
          <a:xfrm flipH="1" flipV="1">
            <a:off x="2234849" y="2752458"/>
            <a:ext cx="194845" cy="27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01" name="Straight Arrow Connector 93200">
            <a:extLst>
              <a:ext uri="{FF2B5EF4-FFF2-40B4-BE49-F238E27FC236}">
                <a16:creationId xmlns:a16="http://schemas.microsoft.com/office/drawing/2014/main" id="{534C5519-7BD8-4E44-B5A2-8D51E2FB5597}"/>
              </a:ext>
            </a:extLst>
          </p:cNvPr>
          <p:cNvCxnSpPr>
            <a:stCxn id="17" idx="0"/>
          </p:cNvCxnSpPr>
          <p:nvPr/>
        </p:nvCxnSpPr>
        <p:spPr>
          <a:xfrm flipV="1">
            <a:off x="5571309" y="1774373"/>
            <a:ext cx="19603" cy="21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E7610480-A804-40CB-BF1E-6B28FAAF4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Trade names</a:t>
            </a:r>
          </a:p>
        </p:txBody>
      </p:sp>
      <p:pic>
        <p:nvPicPr>
          <p:cNvPr id="1029" name="Picture 4" descr="http://www.godrejindia.com/images/godrej1.gif">
            <a:extLst>
              <a:ext uri="{FF2B5EF4-FFF2-40B4-BE49-F238E27FC236}">
                <a16:creationId xmlns:a16="http://schemas.microsoft.com/office/drawing/2014/main" id="{92B095F6-BBC7-4FA3-9374-89DBE000D9DF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71600"/>
            <a:ext cx="3810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1" name="Rectangle 3">
            <a:extLst>
              <a:ext uri="{FF2B5EF4-FFF2-40B4-BE49-F238E27FC236}">
                <a16:creationId xmlns:a16="http://schemas.microsoft.com/office/drawing/2014/main" id="{CE55FF22-57DD-47BA-8CA5-AA8F44BCD2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5375" y="1371600"/>
            <a:ext cx="4032250" cy="4497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lang="en-US" dirty="0"/>
              <a:t>Furniture, Refrigerators, </a:t>
            </a:r>
            <a:r>
              <a:rPr lang="en-US" dirty="0" err="1"/>
              <a:t>Storewell</a:t>
            </a:r>
            <a:r>
              <a:rPr lang="en-US" dirty="0"/>
              <a:t>, Compactor etc.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lang="en-US" dirty="0"/>
              <a:t>Electric items (bulbs, trimmers, sound system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  <p:pic>
        <p:nvPicPr>
          <p:cNvPr id="1036" name="Picture 12" descr="The Branding Source: New logo: Philips">
            <a:extLst>
              <a:ext uri="{FF2B5EF4-FFF2-40B4-BE49-F238E27FC236}">
                <a16:creationId xmlns:a16="http://schemas.microsoft.com/office/drawing/2014/main" id="{0AFF2C3D-6531-480B-A2CB-58CC470E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3991928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55E715A5-1A5C-4FC7-B1C6-BBCCF26DB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Logo of some well known brands</a:t>
            </a:r>
          </a:p>
        </p:txBody>
      </p:sp>
      <p:pic>
        <p:nvPicPr>
          <p:cNvPr id="24581" name="Picture 5" descr="rin_shaktitn">
            <a:hlinkClick r:id="rId2"/>
            <a:extLst>
              <a:ext uri="{FF2B5EF4-FFF2-40B4-BE49-F238E27FC236}">
                <a16:creationId xmlns:a16="http://schemas.microsoft.com/office/drawing/2014/main" id="{4EC8B3EF-2522-43BF-AA08-2F349DF690E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3292" y="4514056"/>
            <a:ext cx="1290638" cy="1665288"/>
          </a:xfrm>
        </p:spPr>
      </p:pic>
      <p:sp>
        <p:nvSpPr>
          <p:cNvPr id="315395" name="Rectangle 3">
            <a:extLst>
              <a:ext uri="{FF2B5EF4-FFF2-40B4-BE49-F238E27FC236}">
                <a16:creationId xmlns:a16="http://schemas.microsoft.com/office/drawing/2014/main" id="{228BB0CA-8108-4A2E-85B9-377DC02D6E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5375" y="1371600"/>
            <a:ext cx="4032250" cy="44973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lang="en-US" dirty="0"/>
              <a:t>Logo of iodized salt of Hindustan Lever</a:t>
            </a:r>
          </a:p>
          <a:p>
            <a:pPr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dirty="0"/>
              <a:t>Logo of </a:t>
            </a:r>
            <a:r>
              <a:rPr lang="en-IN" dirty="0"/>
              <a:t>Volkswagen</a:t>
            </a:r>
          </a:p>
          <a:p>
            <a:pPr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dirty="0"/>
              <a:t>Logo of Washing Powder of Hindustan Lever</a:t>
            </a:r>
          </a:p>
          <a:p>
            <a:pPr>
              <a:lnSpc>
                <a:spcPct val="130000"/>
              </a:lnSpc>
              <a:buBlip>
                <a:blip r:embed="rId4"/>
              </a:buBlip>
              <a:defRPr/>
            </a:pPr>
            <a:endParaRPr lang="en-US" dirty="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B871311-8F88-44C8-BABB-AC81AA60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75431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554103-201E-4B8A-8CB1-EA1869DC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286861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3" name="Picture 7" descr="annapurna_iodised_salttn">
            <a:hlinkClick r:id="rId5"/>
            <a:extLst>
              <a:ext uri="{FF2B5EF4-FFF2-40B4-BE49-F238E27FC236}">
                <a16:creationId xmlns:a16="http://schemas.microsoft.com/office/drawing/2014/main" id="{2D1FAB28-3CDF-4B85-9119-B100B5F0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90" y="3038078"/>
            <a:ext cx="1257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>
            <a:extLst>
              <a:ext uri="{FF2B5EF4-FFF2-40B4-BE49-F238E27FC236}">
                <a16:creationId xmlns:a16="http://schemas.microsoft.com/office/drawing/2014/main" id="{18B5AE3C-8CB8-407E-B5E5-1CD397ABF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75431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993F92-6B76-4DE0-9059-D7FD18D6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1447800"/>
            <a:ext cx="2028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86F542-ABEA-4240-98A8-03DD85C8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Service mark examples</a:t>
            </a:r>
            <a:endParaRPr lang="en-IN" dirty="0"/>
          </a:p>
        </p:txBody>
      </p:sp>
      <p:pic>
        <p:nvPicPr>
          <p:cNvPr id="7" name="Picture 10" descr="amazon">
            <a:extLst>
              <a:ext uri="{FF2B5EF4-FFF2-40B4-BE49-F238E27FC236}">
                <a16:creationId xmlns:a16="http://schemas.microsoft.com/office/drawing/2014/main" id="{167761BB-6B17-4E9B-AA6B-FC1ABEE1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7" y="1752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astercard">
            <a:extLst>
              <a:ext uri="{FF2B5EF4-FFF2-40B4-BE49-F238E27FC236}">
                <a16:creationId xmlns:a16="http://schemas.microsoft.com/office/drawing/2014/main" id="{D2F2A50F-E849-4236-94A8-2EF8C53D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7" y="46482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ogo%20quantas%20carre">
            <a:extLst>
              <a:ext uri="{FF2B5EF4-FFF2-40B4-BE49-F238E27FC236}">
                <a16:creationId xmlns:a16="http://schemas.microsoft.com/office/drawing/2014/main" id="{87BD8882-7169-464E-93FB-CD10AE2D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7" y="2667000"/>
            <a:ext cx="1290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E7A92E-1087-493A-B67D-11537219B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437" y="1771650"/>
            <a:ext cx="2762250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9968E5-2F66-4369-91BE-DBEB5ED38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507" y="4784611"/>
            <a:ext cx="2271305" cy="946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813C88-033D-49F7-BE8B-B9F355F0B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276" y="2857500"/>
            <a:ext cx="2166791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84CBD6-EA01-47B2-84BC-E60F00162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41" y="3354838"/>
            <a:ext cx="2195375" cy="12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E1048514-D926-4203-9319-AC9EE3653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Designs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82D2A798-6627-4E4A-A6DD-EABEA05DDD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Design refers to the 2- or 3- dimensional drawing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delineating  features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 Shape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 Configuration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 Pattern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 Ornamentation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 Compositions of lines or colors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Applied to any article in 2-d or 3-d or in both </a:t>
            </a:r>
          </a:p>
          <a:p>
            <a:r>
              <a:rPr lang="en-US" sz="2400" dirty="0"/>
              <a:t>forms, and are judged solely by the eye (</a:t>
            </a:r>
            <a:r>
              <a:rPr lang="en-US" dirty="0"/>
              <a:t>shape or surface , patterns, lines or color)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Applied to an article for its manufacturer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C8873FD7-096A-4301-9961-833C0748D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Criteria of Design Registration</a:t>
            </a: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AD551DF8-B633-4E83-9E1A-2D08142803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676400"/>
            <a:ext cx="8458200" cy="4038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>
                <a:latin typeface="Times New Roman" pitchFamily="18" charset="0"/>
              </a:rPr>
              <a:t>Novelty: Novelty is judged solely by eye </a:t>
            </a:r>
          </a:p>
          <a:p>
            <a:pPr marL="0" indent="0">
              <a:buNone/>
              <a:defRPr/>
            </a:pPr>
            <a:r>
              <a:rPr lang="en-US" sz="3600">
                <a:latin typeface="Times New Roman" pitchFamily="18" charset="0"/>
              </a:rPr>
              <a:t>w.r.t. external </a:t>
            </a:r>
            <a:r>
              <a:rPr lang="en-US" sz="4000">
                <a:latin typeface="Times New Roman" pitchFamily="18" charset="0"/>
              </a:rPr>
              <a:t>appearance</a:t>
            </a:r>
            <a:r>
              <a:rPr lang="en-US" sz="3600">
                <a:latin typeface="Times New Roman" pitchFamily="18" charset="0"/>
              </a:rPr>
              <a:t> of the finished </a:t>
            </a:r>
          </a:p>
          <a:p>
            <a:pPr marL="0" indent="0">
              <a:buNone/>
              <a:defRPr/>
            </a:pPr>
            <a:r>
              <a:rPr lang="en-US" sz="3600">
                <a:latin typeface="Times New Roman" pitchFamily="18" charset="0"/>
              </a:rPr>
              <a:t>Article</a:t>
            </a:r>
          </a:p>
          <a:p>
            <a:pPr marL="0" indent="0">
              <a:buNone/>
              <a:defRPr/>
            </a:pPr>
            <a:endParaRPr lang="en-US" sz="3600"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600">
                <a:latin typeface="Times New Roman" pitchFamily="18" charset="0"/>
              </a:rPr>
              <a:t>Absolute Novelty– i.e. Not publicly known or use in India or elsewhere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543DB72A-5048-4D92-BFDD-8713F11F8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Term of Design Registration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CC29FFD1-494E-4566-BCAC-E48069FDD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1676400"/>
            <a:ext cx="82264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Term of design registration maximum </a:t>
            </a:r>
            <a:r>
              <a:rPr lang="en-US" sz="2000" dirty="0">
                <a:solidFill>
                  <a:srgbClr val="FF0000"/>
                </a:solidFill>
              </a:rPr>
              <a:t>15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dirty="0"/>
              <a:t>years subject to renewal every five years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No question of re-registering the registered design &gt;15 years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Classes of goods for design registration- 14 years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71900531-FE68-4757-B678-794E409BE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of  Design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DBB6234-5439-4ED0-90B7-FEEAAD71AD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2041" y="5429794"/>
            <a:ext cx="4032250" cy="69233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Designers chair</a:t>
            </a:r>
          </a:p>
        </p:txBody>
      </p:sp>
      <p:pic>
        <p:nvPicPr>
          <p:cNvPr id="14338" name="Picture 2" descr="The Design of Design Patents: What Every Designer Should Know ...">
            <a:extLst>
              <a:ext uri="{FF2B5EF4-FFF2-40B4-BE49-F238E27FC236}">
                <a16:creationId xmlns:a16="http://schemas.microsoft.com/office/drawing/2014/main" id="{F5B8D193-0D16-45B4-8186-22EDFE5D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1" y="934228"/>
            <a:ext cx="4032249" cy="41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0311C1-E55E-4F8C-ACF4-789468473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35" y="3429000"/>
            <a:ext cx="4108584" cy="307747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8256FBA-46EE-42DB-B255-CEA49DA7FAB7}"/>
              </a:ext>
            </a:extLst>
          </p:cNvPr>
          <p:cNvSpPr txBox="1">
            <a:spLocks noChangeArrowheads="1"/>
          </p:cNvSpPr>
          <p:nvPr/>
        </p:nvSpPr>
        <p:spPr>
          <a:xfrm>
            <a:off x="5679983" y="1939834"/>
            <a:ext cx="4032250" cy="692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3600" dirty="0"/>
              <a:t>Play Station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03DBE40-BB39-4A1E-98D1-9B36AC0D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1"/>
            <a:ext cx="2286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3">
            <a:extLst>
              <a:ext uri="{FF2B5EF4-FFF2-40B4-BE49-F238E27FC236}">
                <a16:creationId xmlns:a16="http://schemas.microsoft.com/office/drawing/2014/main" id="{5F3B0174-5F93-4AE9-B044-0B545F5FD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9050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865EA961-9C6D-4E2D-B803-1648D216A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94AAA03-D876-4F5A-AD5D-F67D0CC1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4" y="1371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TRADEMARK</a:t>
            </a:r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32BA3A3C-1CDE-41E4-B2B5-ABB041606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002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6147FB63-DE01-4F67-8E14-862C8E3E7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12926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Brand Name 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Subject Matter of Trademark</a:t>
            </a: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371B294A-35C6-4901-863E-866A4A1F9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05200"/>
            <a:ext cx="1066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1331CEAC-34B1-48CB-91FA-AE63776F0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5052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F9639B30-8BE7-42BD-91B9-4E4743E59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514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C658531A-87EB-43DF-9F94-1180DAC1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36726"/>
            <a:ext cx="2819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Auto-Focus Mechanism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Subject Matter of Patent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85A9FF07-8272-4AAC-82C4-CD3F596D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87475"/>
            <a:ext cx="1203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PATENT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B85C76AF-CC0D-4140-9FBF-4AC759B0A9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9824AA0D-A281-4306-B337-5B0F2B159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648200"/>
            <a:ext cx="1352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DESIGNS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A5C5361C-F5B1-42D4-86F9-0CBBBE93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29201"/>
            <a:ext cx="3581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External Appearance of Camera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Subject Matter of Design.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79F5F5E1-EAB1-46CC-8200-B72125807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Geographical Indication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78313587-9BD6-4117-8F13-3EAA18AE8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305800" cy="38862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/>
              <a:t>A geographical indication is a name or sign used on certain products, which corresponds to a specific geographical location or origin (eg. a town, region, or country). </a:t>
            </a:r>
          </a:p>
          <a:p>
            <a:pPr marL="0" indent="0" algn="just">
              <a:buNone/>
              <a:defRPr/>
            </a:pPr>
            <a:endParaRPr lang="en-US"/>
          </a:p>
          <a:p>
            <a:pPr marL="0" indent="0" algn="just">
              <a:buNone/>
              <a:defRPr/>
            </a:pPr>
            <a:r>
              <a:rPr lang="en-US"/>
              <a:t>The use of a GI may act as a certification that the product possesses certain qualities, or enjoys a certain reputation, due to its geographical origin.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FC5B1632-74E8-4522-892E-707BD7CD6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Who Owns the GI ? 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A1AB0F08-3F61-4BE9-89D3-E2EF1363B2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The whole community, which belongs to that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particular region owns the GI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-"/>
              <a:defRPr/>
            </a:pPr>
            <a:r>
              <a:rPr lang="en-US"/>
              <a:t>Property of the community, unlike trademark which is a traders property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-"/>
              <a:defRPr/>
            </a:pPr>
            <a:r>
              <a:rPr lang="en-US"/>
              <a:t>To exclude unauthorized persons from misusing GI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-"/>
              <a:defRPr/>
            </a:pPr>
            <a:r>
              <a:rPr lang="en-US"/>
              <a:t>Quality and reputation owing to a place of origin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ICAR Guidelines 2">
            <a:extLst>
              <a:ext uri="{FF2B5EF4-FFF2-40B4-BE49-F238E27FC236}">
                <a16:creationId xmlns:a16="http://schemas.microsoft.com/office/drawing/2014/main" id="{8023EDA8-610B-4726-833F-73401566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28748"/>
            <a:ext cx="4186238" cy="516255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6">
            <a:extLst>
              <a:ext uri="{FF2B5EF4-FFF2-40B4-BE49-F238E27FC236}">
                <a16:creationId xmlns:a16="http://schemas.microsoft.com/office/drawing/2014/main" id="{9FBBE818-69EB-419D-8ED7-6801AE23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98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Effective from:-</a:t>
            </a:r>
          </a:p>
          <a:p>
            <a:pPr marL="0" indent="0" eaLnBrk="1" hangingPunct="1"/>
            <a:r>
              <a:rPr lang="en-US" altLang="en-US" sz="2800" b="1" dirty="0"/>
              <a:t> 2 October 2006</a:t>
            </a: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98F898AE-5ED4-435B-A0FF-11A679E2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51526"/>
            <a:ext cx="9144000" cy="1006475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chemeClr val="bg1"/>
                </a:solidFill>
                <a:latin typeface="Monotype Corsiva" panose="03010101010201010101" pitchFamily="66" charset="0"/>
                <a:ea typeface="MS PGothic" panose="020B0600070205080204" pitchFamily="34" charset="-128"/>
              </a:rPr>
              <a:t>Soft copy available at :-</a:t>
            </a:r>
          </a:p>
          <a:p>
            <a:pPr algn="ctr" eaLnBrk="1" hangingPunct="1"/>
            <a:r>
              <a:rPr lang="en-US" altLang="ja-JP" sz="2800" u="sng" dirty="0">
                <a:solidFill>
                  <a:schemeClr val="bg1"/>
                </a:solidFill>
                <a:ea typeface="MS PGothic" panose="020B0600070205080204" pitchFamily="34" charset="-128"/>
              </a:rPr>
              <a:t>http://www.icar.org.in/miscel/icar-ipmttcguide.pdf</a:t>
            </a:r>
            <a:r>
              <a:rPr lang="en-US" altLang="ja-JP" sz="2800" b="1" dirty="0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34B6D53F-5293-4A38-A9C7-237E8087D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Term of GI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FA311497-C1EB-4D4E-9B53-172AEA573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077200" cy="4114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cs typeface="Times New Roman" pitchFamily="18" charset="0"/>
              </a:rPr>
              <a:t>Registration of a geographical indication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cs typeface="Times New Roman" pitchFamily="18" charset="0"/>
              </a:rPr>
              <a:t>remains valid for a period of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>
                <a:cs typeface="Times New Roman" pitchFamily="18" charset="0"/>
              </a:rPr>
              <a:t> years</a:t>
            </a:r>
            <a:endParaRPr lang="en-US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Not granted to individuals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It</a:t>
            </a:r>
            <a:r>
              <a:rPr lang="en-US">
                <a:latin typeface="Times New Roman"/>
              </a:rPr>
              <a:t>’</a:t>
            </a:r>
            <a:r>
              <a:rPr lang="en-US"/>
              <a:t>s a national property (Association, Authority,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Organization)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u="sng"/>
              <a:t>e.g.</a:t>
            </a:r>
            <a:r>
              <a:rPr lang="en-US"/>
              <a:t> Tea Board, Coffee Board, Spice Board</a:t>
            </a:r>
            <a:endParaRPr lang="en-US" u="sng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cs typeface="Times New Roman" pitchFamily="18" charset="0"/>
              </a:rPr>
              <a:t>It can be renewed from time to time for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cs typeface="Times New Roman" pitchFamily="18" charset="0"/>
              </a:rPr>
              <a:t>further period of 10 years each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F8B22892-1A39-4731-9177-720FA3DF3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1" y="0"/>
            <a:ext cx="10968567" cy="62701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Indian GI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373761CD-2DAC-45A6-AD7C-A4C5C7906B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5375" y="1371600"/>
            <a:ext cx="4032250" cy="4497388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351220ED-A86B-4F69-9F92-C60256C19A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97164"/>
            <a:ext cx="9144000" cy="1112838"/>
            <a:chOff x="0" y="922"/>
            <a:chExt cx="5760" cy="701"/>
          </a:xfrm>
        </p:grpSpPr>
        <p:sp>
          <p:nvSpPr>
            <p:cNvPr id="35852" name="Rectangle 5">
              <a:extLst>
                <a:ext uri="{FF2B5EF4-FFF2-40B4-BE49-F238E27FC236}">
                  <a16:creationId xmlns:a16="http://schemas.microsoft.com/office/drawing/2014/main" id="{1009F580-ADAA-4C39-BE50-508FB2919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2"/>
              <a:ext cx="5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3" name="Rectangle 6">
              <a:extLst>
                <a:ext uri="{FF2B5EF4-FFF2-40B4-BE49-F238E27FC236}">
                  <a16:creationId xmlns:a16="http://schemas.microsoft.com/office/drawing/2014/main" id="{6CA0A293-726C-4145-9A7D-85B24444B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2"/>
              <a:ext cx="3283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 Black" panose="020B0A04020102020204" pitchFamily="34" charset="0"/>
                </a:rPr>
                <a:t>  </a:t>
              </a:r>
              <a:r>
                <a:rPr lang="en-US" altLang="en-US" sz="6700">
                  <a:latin typeface="Arial Black" panose="020B0A04020102020204" pitchFamily="34" charset="0"/>
                </a:rPr>
                <a:t> </a:t>
              </a:r>
              <a:r>
                <a:rPr lang="en-US" altLang="en-US" sz="1600">
                  <a:latin typeface="Arial Black" panose="020B0A04020102020204" pitchFamily="34" charset="0"/>
                </a:rPr>
                <a:t>        </a:t>
              </a:r>
            </a:p>
          </p:txBody>
        </p:sp>
      </p:grpSp>
      <p:grpSp>
        <p:nvGrpSpPr>
          <p:cNvPr id="35845" name="Group 7">
            <a:extLst>
              <a:ext uri="{FF2B5EF4-FFF2-40B4-BE49-F238E27FC236}">
                <a16:creationId xmlns:a16="http://schemas.microsoft.com/office/drawing/2014/main" id="{6159A7AA-8926-497F-A2DC-440D2C225FD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97164"/>
            <a:ext cx="9144000" cy="1112838"/>
            <a:chOff x="0" y="922"/>
            <a:chExt cx="5760" cy="701"/>
          </a:xfrm>
        </p:grpSpPr>
        <p:sp>
          <p:nvSpPr>
            <p:cNvPr id="35850" name="Rectangle 8">
              <a:extLst>
                <a:ext uri="{FF2B5EF4-FFF2-40B4-BE49-F238E27FC236}">
                  <a16:creationId xmlns:a16="http://schemas.microsoft.com/office/drawing/2014/main" id="{7F08CD46-ED84-4649-A600-C26988B2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2"/>
              <a:ext cx="5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Rectangle 9">
              <a:extLst>
                <a:ext uri="{FF2B5EF4-FFF2-40B4-BE49-F238E27FC236}">
                  <a16:creationId xmlns:a16="http://schemas.microsoft.com/office/drawing/2014/main" id="{B5CD5451-A270-402B-B4CC-B75553332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2"/>
              <a:ext cx="3283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 Black" panose="020B0A04020102020204" pitchFamily="34" charset="0"/>
                </a:rPr>
                <a:t>  </a:t>
              </a:r>
              <a:r>
                <a:rPr lang="en-US" altLang="en-US" sz="6700">
                  <a:latin typeface="Arial Black" panose="020B0A04020102020204" pitchFamily="34" charset="0"/>
                </a:rPr>
                <a:t> </a:t>
              </a:r>
              <a:r>
                <a:rPr lang="en-US" altLang="en-US" sz="1600">
                  <a:latin typeface="Arial Black" panose="020B0A04020102020204" pitchFamily="34" charset="0"/>
                </a:rPr>
                <a:t>        </a:t>
              </a:r>
            </a:p>
          </p:txBody>
        </p:sp>
      </p:grpSp>
      <p:grpSp>
        <p:nvGrpSpPr>
          <p:cNvPr id="35846" name="Group 10">
            <a:extLst>
              <a:ext uri="{FF2B5EF4-FFF2-40B4-BE49-F238E27FC236}">
                <a16:creationId xmlns:a16="http://schemas.microsoft.com/office/drawing/2014/main" id="{3D3AF778-685C-41C9-8142-A7E4CB27DCB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97164"/>
            <a:ext cx="9144000" cy="1112838"/>
            <a:chOff x="0" y="922"/>
            <a:chExt cx="5760" cy="701"/>
          </a:xfrm>
        </p:grpSpPr>
        <p:sp>
          <p:nvSpPr>
            <p:cNvPr id="35848" name="Rectangle 11">
              <a:extLst>
                <a:ext uri="{FF2B5EF4-FFF2-40B4-BE49-F238E27FC236}">
                  <a16:creationId xmlns:a16="http://schemas.microsoft.com/office/drawing/2014/main" id="{679D945B-E60B-4EB0-A02D-D604710A3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2"/>
              <a:ext cx="5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9" name="Rectangle 12">
              <a:extLst>
                <a:ext uri="{FF2B5EF4-FFF2-40B4-BE49-F238E27FC236}">
                  <a16:creationId xmlns:a16="http://schemas.microsoft.com/office/drawing/2014/main" id="{58626429-4BEB-44D4-B988-6E5DD3737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2"/>
              <a:ext cx="3283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 Black" panose="020B0A04020102020204" pitchFamily="34" charset="0"/>
                </a:rPr>
                <a:t>  </a:t>
              </a:r>
              <a:r>
                <a:rPr lang="en-US" altLang="en-US" sz="6700">
                  <a:latin typeface="Arial Black" panose="020B0A04020102020204" pitchFamily="34" charset="0"/>
                </a:rPr>
                <a:t> </a:t>
              </a:r>
              <a:r>
                <a:rPr lang="en-US" altLang="en-US" sz="1600">
                  <a:latin typeface="Arial Black" panose="020B0A04020102020204" pitchFamily="34" charset="0"/>
                </a:rPr>
                <a:t>        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580909-FC92-4FC1-8E20-A90FA99C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754" y="627016"/>
            <a:ext cx="5569281" cy="61177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13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19" name="Group 13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0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Art Forms of Bihar - Bihar PSC Exam Notes">
            <a:extLst>
              <a:ext uri="{FF2B5EF4-FFF2-40B4-BE49-F238E27FC236}">
                <a16:creationId xmlns:a16="http://schemas.microsoft.com/office/drawing/2014/main" id="{81242895-73A8-44D0-9F70-683FD544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262" y="1571379"/>
            <a:ext cx="4650004" cy="37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Puducherry - Here's a list of India's geographical indication ...">
            <a:extLst>
              <a:ext uri="{FF2B5EF4-FFF2-40B4-BE49-F238E27FC236}">
                <a16:creationId xmlns:a16="http://schemas.microsoft.com/office/drawing/2014/main" id="{678683AB-95A2-4DDB-B8E3-B2BB7818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367" y="1691725"/>
            <a:ext cx="4650004" cy="34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5443F1EE-6922-4C28-BF30-8B7B59FDCD29}"/>
              </a:ext>
            </a:extLst>
          </p:cNvPr>
          <p:cNvSpPr txBox="1">
            <a:spLocks noChangeArrowheads="1"/>
          </p:cNvSpPr>
          <p:nvPr/>
        </p:nvSpPr>
        <p:spPr>
          <a:xfrm>
            <a:off x="685076" y="543593"/>
            <a:ext cx="10968567" cy="6270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dirty="0"/>
              <a:t>Bihar GI</a:t>
            </a:r>
          </a:p>
        </p:txBody>
      </p:sp>
    </p:spTree>
    <p:extLst>
      <p:ext uri="{BB962C8B-B14F-4D97-AF65-F5344CB8AC3E}">
        <p14:creationId xmlns:p14="http://schemas.microsoft.com/office/powerpoint/2010/main" val="38909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9232544-D0B1-4600-847C-301D6DE59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155" y="1318193"/>
            <a:ext cx="3677775" cy="409302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 sz="4400" b="1" dirty="0"/>
              <a:t>A PATENT IS A MONOPOLY RIGHT GRANTED</a:t>
            </a:r>
            <a:r>
              <a:rPr lang="en-US" sz="4400" dirty="0"/>
              <a:t>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1A2E77F3-77C9-4A5B-B4B4-075D533CA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75183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FA9A8991-E74F-4813-8B26-4D67FA6408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4434" y="320992"/>
            <a:ext cx="8447315" cy="638176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3400" dirty="0"/>
              <a:t>Difference Between Discovery &amp; Invention</a:t>
            </a:r>
          </a:p>
        </p:txBody>
      </p:sp>
      <p:graphicFrame>
        <p:nvGraphicFramePr>
          <p:cNvPr id="97283" name="Group 3">
            <a:extLst>
              <a:ext uri="{FF2B5EF4-FFF2-40B4-BE49-F238E27FC236}">
                <a16:creationId xmlns:a16="http://schemas.microsoft.com/office/drawing/2014/main" id="{6E58B314-2186-418C-ADDF-04C4E270772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6903649"/>
              </p:ext>
            </p:extLst>
          </p:nvPr>
        </p:nvGraphicFramePr>
        <p:xfrm>
          <a:off x="1184366" y="1037545"/>
          <a:ext cx="6911929" cy="33951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1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Discovery is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coming across the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things that are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already there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*Watson &amp; Crick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discovered DNA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chain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An invention is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something which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has been created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by someone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*Thomas Edison invented the light bulb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FDD40D3-129F-4651-A152-89662209C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131" y="4450081"/>
            <a:ext cx="3577291" cy="21585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>
            <a:extLst>
              <a:ext uri="{FF2B5EF4-FFF2-40B4-BE49-F238E27FC236}">
                <a16:creationId xmlns:a16="http://schemas.microsoft.com/office/drawing/2014/main" id="{71A61B91-DE4B-45F7-AE60-6DA614300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3114" y="461555"/>
            <a:ext cx="7772400" cy="5486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WHAT CAN BE PATENTED ?</a:t>
            </a:r>
          </a:p>
        </p:txBody>
      </p:sp>
      <p:sp>
        <p:nvSpPr>
          <p:cNvPr id="1090563" name="Rectangle 3">
            <a:extLst>
              <a:ext uri="{FF2B5EF4-FFF2-40B4-BE49-F238E27FC236}">
                <a16:creationId xmlns:a16="http://schemas.microsoft.com/office/drawing/2014/main" id="{66C7D53B-E7F9-4950-BA2A-7EAD7175BC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295400"/>
            <a:ext cx="7772400" cy="411480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defRPr/>
            </a:pPr>
            <a:r>
              <a:rPr lang="en-US" sz="2000"/>
              <a:t>ALL PROCESSES &amp; PRODUCTS WHICH ARE</a:t>
            </a:r>
          </a:p>
          <a:p>
            <a:pPr marL="609600" indent="-609600">
              <a:defRPr/>
            </a:pPr>
            <a:r>
              <a:rPr lang="en-US" sz="2000"/>
              <a:t>NEW</a:t>
            </a:r>
          </a:p>
          <a:p>
            <a:pPr marL="609600" indent="-609600">
              <a:defRPr/>
            </a:pPr>
            <a:r>
              <a:rPr lang="en-US" sz="2000"/>
              <a:t>INVOLVING INVENTIVE STEP </a:t>
            </a:r>
          </a:p>
          <a:p>
            <a:pPr marL="609600" indent="-609600">
              <a:defRPr/>
            </a:pPr>
            <a:r>
              <a:rPr lang="en-US" sz="2000"/>
              <a:t>CAPABLE OF INDUSTRIAL APPLICATION &amp;</a:t>
            </a:r>
          </a:p>
          <a:p>
            <a:pPr marL="609600" indent="-609600">
              <a:defRPr/>
            </a:pPr>
            <a:r>
              <a:rPr lang="en-US" sz="2000"/>
              <a:t>NOT BARRED BY SEC 3 &amp; 4 OF THE PATENTS ACT </a:t>
            </a:r>
          </a:p>
          <a:p>
            <a:pPr marL="609600" indent="-609600">
              <a:buNone/>
              <a:defRPr/>
            </a:pPr>
            <a:endParaRPr lang="en-US" sz="2000"/>
          </a:p>
          <a:p>
            <a:pPr marL="609600" indent="-609600">
              <a:buNone/>
              <a:defRPr/>
            </a:pPr>
            <a:r>
              <a:rPr lang="en-US" sz="2000">
                <a:solidFill>
                  <a:srgbClr val="C61300"/>
                </a:solidFill>
              </a:rPr>
              <a:t>	PRODUCT MEANS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APPARATUS 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DEVICES 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MACHINES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CHEMICAL PRODUCTS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DRUG/ FOOD &amp; THEIR COMPOSITIONS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CHEMICAL COMPOSITIONS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  <a:defRPr/>
            </a:pPr>
            <a:r>
              <a:rPr lang="en-US" sz="2000"/>
              <a:t>BIOLOGICAL PRODUCTS</a:t>
            </a:r>
            <a:r>
              <a:rPr lang="en-US" sz="2000">
                <a:solidFill>
                  <a:srgbClr val="008600"/>
                </a:solidFill>
              </a:rPr>
              <a:t> </a:t>
            </a:r>
            <a:endParaRPr 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0AEF-A0DD-423C-8B37-D3F64D59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en-IN" dirty="0"/>
              <a:t>What is not Patentable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CEC3-7F25-4E99-BF6E-C64683D5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8206"/>
            <a:ext cx="8596668" cy="48855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Frivolous, Contrary To Natural Laws</a:t>
            </a:r>
          </a:p>
          <a:p>
            <a:r>
              <a:rPr lang="en-US" dirty="0"/>
              <a:t>Contrary To Public Order Or Morality, Prejudice To Human, Animal Or Plant Life Or Health Or To The Environment;</a:t>
            </a:r>
          </a:p>
          <a:p>
            <a:r>
              <a:rPr lang="en-US" dirty="0"/>
              <a:t>Mere Discovery Of Scientific Principle, Abstract Theory, Living Thing Or Non- living Substances </a:t>
            </a:r>
          </a:p>
          <a:p>
            <a:r>
              <a:rPr lang="en-US" dirty="0"/>
              <a:t>Mere Discovery Of New Form, New Property, New Use Of A Known Process, Machine Or Apparatus (EFFICACY) </a:t>
            </a:r>
          </a:p>
          <a:p>
            <a:r>
              <a:rPr lang="en-IN" dirty="0"/>
              <a:t>Mere Admixture (SYNERGY)</a:t>
            </a:r>
          </a:p>
          <a:p>
            <a:r>
              <a:rPr lang="en-IN" dirty="0"/>
              <a:t>Mere Arrangement, Re-arrangement, Duplication of known devices.</a:t>
            </a:r>
          </a:p>
          <a:p>
            <a:r>
              <a:rPr lang="en-IN" dirty="0"/>
              <a:t>Omitted (Testing Methods)</a:t>
            </a:r>
          </a:p>
          <a:p>
            <a:r>
              <a:rPr lang="en-IN" dirty="0"/>
              <a:t>Method Of Agriculture Or Horticulture</a:t>
            </a:r>
          </a:p>
          <a:p>
            <a:r>
              <a:rPr lang="en-IN" dirty="0"/>
              <a:t>Method Of Treatment. </a:t>
            </a:r>
          </a:p>
          <a:p>
            <a:r>
              <a:rPr lang="en-IN" dirty="0"/>
              <a:t>Plants, Animals, Including Seeds Varieties, Species, Biological Processes. </a:t>
            </a:r>
          </a:p>
          <a:p>
            <a:pPr marL="0" indent="0">
              <a:buNone/>
            </a:pPr>
            <a:r>
              <a:rPr lang="en-IN" dirty="0"/>
              <a:t>		Exception: Microorganisms</a:t>
            </a:r>
          </a:p>
          <a:p>
            <a:r>
              <a:rPr lang="en-IN" dirty="0"/>
              <a:t>Traditional Knowledge</a:t>
            </a:r>
          </a:p>
          <a:p>
            <a:r>
              <a:rPr lang="en-US" dirty="0"/>
              <a:t>Literary, Dramatic, Musical Or Artistic Work, Other Aesthetic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405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>
            <a:extLst>
              <a:ext uri="{FF2B5EF4-FFF2-40B4-BE49-F238E27FC236}">
                <a16:creationId xmlns:a16="http://schemas.microsoft.com/office/drawing/2014/main" id="{896ADF11-F38B-4837-ADA9-5896FC8A9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968" y="627018"/>
            <a:ext cx="6254689" cy="78377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Patentabilty</a:t>
            </a:r>
            <a:r>
              <a:rPr lang="en-US" dirty="0"/>
              <a:t> requirements</a:t>
            </a:r>
            <a:endParaRPr lang="en-IN" dirty="0"/>
          </a:p>
        </p:txBody>
      </p:sp>
      <p:sp>
        <p:nvSpPr>
          <p:cNvPr id="1092611" name="Rectangle 3">
            <a:extLst>
              <a:ext uri="{FF2B5EF4-FFF2-40B4-BE49-F238E27FC236}">
                <a16:creationId xmlns:a16="http://schemas.microsoft.com/office/drawing/2014/main" id="{DEBD9BBA-4F90-4CAC-BCBE-D39331BB92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Novelty: New characteristics</a:t>
            </a:r>
          </a:p>
          <a:p>
            <a:pPr eaLnBrk="1" hangingPunct="1">
              <a:defRPr/>
            </a:pPr>
            <a:r>
              <a:rPr lang="en-US" dirty="0"/>
              <a:t>Inventive step: Non-obviousness, knowledge being not obvious to one skilled in the field</a:t>
            </a:r>
          </a:p>
          <a:p>
            <a:pPr eaLnBrk="1" hangingPunct="1">
              <a:defRPr/>
            </a:pPr>
            <a:r>
              <a:rPr lang="en-US" dirty="0"/>
              <a:t>Usefulness/Industrial applicability- invention susceptible to industrial application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C8B9D-8D6E-458F-8C79-064321C8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3" y="3910012"/>
            <a:ext cx="6554469" cy="25098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>
            <a:extLst>
              <a:ext uri="{FF2B5EF4-FFF2-40B4-BE49-F238E27FC236}">
                <a16:creationId xmlns:a16="http://schemas.microsoft.com/office/drawing/2014/main" id="{CC97E71C-92B3-4CBD-97D6-305378FD0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6446" y="428897"/>
            <a:ext cx="4850674" cy="6858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/>
              <a:t>“Novel or New”</a:t>
            </a:r>
            <a:endParaRPr lang="en-US" sz="2800" dirty="0"/>
          </a:p>
        </p:txBody>
      </p:sp>
      <p:sp>
        <p:nvSpPr>
          <p:cNvPr id="1091587" name="Rectangle 3">
            <a:extLst>
              <a:ext uri="{FF2B5EF4-FFF2-40B4-BE49-F238E27FC236}">
                <a16:creationId xmlns:a16="http://schemas.microsoft.com/office/drawing/2014/main" id="{46DA22CE-6C3A-4548-85F8-66E663C4E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7772400" cy="4495800"/>
          </a:xfrm>
        </p:spPr>
        <p:txBody>
          <a:bodyPr/>
          <a:lstStyle/>
          <a:p>
            <a:pPr marL="444500" indent="-444500" algn="just">
              <a:buNone/>
              <a:defRPr/>
            </a:pPr>
            <a:r>
              <a:rPr lang="en-US" dirty="0"/>
              <a:t>					SHOULD NOT BE</a:t>
            </a:r>
          </a:p>
          <a:p>
            <a:pPr marL="812800" indent="-812800" algn="ctr">
              <a:buNone/>
              <a:defRPr/>
            </a:pPr>
            <a:endParaRPr lang="en-US" dirty="0"/>
          </a:p>
          <a:p>
            <a:pPr marL="812800" indent="-812800">
              <a:buClr>
                <a:srgbClr val="000000"/>
              </a:buClr>
              <a:buFontTx/>
              <a:buAutoNum type="romanUcPeriod"/>
              <a:defRPr/>
            </a:pPr>
            <a:r>
              <a:rPr lang="en-US" dirty="0"/>
              <a:t>PUBLISHED IN INDIA OR ELSEWHERE</a:t>
            </a:r>
          </a:p>
          <a:p>
            <a:pPr marL="812800" indent="-812800">
              <a:buNone/>
              <a:defRPr/>
            </a:pPr>
            <a:endParaRPr lang="en-US" dirty="0"/>
          </a:p>
          <a:p>
            <a:pPr marL="812800" indent="-812800">
              <a:buClr>
                <a:srgbClr val="000000"/>
              </a:buClr>
              <a:buFontTx/>
              <a:buAutoNum type="romanUcPeriod" startAt="2"/>
              <a:defRPr/>
            </a:pPr>
            <a:r>
              <a:rPr lang="en-US" dirty="0"/>
              <a:t>IN PRIOR PUBLIC KNOWLEDGE OR PRIOR PUBLIC USE</a:t>
            </a:r>
          </a:p>
          <a:p>
            <a:pPr marL="812800" indent="-812800">
              <a:buClr>
                <a:srgbClr val="000000"/>
              </a:buClr>
              <a:buFontTx/>
              <a:buAutoNum type="romanUcPeriod" startAt="2"/>
              <a:defRPr/>
            </a:pPr>
            <a:endParaRPr lang="en-US" dirty="0"/>
          </a:p>
          <a:p>
            <a:pPr marL="812800" indent="-812800">
              <a:buClr>
                <a:srgbClr val="000000"/>
              </a:buClr>
              <a:buFont typeface="Wingdings" panose="05000000000000000000" pitchFamily="2" charset="2"/>
              <a:buAutoNum type="romanUcPeriod" startAt="3"/>
              <a:defRPr/>
            </a:pPr>
            <a:r>
              <a:rPr lang="en-US" dirty="0"/>
              <a:t>CLAIMED  BEFORE IN ANY SPECIFICATION IN INDIA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1262</Words>
  <Application>Microsoft Office PowerPoint</Application>
  <PresentationFormat>Widescreen</PresentationFormat>
  <Paragraphs>244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Monotype Corsiva</vt:lpstr>
      <vt:lpstr>Times New Roman</vt:lpstr>
      <vt:lpstr>Trebuchet MS</vt:lpstr>
      <vt:lpstr>Wingdings</vt:lpstr>
      <vt:lpstr>Wingdings 3</vt:lpstr>
      <vt:lpstr>Facet</vt:lpstr>
      <vt:lpstr>Microsoft Photo Editor 3.0 Photo</vt:lpstr>
      <vt:lpstr>Intellectual Property Rights  (VPB-321) Animal Biotechnology</vt:lpstr>
      <vt:lpstr>BASIC FEATURES OF IPRs</vt:lpstr>
      <vt:lpstr>PowerPoint Presentation</vt:lpstr>
      <vt:lpstr>A PATENT IS A MONOPOLY RIGHT GRANTED </vt:lpstr>
      <vt:lpstr>Difference Between Discovery &amp; Invention</vt:lpstr>
      <vt:lpstr>WHAT CAN BE PATENTED ?</vt:lpstr>
      <vt:lpstr>What is not Patentable</vt:lpstr>
      <vt:lpstr>Patentabilty requirements</vt:lpstr>
      <vt:lpstr>“Novel or New”</vt:lpstr>
      <vt:lpstr>INVENTIVE STEP</vt:lpstr>
      <vt:lpstr>INDUSTRIAL APPLICATION </vt:lpstr>
      <vt:lpstr>PowerPoint Presentation</vt:lpstr>
      <vt:lpstr>Procedure for Registration of Patent</vt:lpstr>
      <vt:lpstr>Trade Mark</vt:lpstr>
      <vt:lpstr>PowerPoint Presentation</vt:lpstr>
      <vt:lpstr>What Can be a Trademark </vt:lpstr>
      <vt:lpstr>PowerPoint Presentation</vt:lpstr>
      <vt:lpstr>Location of Trademark Registry Offices</vt:lpstr>
      <vt:lpstr>Well known Trademarks</vt:lpstr>
      <vt:lpstr>Trade names</vt:lpstr>
      <vt:lpstr>Logo of some well known brands</vt:lpstr>
      <vt:lpstr>Service mark examples</vt:lpstr>
      <vt:lpstr>Designs</vt:lpstr>
      <vt:lpstr>Criteria of Design Registration</vt:lpstr>
      <vt:lpstr>Term of Design Registration</vt:lpstr>
      <vt:lpstr>Example of  Design</vt:lpstr>
      <vt:lpstr>PowerPoint Presentation</vt:lpstr>
      <vt:lpstr>Geographical Indication</vt:lpstr>
      <vt:lpstr>Who Owns the GI ? </vt:lpstr>
      <vt:lpstr>Term of GI</vt:lpstr>
      <vt:lpstr>Indian GI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ani.gatz1 ani.gatz1</dc:creator>
  <cp:lastModifiedBy>ani.gatz1 ani.gatz1</cp:lastModifiedBy>
  <cp:revision>2</cp:revision>
  <dcterms:created xsi:type="dcterms:W3CDTF">2020-06-16T08:45:55Z</dcterms:created>
  <dcterms:modified xsi:type="dcterms:W3CDTF">2020-06-16T08:48:05Z</dcterms:modified>
</cp:coreProperties>
</file>