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6D34EC-0D2C-4D57-BD8A-1C696DB4606F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AD277C-21F7-42CD-AF1B-D39E77233B7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1340768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effectLst/>
              </a:rPr>
              <a:t>Introduction and Preparation of Trading Account</a:t>
            </a:r>
            <a:endParaRPr lang="en-IN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2952" y="3717032"/>
            <a:ext cx="6499448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 smtClean="0"/>
              <a:t>Financial Management and Cost Accounting (DBM-422)</a:t>
            </a:r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A K JHA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85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Advantage of Trading Account</a:t>
            </a:r>
            <a:endParaRPr lang="en-IN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1. The various items of trading can be known separately.</a:t>
            </a:r>
          </a:p>
          <a:p>
            <a:pPr>
              <a:buNone/>
            </a:pPr>
            <a:r>
              <a:rPr lang="en-IN" dirty="0" smtClean="0"/>
              <a:t>2. Over stocking or under stocking can be known</a:t>
            </a:r>
          </a:p>
          <a:p>
            <a:pPr>
              <a:buNone/>
            </a:pPr>
            <a:r>
              <a:rPr lang="en-IN" dirty="0" smtClean="0"/>
              <a:t>3. The result of trading can be known separately.</a:t>
            </a:r>
          </a:p>
          <a:p>
            <a:pPr>
              <a:buNone/>
            </a:pPr>
            <a:r>
              <a:rPr lang="en-IN" dirty="0" smtClean="0"/>
              <a:t>4. The progress can be studied on the basis of gross profit ratio, year by year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264240"/>
          <a:ext cx="8682932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224136"/>
                <a:gridCol w="2016224"/>
                <a:gridCol w="126610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Particulars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Amount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Particulars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Amount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Opening stock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Purchase less return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Wages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Carriage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Freight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Fuel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Stores consumed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Royalty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Manufacturing Expenses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Profit and Loss A/c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Balancing figure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Gross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Profit</a:t>
                      </a:r>
                      <a:r>
                        <a:rPr lang="en-IN" sz="2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      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(transferred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P and L A/c)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IN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By Sales less Returns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By Closing Stock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Balancing figure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Gross loss (transferred to P and L A/c)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IN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Name of the Firm</a:t>
            </a:r>
          </a:p>
          <a:p>
            <a:pPr algn="ctr"/>
            <a:r>
              <a:rPr lang="en-IN" sz="2400" b="1" dirty="0" smtClean="0"/>
              <a:t>Trading Account</a:t>
            </a:r>
          </a:p>
          <a:p>
            <a:pPr algn="ctr"/>
            <a:r>
              <a:rPr lang="en-IN" sz="2400" b="1" dirty="0" smtClean="0"/>
              <a:t>For the year ended on 31</a:t>
            </a:r>
            <a:r>
              <a:rPr lang="en-IN" sz="2400" b="1" baseline="30000" dirty="0" smtClean="0"/>
              <a:t>st</a:t>
            </a:r>
            <a:r>
              <a:rPr lang="en-IN" sz="2400" b="1" dirty="0" smtClean="0"/>
              <a:t> March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Dr.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9087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Cr.</a:t>
            </a:r>
            <a:endParaRPr lang="en-IN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820472" cy="6022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472"/>
                <a:gridCol w="1887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Particulars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Amount (Rs)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Opening stock :Raw material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Finished Goods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Purchase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Sales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Returns: Purchase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Sales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Wages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Factory Expenses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Freight : In wards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Out wards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At the period of the concerned period the stock on hand were: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Raw Material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Work in progress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Finished Goods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35000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90000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175000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32500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22500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5000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7500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5000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27500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-9939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Example1. Prepare a Trading Account for the year ending March 31, 2019 from the following balances as at March 31, 2019</a:t>
            </a:r>
            <a:endParaRPr lang="en-IN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2173560"/>
          <a:ext cx="8682932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512168"/>
                <a:gridCol w="2232248"/>
                <a:gridCol w="148213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Particulars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Amount (Rs)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Particular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Amount (Rs)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Opening Stock: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Raw Material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Finished goods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Purchases 90000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Less Return 2500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Wages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Factor Expenses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Freight Inwards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 Gross Profit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35000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87500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32500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22500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5000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21000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By Sales: 175000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Less :Return 1500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By Closing Stock: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Raw Materials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Work in process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Finished goods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173500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5000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27500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223500</a:t>
                      </a:r>
                      <a:endParaRPr lang="en-IN" sz="20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N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223500</a:t>
                      </a:r>
                      <a:endParaRPr lang="en-IN" sz="20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332656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Name of the Firm</a:t>
            </a:r>
          </a:p>
          <a:p>
            <a:pPr algn="ctr"/>
            <a:r>
              <a:rPr lang="en-IN" sz="2800" b="1" dirty="0" smtClean="0"/>
              <a:t>Trading Account</a:t>
            </a:r>
          </a:p>
          <a:p>
            <a:pPr algn="ctr"/>
            <a:r>
              <a:rPr lang="en-IN" sz="2800" b="1" dirty="0" smtClean="0"/>
              <a:t> For the year ending March 31, 2019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Dr.</a:t>
            </a:r>
            <a:endParaRPr lang="en-IN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28384" y="177281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Cr.</a:t>
            </a:r>
            <a:endParaRPr lang="en-IN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effectLst/>
              </a:rPr>
              <a:t>Financial Statement 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92696"/>
            <a:ext cx="8064896" cy="6165304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Financial Statements are prepared to get an idea of profit or loss as well as the financial position of the firm or business.</a:t>
            </a:r>
          </a:p>
          <a:p>
            <a:pPr algn="just"/>
            <a:r>
              <a:rPr lang="en-IN" sz="2800" dirty="0" smtClean="0"/>
              <a:t>It is prepared at the end of the financial year.</a:t>
            </a:r>
          </a:p>
          <a:p>
            <a:pPr algn="just"/>
            <a:r>
              <a:rPr lang="en-IN" sz="2800" dirty="0" smtClean="0"/>
              <a:t>The financial statements are useful for the users in understanding the position and status of business and making decisions accordingly.</a:t>
            </a:r>
          </a:p>
          <a:p>
            <a:pPr algn="just"/>
            <a:r>
              <a:rPr lang="en-IN" sz="2800" dirty="0" smtClean="0"/>
              <a:t>A set of financial statements includes </a:t>
            </a:r>
          </a:p>
          <a:p>
            <a:pPr lvl="1" algn="just"/>
            <a:r>
              <a:rPr lang="en-IN" sz="2400" dirty="0" smtClean="0"/>
              <a:t>a Balance Sheet</a:t>
            </a:r>
          </a:p>
          <a:p>
            <a:pPr lvl="1" algn="just"/>
            <a:r>
              <a:rPr lang="en-IN" sz="2400" dirty="0" smtClean="0"/>
              <a:t>a Profit and Loss Account </a:t>
            </a:r>
          </a:p>
          <a:p>
            <a:pPr lvl="1" algn="just"/>
            <a:r>
              <a:rPr lang="en-IN" sz="2400" dirty="0" smtClean="0"/>
              <a:t>Schedules and notes forming part of balance sheet, and Profit and Loss Account.</a:t>
            </a:r>
          </a:p>
          <a:p>
            <a:pPr algn="just"/>
            <a:endParaRPr lang="en-IN" sz="2000" dirty="0" smtClean="0"/>
          </a:p>
          <a:p>
            <a:pPr lvl="1" algn="just"/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effectLst/>
              </a:rPr>
              <a:t>Financial Statement 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720080"/>
            <a:ext cx="8352928" cy="61653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800" dirty="0" smtClean="0"/>
              <a:t>Financial Statements are prepared from the Trial Balance to get an idea of:</a:t>
            </a:r>
          </a:p>
          <a:p>
            <a:pPr lvl="1" algn="just"/>
            <a:r>
              <a:rPr lang="en-IN" sz="2400" dirty="0" smtClean="0"/>
              <a:t>How much profit was earned in a particular period? Profit and Loss Account shows the profit earned during the year.</a:t>
            </a:r>
          </a:p>
          <a:p>
            <a:pPr lvl="1" algn="just"/>
            <a:r>
              <a:rPr lang="en-IN" sz="2400" dirty="0" smtClean="0"/>
              <a:t>What is financial position of the business at the end of a particular period? Balance Sheet is a position statement that shows the financial position on a particular date.</a:t>
            </a:r>
          </a:p>
          <a:p>
            <a:pPr algn="just"/>
            <a:r>
              <a:rPr lang="en-IN" sz="2800" dirty="0" smtClean="0"/>
              <a:t>Balance sheet and Profit and Loss Accounts are the ‘Final Statements or Accounts’. They are the end product of Financial Accounting.</a:t>
            </a:r>
          </a:p>
          <a:p>
            <a:pPr algn="just"/>
            <a:r>
              <a:rPr lang="en-IN" sz="2800" dirty="0" smtClean="0"/>
              <a:t>Income statement is the summary of accounts that affects the profit or loss of an enterprise.</a:t>
            </a:r>
          </a:p>
          <a:p>
            <a:pPr algn="just"/>
            <a:r>
              <a:rPr lang="en-IN" sz="2800" dirty="0" smtClean="0"/>
              <a:t>An Income Statement has two parts: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sz="2800" dirty="0" smtClean="0"/>
              <a:t>Trading Account: It reveals gross profit or gross loss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sz="2800" dirty="0" smtClean="0"/>
              <a:t>Profit and Loss Account: It reveals net profit and net loss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Trading Account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106104" cy="585333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b="1" dirty="0" smtClean="0"/>
              <a:t>Meaning:</a:t>
            </a:r>
          </a:p>
          <a:p>
            <a:pPr marL="184150" indent="0" algn="just">
              <a:buNone/>
            </a:pPr>
            <a:r>
              <a:rPr lang="en-IN" dirty="0" smtClean="0"/>
              <a:t>Trading Account is prepared to know profitability of business due to buying and selling or manufacturing and selling. It shows the profit from the main business; buying and selling other than the business isn’t included in Trading Account. </a:t>
            </a:r>
          </a:p>
          <a:p>
            <a:pPr algn="just">
              <a:buNone/>
            </a:pPr>
            <a:endParaRPr lang="en-IN" sz="900" b="1" dirty="0" smtClean="0"/>
          </a:p>
          <a:p>
            <a:pPr marL="454025" indent="-282575" algn="just"/>
            <a:r>
              <a:rPr lang="en-IN" dirty="0" smtClean="0"/>
              <a:t>Trading Account is the first stage in preparing a final account. It shows the gross profit or gross loss during an accounting year.</a:t>
            </a:r>
          </a:p>
          <a:p>
            <a:pPr marL="454025" indent="-282575" algn="just"/>
            <a:r>
              <a:rPr lang="en-IN" dirty="0" smtClean="0"/>
              <a:t>Its includes sales, services rendered in the credit side and cost of such sales and services rendered in the debit side.</a:t>
            </a:r>
          </a:p>
          <a:p>
            <a:pPr algn="just"/>
            <a:endParaRPr lang="en-IN" sz="1100" dirty="0" smtClean="0"/>
          </a:p>
          <a:p>
            <a:pPr algn="just">
              <a:buNone/>
            </a:pPr>
            <a:r>
              <a:rPr lang="en-IN" b="1" dirty="0" smtClean="0"/>
              <a:t>Features of Trading Account</a:t>
            </a:r>
          </a:p>
          <a:p>
            <a:pPr marL="595313" indent="-415925" algn="just">
              <a:buFont typeface="+mj-lt"/>
              <a:buAutoNum type="arabicPeriod"/>
            </a:pPr>
            <a:r>
              <a:rPr lang="en-IN" dirty="0" smtClean="0"/>
              <a:t>It is the first stage in preparation of final accounts.</a:t>
            </a:r>
          </a:p>
          <a:p>
            <a:pPr marL="595313" indent="-415925" algn="just">
              <a:buFont typeface="+mj-lt"/>
              <a:buAutoNum type="arabicPeriod"/>
            </a:pPr>
            <a:r>
              <a:rPr lang="en-IN" dirty="0" smtClean="0"/>
              <a:t>It records only net sales and direct cost of goods sold.</a:t>
            </a:r>
          </a:p>
          <a:p>
            <a:pPr marL="595313" indent="-415925" algn="just">
              <a:buFont typeface="+mj-lt"/>
              <a:buAutoNum type="arabicPeriod"/>
            </a:pPr>
            <a:r>
              <a:rPr lang="en-IN" dirty="0" smtClean="0"/>
              <a:t>The balance of this account discloses the gross profit or gross loss.</a:t>
            </a:r>
          </a:p>
          <a:p>
            <a:pPr marL="595313" indent="-415925" algn="just">
              <a:buFont typeface="+mj-lt"/>
              <a:buAutoNum type="arabicPeriod"/>
            </a:pPr>
            <a:r>
              <a:rPr lang="en-IN" dirty="0" smtClean="0"/>
              <a:t>The balance of this account is transferred to the Profit and Loss Account.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36712"/>
            <a:ext cx="7890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It is prepared to find out the gross profit or gross loss during the accounting year. </a:t>
            </a:r>
          </a:p>
          <a:p>
            <a:r>
              <a:rPr lang="en-IN" dirty="0" smtClean="0"/>
              <a:t>It is based on matching the selling price of goods and services with the cost of goods sold and services rendered.</a:t>
            </a:r>
          </a:p>
          <a:p>
            <a:endParaRPr lang="en-IN" sz="1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91680" y="4766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Purpose of Trading Account</a:t>
            </a: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748464" cy="6309320"/>
          </a:xfrm>
        </p:spPr>
        <p:txBody>
          <a:bodyPr>
            <a:noAutofit/>
          </a:bodyPr>
          <a:lstStyle/>
          <a:p>
            <a:pPr marL="596646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IN" sz="2800" dirty="0" smtClean="0"/>
              <a:t>Opening Stock refers to the closing balance of the previous year.</a:t>
            </a:r>
          </a:p>
          <a:p>
            <a:pPr marL="870966" lvl="1" indent="-514350" algn="just">
              <a:spcBef>
                <a:spcPts val="0"/>
              </a:spcBef>
            </a:pPr>
            <a:r>
              <a:rPr lang="en-IN" sz="2400" dirty="0" smtClean="0"/>
              <a:t>It is generally put as first item on the debit side of the Trading account</a:t>
            </a:r>
          </a:p>
          <a:p>
            <a:pPr marL="870966" lvl="1" indent="-514350" algn="just">
              <a:spcBef>
                <a:spcPts val="0"/>
              </a:spcBef>
            </a:pPr>
            <a:r>
              <a:rPr lang="en-IN" sz="2400" dirty="0" smtClean="0"/>
              <a:t>In case of trader, the opening stock consists of different types of finished goods.</a:t>
            </a:r>
          </a:p>
          <a:p>
            <a:pPr marL="870966" lvl="1" indent="-514350" algn="just">
              <a:spcBef>
                <a:spcPts val="0"/>
              </a:spcBef>
            </a:pPr>
            <a:r>
              <a:rPr lang="en-IN" sz="2400" dirty="0" smtClean="0"/>
              <a:t>For manufacturing,  the opening stock consists of raw materials, work in process and finished goods</a:t>
            </a:r>
          </a:p>
          <a:p>
            <a:pPr marL="870966" lvl="1" indent="-514350" algn="just">
              <a:spcBef>
                <a:spcPts val="0"/>
              </a:spcBef>
            </a:pPr>
            <a:endParaRPr lang="en-IN" sz="2400" dirty="0" smtClean="0"/>
          </a:p>
          <a:p>
            <a:pPr marL="596646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IN" sz="2800" dirty="0" smtClean="0"/>
              <a:t>Purchases and Purchase Returns</a:t>
            </a:r>
          </a:p>
          <a:p>
            <a:pPr marL="870966" lvl="1" indent="-514350" algn="just">
              <a:spcBef>
                <a:spcPts val="0"/>
              </a:spcBef>
            </a:pPr>
            <a:r>
              <a:rPr lang="en-IN" sz="2400" dirty="0" smtClean="0"/>
              <a:t>The purchase account shows a debit balance, showing the gross amount of purchases made of the materials. </a:t>
            </a:r>
          </a:p>
          <a:p>
            <a:pPr marL="1117854" lvl="2" indent="-514350" algn="just">
              <a:spcBef>
                <a:spcPts val="0"/>
              </a:spcBef>
            </a:pPr>
            <a:r>
              <a:rPr lang="en-IN" sz="2000" dirty="0" smtClean="0"/>
              <a:t>This refers to the goods purchased, both cash and credit purchases for resale.</a:t>
            </a:r>
          </a:p>
          <a:p>
            <a:pPr marL="1117854" lvl="2" indent="-514350" algn="just">
              <a:spcBef>
                <a:spcPts val="0"/>
              </a:spcBef>
            </a:pPr>
            <a:r>
              <a:rPr lang="en-IN" sz="2000" dirty="0" smtClean="0"/>
              <a:t>The purchase of assets meant for permanent use in business such as furniture, machinery are not included</a:t>
            </a:r>
          </a:p>
          <a:p>
            <a:pPr marL="1529334" lvl="4" indent="-514350" algn="just">
              <a:spcBef>
                <a:spcPts val="0"/>
              </a:spcBef>
              <a:buNone/>
            </a:pPr>
            <a:endParaRPr lang="en-IN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31640" y="4462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Contents of Trading Account</a:t>
            </a:r>
            <a:endParaRPr lang="en-I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8640"/>
            <a:ext cx="8178112" cy="6669360"/>
          </a:xfrm>
        </p:spPr>
        <p:txBody>
          <a:bodyPr>
            <a:noAutofit/>
          </a:bodyPr>
          <a:lstStyle/>
          <a:p>
            <a:pPr marL="514350" lvl="4" indent="-514350" algn="just">
              <a:buFont typeface="Wingdings" pitchFamily="2" charset="2"/>
              <a:buChar char="§"/>
            </a:pPr>
            <a:r>
              <a:rPr lang="en-IN" sz="2400" dirty="0" smtClean="0"/>
              <a:t>The Purchase Returns Account shows a credit balance showing the returns of materials to the suppliers.</a:t>
            </a:r>
          </a:p>
          <a:p>
            <a:pPr marL="514350" lvl="4" indent="-514350" algn="just">
              <a:buFont typeface="Wingdings" pitchFamily="2" charset="2"/>
              <a:buChar char="§"/>
            </a:pPr>
            <a:r>
              <a:rPr lang="en-IN" sz="2400" dirty="0" smtClean="0"/>
              <a:t>On the debit side of the trading account, the net amount is shown as:</a:t>
            </a:r>
          </a:p>
          <a:p>
            <a:pPr marL="514350" lvl="4" indent="-514350" algn="just">
              <a:buNone/>
            </a:pPr>
            <a:endParaRPr lang="en-IN" sz="2400" dirty="0" smtClean="0"/>
          </a:p>
          <a:p>
            <a:pPr marL="514350" lvl="4" indent="-514350" algn="just">
              <a:buNone/>
            </a:pPr>
            <a:endParaRPr lang="en-IN" sz="2400" dirty="0" smtClean="0"/>
          </a:p>
          <a:p>
            <a:pPr marL="514350" lvl="4" indent="-514350" algn="just">
              <a:buNone/>
            </a:pPr>
            <a:endParaRPr lang="en-IN" sz="2400" dirty="0" smtClean="0"/>
          </a:p>
          <a:p>
            <a:pPr marL="514350" lvl="4" indent="-514350" algn="just">
              <a:buNone/>
            </a:pPr>
            <a:endParaRPr lang="en-IN" sz="2400" dirty="0" smtClean="0"/>
          </a:p>
          <a:p>
            <a:pPr marL="514350" lvl="4" indent="-514350" algn="just">
              <a:buFont typeface="Wingdings" pitchFamily="2" charset="2"/>
              <a:buChar char="§"/>
            </a:pPr>
            <a:r>
              <a:rPr lang="en-IN" sz="2400" dirty="0" smtClean="0"/>
              <a:t>Apart from the purchases returns, following entries should also be deducted</a:t>
            </a:r>
          </a:p>
          <a:p>
            <a:pPr marL="934974" lvl="6" indent="-244475" algn="just">
              <a:buFont typeface="Wingdings" pitchFamily="2" charset="2"/>
              <a:buChar char="§"/>
            </a:pPr>
            <a:r>
              <a:rPr lang="en-IN" sz="2400" dirty="0" smtClean="0"/>
              <a:t>Goods taken by the proprietor for his personal use.</a:t>
            </a:r>
          </a:p>
          <a:p>
            <a:pPr marL="934974" lvl="6" indent="-244475" algn="just">
              <a:buFont typeface="Wingdings" pitchFamily="2" charset="2"/>
              <a:buChar char="§"/>
            </a:pPr>
            <a:r>
              <a:rPr lang="en-IN" sz="2400" dirty="0" smtClean="0"/>
              <a:t>Goods given as charity.</a:t>
            </a:r>
          </a:p>
          <a:p>
            <a:pPr marL="934974" lvl="6" indent="-244475" algn="just">
              <a:buFont typeface="Wingdings" pitchFamily="2" charset="2"/>
              <a:buChar char="§"/>
            </a:pPr>
            <a:r>
              <a:rPr lang="en-IN" sz="2400" dirty="0" smtClean="0"/>
              <a:t>Goods given as samples.</a:t>
            </a:r>
          </a:p>
          <a:p>
            <a:pPr marL="313182" lvl="3" indent="-244475" algn="just">
              <a:buNone/>
            </a:pPr>
            <a:r>
              <a:rPr lang="en-IN" sz="2400" dirty="0" smtClean="0"/>
              <a:t>Items shown on the Credit Side of the Trading Account</a:t>
            </a:r>
          </a:p>
          <a:p>
            <a:pPr marL="727075" lvl="4" indent="-457200" algn="just">
              <a:buFont typeface="+mj-lt"/>
              <a:buAutoNum type="arabicPeriod"/>
            </a:pPr>
            <a:r>
              <a:rPr lang="en-IN" sz="2200" dirty="0" smtClean="0"/>
              <a:t>Sales and Sales Returns</a:t>
            </a:r>
          </a:p>
          <a:p>
            <a:pPr marL="727075" lvl="4" indent="-457200" algn="just">
              <a:buFont typeface="+mj-lt"/>
              <a:buAutoNum type="arabicPeriod"/>
            </a:pPr>
            <a:r>
              <a:rPr lang="en-IN" dirty="0" smtClean="0"/>
              <a:t>Closing Stock</a:t>
            </a:r>
          </a:p>
          <a:p>
            <a:pPr marL="514350" lvl="4" indent="-514350" algn="just"/>
            <a:endParaRPr lang="en-IN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1844824"/>
          <a:ext cx="612068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288"/>
                <a:gridCol w="1301392"/>
              </a:tblGrid>
              <a:tr h="435838">
                <a:tc>
                  <a:txBody>
                    <a:bodyPr/>
                    <a:lstStyle/>
                    <a:p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Rs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4508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       To    Purchase</a:t>
                      </a:r>
                    </a:p>
                    <a:p>
                      <a:r>
                        <a:rPr lang="en-IN" sz="2400" dirty="0" smtClean="0"/>
                        <a:t>	Less:   Purchases</a:t>
                      </a:r>
                      <a:r>
                        <a:rPr lang="en-IN" sz="2400" baseline="0" dirty="0" smtClean="0"/>
                        <a:t> Returns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3,00,000</a:t>
                      </a:r>
                    </a:p>
                    <a:p>
                      <a:r>
                        <a:rPr lang="en-IN" sz="2400" dirty="0" smtClean="0"/>
                        <a:t>10,000</a:t>
                      </a:r>
                      <a:endParaRPr lang="en-IN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838"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u="sng" dirty="0" smtClean="0"/>
                        <a:t>2,90,000</a:t>
                      </a:r>
                      <a:endParaRPr lang="en-IN" sz="2400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92500"/>
          </a:bodyPr>
          <a:lstStyle/>
          <a:p>
            <a:pPr marL="596646" indent="-514350" algn="just">
              <a:buFont typeface="+mj-lt"/>
              <a:buAutoNum type="arabicPeriod" startAt="3"/>
            </a:pPr>
            <a:r>
              <a:rPr lang="en-IN" dirty="0" smtClean="0"/>
              <a:t>Direct Expenses</a:t>
            </a:r>
          </a:p>
          <a:p>
            <a:pPr marL="870966" lvl="1" indent="-514350" algn="just"/>
            <a:r>
              <a:rPr lang="en-IN" dirty="0" smtClean="0"/>
              <a:t>those expenses which are incurred on the goods purchased till they are brought to the place of business for sale e.g. Freight inward,  insurance, import duty, etc.</a:t>
            </a:r>
          </a:p>
          <a:p>
            <a:pPr marL="870966" lvl="1" indent="-514350" algn="just"/>
            <a:r>
              <a:rPr lang="en-IN" dirty="0" smtClean="0"/>
              <a:t>In manufacturing business wages, power and fuel, factory rent, etc. are also direct expenses. </a:t>
            </a:r>
          </a:p>
          <a:p>
            <a:pPr marL="596646" indent="-514350" algn="just">
              <a:buNone/>
            </a:pPr>
            <a:r>
              <a:rPr lang="en-IN" dirty="0" smtClean="0"/>
              <a:t>Stores consumed during the last year = Opening Balance in Stores + Purchase of Sores during the year – Closing Balance of Stores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8654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Balancing of </a:t>
            </a:r>
            <a:r>
              <a:rPr lang="en-IN" sz="3200" b="1" dirty="0" smtClean="0">
                <a:effectLst/>
              </a:rPr>
              <a:t>Trading</a:t>
            </a:r>
            <a:r>
              <a:rPr lang="en-IN" sz="3200" b="1" dirty="0" smtClean="0"/>
              <a:t> Account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u="sng" dirty="0" smtClean="0"/>
              <a:t>Gross Profit or Gross Loss</a:t>
            </a:r>
          </a:p>
          <a:p>
            <a:pPr algn="just"/>
            <a:r>
              <a:rPr lang="en-IN" sz="2800" dirty="0" smtClean="0"/>
              <a:t>After recording the above items in the respective sides of the Trading Account, the balance is calculated to ascertain Gross Profit and Gross Loss.</a:t>
            </a:r>
          </a:p>
          <a:p>
            <a:pPr algn="just"/>
            <a:r>
              <a:rPr lang="en-IN" sz="2800" dirty="0" smtClean="0"/>
              <a:t>If the total of the credit side is more than that of debit side, the excess is Gross Profit.</a:t>
            </a:r>
          </a:p>
          <a:p>
            <a:pPr algn="just"/>
            <a:r>
              <a:rPr lang="en-IN" sz="2800" dirty="0" smtClean="0"/>
              <a:t>If the total of the debit side is more than that of credit side, the excess is Gross Loss.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1036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Introduction and Preparation of Trading Account</vt:lpstr>
      <vt:lpstr>Financial Statement </vt:lpstr>
      <vt:lpstr>Financial Statement </vt:lpstr>
      <vt:lpstr>Trading Account</vt:lpstr>
      <vt:lpstr>Slide 5</vt:lpstr>
      <vt:lpstr>Slide 6</vt:lpstr>
      <vt:lpstr>Slide 7</vt:lpstr>
      <vt:lpstr>Slide 8</vt:lpstr>
      <vt:lpstr>Balancing of Trading Account</vt:lpstr>
      <vt:lpstr>Advantage of Trading Account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Preparation of Trading Account</dc:title>
  <dc:creator>My</dc:creator>
  <cp:lastModifiedBy>My</cp:lastModifiedBy>
  <cp:revision>33</cp:revision>
  <dcterms:created xsi:type="dcterms:W3CDTF">2020-05-07T12:24:02Z</dcterms:created>
  <dcterms:modified xsi:type="dcterms:W3CDTF">2020-05-12T12:56:18Z</dcterms:modified>
</cp:coreProperties>
</file>