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EE1EAA28-08D0-4B4A-97D5-C7ADC92FB266}"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EE1EAA28-08D0-4B4A-97D5-C7ADC92FB266}"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EE1EAA28-08D0-4B4A-97D5-C7ADC92FB266}"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E1EAA28-08D0-4B4A-97D5-C7ADC92FB26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A21C184-380D-4800-A730-C5F87C7779AD}" type="datetimeFigureOut">
              <a:rPr lang="en-US" smtClean="0"/>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EE1EAA28-08D0-4B4A-97D5-C7ADC92FB266}"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A21C184-380D-4800-A730-C5F87C7779AD}" type="datetimeFigureOut">
              <a:rPr lang="en-US" smtClean="0"/>
              <a:t>4/21/2020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1EAA28-08D0-4B4A-97D5-C7ADC92FB266}"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5880" y="1071547"/>
            <a:ext cx="7772400" cy="857255"/>
          </a:xfrm>
        </p:spPr>
        <p:txBody>
          <a:bodyPr>
            <a:normAutofit/>
          </a:bodyPr>
          <a:lstStyle/>
          <a:p>
            <a:pPr algn="ctr"/>
            <a:r>
              <a:rPr lang="en-IN" sz="3600" b="1" dirty="0" smtClean="0"/>
              <a:t>BASIC </a:t>
            </a:r>
            <a:r>
              <a:rPr lang="en-IN" sz="3600" b="1" smtClean="0"/>
              <a:t>ACCOUNTING TERMS</a:t>
            </a:r>
            <a:endParaRPr lang="en-IN" sz="3600" b="1" dirty="0"/>
          </a:p>
        </p:txBody>
      </p:sp>
      <p:sp>
        <p:nvSpPr>
          <p:cNvPr id="3" name="Subtitle 2"/>
          <p:cNvSpPr>
            <a:spLocks noGrp="1"/>
          </p:cNvSpPr>
          <p:nvPr>
            <p:ph type="subTitle" idx="1"/>
          </p:nvPr>
        </p:nvSpPr>
        <p:spPr>
          <a:xfrm>
            <a:off x="1432560" y="3469650"/>
            <a:ext cx="6782778" cy="2316804"/>
          </a:xfrm>
        </p:spPr>
        <p:txBody>
          <a:bodyPr>
            <a:normAutofit/>
          </a:bodyPr>
          <a:lstStyle/>
          <a:p>
            <a:pPr algn="ctr"/>
            <a:r>
              <a:rPr lang="en-IN" dirty="0" smtClean="0"/>
              <a:t>Financial Management and Cost Accounting (DBM-422)</a:t>
            </a:r>
          </a:p>
          <a:p>
            <a:pPr algn="ctr"/>
            <a:endParaRPr lang="en-IN" dirty="0"/>
          </a:p>
          <a:p>
            <a:pPr algn="ctr"/>
            <a:r>
              <a:rPr lang="en-IN" dirty="0" smtClean="0"/>
              <a:t>A K JHA</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4"/>
            <a:ext cx="7576398" cy="725470"/>
          </a:xfrm>
        </p:spPr>
        <p:txBody>
          <a:bodyPr>
            <a:normAutofit/>
          </a:bodyPr>
          <a:lstStyle/>
          <a:p>
            <a:pPr algn="ctr"/>
            <a:r>
              <a:rPr lang="en-IN" sz="3600" b="1" dirty="0" smtClean="0"/>
              <a:t>Important Accounting Terms</a:t>
            </a:r>
            <a:endParaRPr lang="en-IN" sz="3600" b="1" dirty="0"/>
          </a:p>
        </p:txBody>
      </p:sp>
      <p:sp>
        <p:nvSpPr>
          <p:cNvPr id="3" name="Content Placeholder 2"/>
          <p:cNvSpPr>
            <a:spLocks noGrp="1"/>
          </p:cNvSpPr>
          <p:nvPr>
            <p:ph idx="1"/>
          </p:nvPr>
        </p:nvSpPr>
        <p:spPr>
          <a:xfrm>
            <a:off x="928662" y="785794"/>
            <a:ext cx="8072462" cy="6072206"/>
          </a:xfrm>
        </p:spPr>
        <p:txBody>
          <a:bodyPr>
            <a:noAutofit/>
          </a:bodyPr>
          <a:lstStyle/>
          <a:p>
            <a:pPr marL="360363" indent="-360363" algn="just">
              <a:buFont typeface="+mj-lt"/>
              <a:buAutoNum type="arabicPeriod"/>
            </a:pPr>
            <a:r>
              <a:rPr lang="en-IN" sz="2100" b="1" dirty="0" smtClean="0"/>
              <a:t>Assets:</a:t>
            </a:r>
            <a:r>
              <a:rPr lang="en-IN" sz="2100" dirty="0" smtClean="0"/>
              <a:t> Assets are property or legal rights owned by an individual or business to which value can be attached. </a:t>
            </a:r>
          </a:p>
          <a:p>
            <a:pPr marL="360363" indent="-360363" algn="just">
              <a:buFont typeface="+mj-lt"/>
              <a:buAutoNum type="arabicPeriod"/>
            </a:pPr>
            <a:r>
              <a:rPr lang="en-IN" sz="2100" dirty="0" smtClean="0"/>
              <a:t>Anything which enables the firm to get cash or benefit in the future is an asset. For example, Stock of goods, cash, amount owned by debtor </a:t>
            </a:r>
            <a:r>
              <a:rPr lang="en-IN" sz="2100" dirty="0" smtClean="0"/>
              <a:t>etc. </a:t>
            </a:r>
            <a:r>
              <a:rPr lang="en-IN" sz="2100" dirty="0" smtClean="0"/>
              <a:t>are assets.</a:t>
            </a:r>
          </a:p>
          <a:p>
            <a:pPr marL="360363" indent="-360363" algn="just">
              <a:buNone/>
            </a:pPr>
            <a:r>
              <a:rPr lang="en-IN" sz="2100" b="1" dirty="0" smtClean="0"/>
              <a:t>Classification of assets: </a:t>
            </a:r>
          </a:p>
          <a:p>
            <a:pPr marL="571500" indent="-571500" algn="just">
              <a:buFont typeface="+mj-lt"/>
              <a:buAutoNum type="romanUcPeriod"/>
            </a:pPr>
            <a:r>
              <a:rPr lang="en-IN" sz="2100" dirty="0" smtClean="0"/>
              <a:t>Fixed Assets: Used for long-term.  Land, Building, Machinery, etc.</a:t>
            </a:r>
          </a:p>
          <a:p>
            <a:pPr marL="571500" indent="-571500" algn="just">
              <a:buFont typeface="+mj-lt"/>
              <a:buAutoNum type="romanUcPeriod"/>
            </a:pPr>
            <a:r>
              <a:rPr lang="en-IN" sz="2100" dirty="0" smtClean="0"/>
              <a:t>Current Assets: Those assets which are kept for short-term with a purpose to convert them in cash or for resale. </a:t>
            </a:r>
            <a:r>
              <a:rPr lang="en-IN" sz="2100" dirty="0" err="1" smtClean="0"/>
              <a:t>Eg</a:t>
            </a:r>
            <a:r>
              <a:rPr lang="en-IN" sz="2100" dirty="0" smtClean="0"/>
              <a:t>. Unsold goods, debtors, bills receivable, bank balance, etc.</a:t>
            </a:r>
          </a:p>
          <a:p>
            <a:pPr marL="571500" indent="-571500" algn="just">
              <a:buFont typeface="+mj-lt"/>
              <a:buAutoNum type="romanUcPeriod"/>
            </a:pPr>
            <a:r>
              <a:rPr lang="en-IN" sz="2100" dirty="0" smtClean="0"/>
              <a:t>Tangible Assets: Those assets which has physical appearance, i.e. they can be seen and touched. </a:t>
            </a:r>
            <a:r>
              <a:rPr lang="en-IN" sz="2100" dirty="0" err="1" smtClean="0"/>
              <a:t>Eg</a:t>
            </a:r>
            <a:r>
              <a:rPr lang="en-IN" sz="2100" dirty="0" smtClean="0"/>
              <a:t>. Machinery,  computer, etc.</a:t>
            </a:r>
          </a:p>
          <a:p>
            <a:pPr marL="571500" indent="-571500" algn="just">
              <a:buFont typeface="+mj-lt"/>
              <a:buAutoNum type="romanUcPeriod"/>
            </a:pPr>
            <a:r>
              <a:rPr lang="en-IN" sz="2100" dirty="0" smtClean="0"/>
              <a:t>Intangible Assets: Those assets which have no physical appearance. </a:t>
            </a:r>
            <a:r>
              <a:rPr lang="en-IN" sz="2100" dirty="0" err="1" smtClean="0"/>
              <a:t>Eg</a:t>
            </a:r>
            <a:r>
              <a:rPr lang="en-IN" sz="2100" dirty="0" smtClean="0"/>
              <a:t>. goodwill, trademark, patents, etc.</a:t>
            </a:r>
          </a:p>
          <a:p>
            <a:pPr marL="571500" indent="-571500" algn="just">
              <a:buFont typeface="+mj-lt"/>
              <a:buAutoNum type="romanUcPeriod"/>
            </a:pPr>
            <a:r>
              <a:rPr lang="en-IN" sz="2100" dirty="0" smtClean="0"/>
              <a:t>Wasting Assets: Those assets which are natural resources consumed during the process of use. Example, mines, quarries, etc.</a:t>
            </a:r>
          </a:p>
          <a:p>
            <a:pPr marL="360363" indent="-360363" algn="just">
              <a:buNone/>
            </a:pPr>
            <a:endParaRPr lang="en-IN"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285728"/>
            <a:ext cx="7790712" cy="6572272"/>
          </a:xfrm>
        </p:spPr>
        <p:txBody>
          <a:bodyPr>
            <a:normAutofit fontScale="92500" lnSpcReduction="10000"/>
          </a:bodyPr>
          <a:lstStyle/>
          <a:p>
            <a:pPr marL="360363" indent="-360363">
              <a:buFont typeface="+mj-lt"/>
              <a:buAutoNum type="arabicPeriod" startAt="2"/>
            </a:pPr>
            <a:r>
              <a:rPr lang="en-IN" sz="2800" b="1" dirty="0" smtClean="0"/>
              <a:t>Liabilities: </a:t>
            </a:r>
            <a:r>
              <a:rPr lang="en-IN" sz="2800" dirty="0" smtClean="0"/>
              <a:t>the amount which the business owes to outsiders, that is, excepting the proprietors. The claims of those which are not owner’s are called liabilities. </a:t>
            </a:r>
          </a:p>
          <a:p>
            <a:pPr marL="596646" indent="-514350">
              <a:buNone/>
            </a:pPr>
            <a:r>
              <a:rPr lang="en-IN" sz="2800" dirty="0" smtClean="0"/>
              <a:t>			</a:t>
            </a:r>
            <a:r>
              <a:rPr lang="en-IN" sz="2800" b="1" dirty="0" smtClean="0"/>
              <a:t>Liabilities = Assets-Capital</a:t>
            </a:r>
          </a:p>
          <a:p>
            <a:pPr marL="596646" indent="-514350">
              <a:buNone/>
            </a:pPr>
            <a:r>
              <a:rPr lang="en-IN" sz="2800" dirty="0" smtClean="0"/>
              <a:t>In business, transactions are recorded assuming business to b an entity distinct from the owners. Thus capital invested is an internal liability. </a:t>
            </a:r>
          </a:p>
          <a:p>
            <a:pPr marL="596646" indent="-514350">
              <a:buNone/>
            </a:pPr>
            <a:r>
              <a:rPr lang="en-IN" sz="2800" dirty="0" smtClean="0"/>
              <a:t>External liabilities arises due to credit transactions or loan raised. </a:t>
            </a:r>
            <a:r>
              <a:rPr lang="en-IN" sz="2800" dirty="0" err="1" smtClean="0"/>
              <a:t>Eg</a:t>
            </a:r>
            <a:r>
              <a:rPr lang="en-IN" sz="2800" dirty="0" smtClean="0"/>
              <a:t>. Creditors, bank draft, bills payable, outstanding liabilities, etc. </a:t>
            </a:r>
          </a:p>
          <a:p>
            <a:pPr marL="595313" indent="-595313">
              <a:buNone/>
              <a:tabLst>
                <a:tab pos="539750" algn="l"/>
              </a:tabLst>
            </a:pPr>
            <a:r>
              <a:rPr lang="en-IN" sz="2800" b="1" dirty="0" smtClean="0"/>
              <a:t>Classification of liabilities:</a:t>
            </a:r>
          </a:p>
          <a:p>
            <a:pPr marL="719138" lvl="1" indent="-514350">
              <a:buFont typeface="+mj-lt"/>
              <a:buAutoNum type="romanLcPeriod"/>
            </a:pPr>
            <a:r>
              <a:rPr lang="en-IN" sz="2400" dirty="0" smtClean="0"/>
              <a:t>Long-Term Liabilities: Liabilities which are payable after a long-term (Usually more than a year), </a:t>
            </a:r>
            <a:r>
              <a:rPr lang="en-IN" sz="2400" dirty="0" err="1" smtClean="0"/>
              <a:t>eg</a:t>
            </a:r>
            <a:r>
              <a:rPr lang="en-IN" sz="2400" dirty="0" smtClean="0"/>
              <a:t>. Long-term loan, debentures, etc.</a:t>
            </a:r>
          </a:p>
          <a:p>
            <a:pPr marL="719138" lvl="1" indent="-514350">
              <a:buFont typeface="+mj-lt"/>
              <a:buAutoNum type="romanLcPeriod"/>
            </a:pPr>
            <a:r>
              <a:rPr lang="en-IN" sz="2400" dirty="0" smtClean="0"/>
              <a:t>Current Liabilities: which payable in the near future (within a year), </a:t>
            </a:r>
            <a:r>
              <a:rPr lang="en-IN" sz="2400" dirty="0" err="1" smtClean="0"/>
              <a:t>eg</a:t>
            </a:r>
            <a:r>
              <a:rPr lang="en-IN" sz="2400" dirty="0" smtClean="0"/>
              <a:t>. Bank overdrafts, bills payable, etc.</a:t>
            </a:r>
          </a:p>
          <a:p>
            <a:pPr marL="596646" indent="-514350">
              <a:buFont typeface="+mj-lt"/>
              <a:buAutoNum type="arabicPeriod" startAt="2"/>
            </a:pPr>
            <a:endParaRPr lang="en-IN"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357166"/>
            <a:ext cx="8072462" cy="6500834"/>
          </a:xfrm>
        </p:spPr>
        <p:txBody>
          <a:bodyPr>
            <a:normAutofit fontScale="62500" lnSpcReduction="20000"/>
          </a:bodyPr>
          <a:lstStyle/>
          <a:p>
            <a:pPr marL="360363" indent="-360363">
              <a:buFont typeface="+mj-lt"/>
              <a:buAutoNum type="arabicPeriod" startAt="3"/>
            </a:pPr>
            <a:r>
              <a:rPr lang="en-IN" b="1" dirty="0" smtClean="0"/>
              <a:t>Capital: </a:t>
            </a:r>
            <a:r>
              <a:rPr lang="en-IN" dirty="0" smtClean="0"/>
              <a:t> It means the of amount money or the value of assets invested </a:t>
            </a:r>
            <a:r>
              <a:rPr lang="en-IN" dirty="0" smtClean="0"/>
              <a:t>in the business </a:t>
            </a:r>
            <a:r>
              <a:rPr lang="en-IN" dirty="0" smtClean="0"/>
              <a:t>by the proprietor on which he has a claim. </a:t>
            </a:r>
          </a:p>
          <a:p>
            <a:pPr marL="809625" lvl="2" indent="-179388" defTabSz="719138">
              <a:buNone/>
            </a:pPr>
            <a:r>
              <a:rPr lang="en-IN" sz="2600" dirty="0" smtClean="0"/>
              <a:t>- </a:t>
            </a:r>
            <a:r>
              <a:rPr lang="en-IN" sz="3200" dirty="0" smtClean="0"/>
              <a:t>Capital is also known as owner’s equity, proprietorship and net worth.  Owner’s equity means owner’s claim against the assets of the business. </a:t>
            </a:r>
            <a:endParaRPr lang="en-IN" dirty="0" smtClean="0"/>
          </a:p>
          <a:p>
            <a:pPr marL="282575" indent="-282575" algn="ctr">
              <a:buNone/>
            </a:pPr>
            <a:r>
              <a:rPr lang="en-IN" b="1" dirty="0" smtClean="0"/>
              <a:t>Capital = Assets – Liabilities</a:t>
            </a:r>
          </a:p>
          <a:p>
            <a:pPr marL="514350" indent="-514350" algn="just">
              <a:buFont typeface="+mj-lt"/>
              <a:buAutoNum type="arabicPeriod" startAt="4"/>
            </a:pPr>
            <a:r>
              <a:rPr lang="en-IN" b="1" dirty="0" smtClean="0"/>
              <a:t>Expenditure: </a:t>
            </a:r>
            <a:r>
              <a:rPr lang="en-IN" dirty="0" smtClean="0"/>
              <a:t> The amount spent or liability incurred for the value received. It is a payment made for benefit received. </a:t>
            </a:r>
          </a:p>
          <a:p>
            <a:pPr marL="514350" indent="-514350" algn="just">
              <a:buFontTx/>
              <a:buChar char="-"/>
            </a:pPr>
            <a:r>
              <a:rPr lang="en-IN" b="1" dirty="0" smtClean="0"/>
              <a:t>Capital Expenditure:</a:t>
            </a:r>
            <a:r>
              <a:rPr lang="en-IN" dirty="0" smtClean="0"/>
              <a:t> Amount spent on purchasing assets which gives benefits over a number of accounting years. Shown on the asset side of the balance sheet. </a:t>
            </a:r>
            <a:r>
              <a:rPr lang="en-IN" dirty="0" err="1" smtClean="0"/>
              <a:t>Eg</a:t>
            </a:r>
            <a:r>
              <a:rPr lang="en-IN" dirty="0" smtClean="0"/>
              <a:t>. Purchase of machinery to produce goods.</a:t>
            </a:r>
          </a:p>
          <a:p>
            <a:pPr marL="514350" indent="-514350" algn="just">
              <a:buFontTx/>
              <a:buChar char="-"/>
            </a:pPr>
            <a:r>
              <a:rPr lang="en-IN" b="1" dirty="0" smtClean="0"/>
              <a:t>Revenue expenditure: </a:t>
            </a:r>
            <a:r>
              <a:rPr lang="en-IN" dirty="0" smtClean="0"/>
              <a:t>Amount spent on purchase of goods and services which are consumed during the accounting year. It is recorded in the debit side of the Profit –Loss Account.</a:t>
            </a:r>
          </a:p>
          <a:p>
            <a:pPr marL="514350" indent="-514350" algn="just">
              <a:buFont typeface="+mj-lt"/>
              <a:buAutoNum type="arabicPeriod" startAt="5"/>
            </a:pPr>
            <a:r>
              <a:rPr lang="en-IN" b="1" dirty="0" smtClean="0"/>
              <a:t>Expense </a:t>
            </a:r>
            <a:r>
              <a:rPr lang="en-IN" dirty="0" smtClean="0"/>
              <a:t>is the amount spent in order to produce and sell goods and services which generates revenue.  It is the cost of the use of goods or services for the purpose of generating revenue.  </a:t>
            </a:r>
            <a:r>
              <a:rPr lang="en-IN" dirty="0" err="1" smtClean="0"/>
              <a:t>Eg</a:t>
            </a:r>
            <a:r>
              <a:rPr lang="en-IN" dirty="0" smtClean="0"/>
              <a:t>. Payment of salaries, wages, rents, tec.</a:t>
            </a:r>
          </a:p>
          <a:p>
            <a:pPr marL="514350" indent="-514350" algn="just">
              <a:buFont typeface="+mj-lt"/>
              <a:buAutoNum type="arabicPeriod" startAt="5"/>
            </a:pPr>
            <a:r>
              <a:rPr lang="en-IN" b="1" dirty="0" smtClean="0"/>
              <a:t>Income</a:t>
            </a:r>
            <a:r>
              <a:rPr lang="en-IN" dirty="0" smtClean="0"/>
              <a:t> is the profit earned during a period of time. It is the difference between revenue and expenses or cost. </a:t>
            </a:r>
          </a:p>
          <a:p>
            <a:pPr marL="514350" indent="-514350" algn="just">
              <a:buNone/>
            </a:pPr>
            <a:r>
              <a:rPr lang="en-IN" dirty="0" smtClean="0"/>
              <a:t>			</a:t>
            </a:r>
            <a:r>
              <a:rPr lang="en-IN" b="1" dirty="0" smtClean="0"/>
              <a:t>Income = Revenue – Expense</a:t>
            </a:r>
          </a:p>
          <a:p>
            <a:pPr marL="514350" indent="-514350" algn="just">
              <a:buNone/>
            </a:pPr>
            <a:r>
              <a:rPr lang="en-IN" b="1" dirty="0" smtClean="0"/>
              <a:t>Revenue </a:t>
            </a:r>
            <a:r>
              <a:rPr lang="en-IN" dirty="0" smtClean="0"/>
              <a:t>refers to the amount which is added to the capital as a result of operations i.e. Sales of goods or services.</a:t>
            </a:r>
            <a:endParaRPr lang="en-IN"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14290"/>
            <a:ext cx="8143900" cy="6500834"/>
          </a:xfrm>
        </p:spPr>
        <p:txBody>
          <a:bodyPr>
            <a:normAutofit fontScale="92500" lnSpcReduction="10000"/>
          </a:bodyPr>
          <a:lstStyle/>
          <a:p>
            <a:pPr marL="360363" indent="-360363" algn="just">
              <a:buFont typeface="+mj-lt"/>
              <a:buAutoNum type="arabicPeriod" startAt="7"/>
              <a:tabLst>
                <a:tab pos="360363" algn="l"/>
              </a:tabLst>
            </a:pPr>
            <a:r>
              <a:rPr lang="en-IN" sz="2600" b="1" dirty="0" smtClean="0"/>
              <a:t>Creditors: </a:t>
            </a:r>
            <a:r>
              <a:rPr lang="en-IN" sz="2600" dirty="0" smtClean="0"/>
              <a:t>The </a:t>
            </a:r>
            <a:r>
              <a:rPr lang="en-IN" sz="2600" dirty="0" smtClean="0"/>
              <a:t>persons to whom the company owes money in return of the benefit (goods, services, cash, etc) provided by </a:t>
            </a:r>
            <a:r>
              <a:rPr lang="en-IN" sz="2600" dirty="0" smtClean="0"/>
              <a:t>them.</a:t>
            </a:r>
            <a:endParaRPr lang="en-IN" sz="2600" b="1" dirty="0" smtClean="0"/>
          </a:p>
          <a:p>
            <a:pPr marL="360363" indent="-360363" algn="just">
              <a:buFont typeface="+mj-lt"/>
              <a:buAutoNum type="arabicPeriod" startAt="7"/>
              <a:tabLst>
                <a:tab pos="360363" algn="l"/>
              </a:tabLst>
            </a:pPr>
            <a:r>
              <a:rPr lang="en-IN" sz="2600" b="1" dirty="0" smtClean="0"/>
              <a:t>Debtors</a:t>
            </a:r>
            <a:r>
              <a:rPr lang="en-IN" sz="2600" dirty="0" smtClean="0"/>
              <a:t> are the persons </a:t>
            </a:r>
            <a:r>
              <a:rPr lang="en-IN" sz="2600" dirty="0" smtClean="0"/>
              <a:t>who owe money to the company, in return of, the benefits received by them. The benefits may be in the form of goods, services, cash etc which is provided to him by the </a:t>
            </a:r>
            <a:r>
              <a:rPr lang="en-IN" sz="2600" dirty="0" smtClean="0"/>
              <a:t>company.</a:t>
            </a:r>
          </a:p>
          <a:p>
            <a:pPr marL="360363" indent="-360363" algn="just">
              <a:buFont typeface="+mj-lt"/>
              <a:buAutoNum type="arabicPeriod" startAt="7"/>
              <a:tabLst>
                <a:tab pos="360363" algn="l"/>
              </a:tabLst>
            </a:pPr>
            <a:r>
              <a:rPr lang="en-IN" sz="2600" b="1" dirty="0" smtClean="0"/>
              <a:t>Journal </a:t>
            </a:r>
            <a:r>
              <a:rPr lang="en-IN" sz="2600" dirty="0" smtClean="0"/>
              <a:t>is </a:t>
            </a:r>
            <a:r>
              <a:rPr lang="en-IN" sz="2600" dirty="0" smtClean="0"/>
              <a:t>the ‘’book of first entry’’. All the financial transaction of the firm are first recorded in a journal in a date wise (chronological) manner. </a:t>
            </a:r>
            <a:endParaRPr lang="en-IN" sz="2600" dirty="0" smtClean="0"/>
          </a:p>
          <a:p>
            <a:pPr marL="634683" lvl="1" indent="-360363" algn="just">
              <a:buFontTx/>
              <a:buChar char="-"/>
              <a:tabLst>
                <a:tab pos="360363" algn="l"/>
              </a:tabLst>
            </a:pPr>
            <a:r>
              <a:rPr lang="en-IN" sz="2400" dirty="0" smtClean="0"/>
              <a:t>It </a:t>
            </a:r>
            <a:r>
              <a:rPr lang="en-IN" sz="2400" dirty="0" smtClean="0"/>
              <a:t>also records which account is to be debited and which is to be credited. It records a brief statement regarding the particular transaction, this statement is called Narration</a:t>
            </a:r>
            <a:r>
              <a:rPr lang="en-IN" sz="2400" dirty="0" smtClean="0"/>
              <a:t>.</a:t>
            </a:r>
          </a:p>
          <a:p>
            <a:pPr marL="458788" indent="-458788">
              <a:buFont typeface="+mj-lt"/>
              <a:buAutoNum type="arabicPeriod" startAt="10"/>
            </a:pPr>
            <a:r>
              <a:rPr lang="en-IN" sz="2600" b="1" dirty="0" smtClean="0"/>
              <a:t>Drawings</a:t>
            </a:r>
            <a:r>
              <a:rPr lang="en-IN" sz="2600" dirty="0" smtClean="0"/>
              <a:t> represent </a:t>
            </a:r>
            <a:r>
              <a:rPr lang="en-IN" sz="2600" dirty="0" smtClean="0"/>
              <a:t>the withdrawals of money (cash) or money’s worth (goods) by the proprietor from the business from capital for his personal use.</a:t>
            </a:r>
          </a:p>
          <a:p>
            <a:pPr marL="458788" indent="-458788">
              <a:buFont typeface="+mj-lt"/>
              <a:buAutoNum type="arabicPeriod" startAt="11"/>
            </a:pPr>
            <a:r>
              <a:rPr lang="en-IN" sz="2800" b="1" dirty="0" smtClean="0"/>
              <a:t>Sales: </a:t>
            </a:r>
            <a:r>
              <a:rPr lang="en-IN" sz="2800" dirty="0" smtClean="0"/>
              <a:t>Selling </a:t>
            </a:r>
            <a:r>
              <a:rPr lang="en-IN" sz="2800" dirty="0" smtClean="0"/>
              <a:t>of goods in the normal course of business is called sales. It may be cash sales or credit sales.</a:t>
            </a:r>
          </a:p>
          <a:p>
            <a:pPr marL="360363" indent="-360363" algn="just">
              <a:buFontTx/>
              <a:buChar char="-"/>
              <a:tabLst>
                <a:tab pos="360363" algn="l"/>
              </a:tabLst>
            </a:pPr>
            <a:endParaRPr lang="en-IN" sz="2600" dirty="0" smtClean="0"/>
          </a:p>
          <a:p>
            <a:pPr algn="just"/>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428604"/>
            <a:ext cx="7862150" cy="5819796"/>
          </a:xfrm>
        </p:spPr>
        <p:txBody>
          <a:bodyPr>
            <a:normAutofit fontScale="77500" lnSpcReduction="20000"/>
          </a:bodyPr>
          <a:lstStyle/>
          <a:p>
            <a:pPr marL="449263" indent="-449263" algn="just">
              <a:buFont typeface="+mj-lt"/>
              <a:buAutoNum type="arabicPeriod" startAt="12"/>
            </a:pPr>
            <a:r>
              <a:rPr lang="en-IN" b="1" dirty="0" smtClean="0"/>
              <a:t>Voucher:</a:t>
            </a:r>
            <a:r>
              <a:rPr lang="en-IN" dirty="0" smtClean="0"/>
              <a:t> It is an evidence a business transaction. e.g. Cash memo, Invoice, Bill, receipt, debit/ credit notes, etc.</a:t>
            </a:r>
          </a:p>
          <a:p>
            <a:pPr marL="449263" indent="-449263" algn="just">
              <a:buFont typeface="+mj-lt"/>
              <a:buAutoNum type="arabicPeriod" startAt="12"/>
            </a:pPr>
            <a:r>
              <a:rPr lang="en-IN" b="1" dirty="0" smtClean="0"/>
              <a:t>Receivables:</a:t>
            </a:r>
            <a:r>
              <a:rPr lang="en-IN" dirty="0" smtClean="0"/>
              <a:t> The outstanding amount due from outsiders. It includes all the amounts due from outsiders.</a:t>
            </a:r>
          </a:p>
          <a:p>
            <a:pPr marL="449263" indent="-449263" algn="just">
              <a:buFont typeface="+mj-lt"/>
              <a:buAutoNum type="arabicPeriod" startAt="12"/>
            </a:pPr>
            <a:r>
              <a:rPr lang="en-IN" b="1" dirty="0" smtClean="0"/>
              <a:t>Payables </a:t>
            </a:r>
            <a:r>
              <a:rPr lang="en-IN" dirty="0" smtClean="0"/>
              <a:t>the amount due to others/ outsiders. </a:t>
            </a:r>
          </a:p>
          <a:p>
            <a:pPr marL="449263" indent="-449263" algn="just">
              <a:buFont typeface="+mj-lt"/>
              <a:buAutoNum type="arabicPeriod" startAt="12"/>
            </a:pPr>
            <a:r>
              <a:rPr lang="en-IN" b="1" dirty="0" smtClean="0"/>
              <a:t>Book value: </a:t>
            </a:r>
            <a:r>
              <a:rPr lang="en-IN" dirty="0" smtClean="0"/>
              <a:t>This is the amount at which an item appears in the books of accounts. </a:t>
            </a:r>
          </a:p>
          <a:p>
            <a:pPr marL="449263" indent="-449263" algn="just">
              <a:buFont typeface="+mj-lt"/>
              <a:buAutoNum type="arabicPeriod" startAt="12"/>
            </a:pPr>
            <a:r>
              <a:rPr lang="en-IN" b="1" dirty="0" smtClean="0"/>
              <a:t>Balance Sheet</a:t>
            </a:r>
            <a:r>
              <a:rPr lang="en-IN" dirty="0" smtClean="0"/>
              <a:t> is a statement of the </a:t>
            </a:r>
            <a:r>
              <a:rPr lang="en-IN" dirty="0" err="1" smtClean="0"/>
              <a:t>inancial</a:t>
            </a:r>
            <a:r>
              <a:rPr lang="en-IN" dirty="0" smtClean="0"/>
              <a:t> position of an individual or enterprise at a given date that assets, liabilities, capital, reserves, and other account balances at their respective book values.</a:t>
            </a:r>
          </a:p>
          <a:p>
            <a:pPr marL="449263" indent="-449263" algn="just">
              <a:buFont typeface="+mj-lt"/>
              <a:buAutoNum type="arabicPeriod" startAt="12"/>
            </a:pPr>
            <a:r>
              <a:rPr lang="en-IN" b="1" dirty="0" smtClean="0"/>
              <a:t>Entity </a:t>
            </a:r>
            <a:r>
              <a:rPr lang="en-IN" dirty="0" smtClean="0"/>
              <a:t>means an economic unit which performs economic activities e.g. </a:t>
            </a:r>
          </a:p>
          <a:p>
            <a:pPr marL="449263" indent="-449263" algn="just">
              <a:buFont typeface="+mj-lt"/>
              <a:buAutoNum type="arabicPeriod" startAt="12"/>
            </a:pPr>
            <a:r>
              <a:rPr lang="en-IN" b="1" dirty="0" smtClean="0"/>
              <a:t>Proprietor: </a:t>
            </a:r>
            <a:r>
              <a:rPr lang="en-IN" dirty="0" smtClean="0"/>
              <a:t>The person who makes investment and bears all the risks associated with the business</a:t>
            </a:r>
            <a:endParaRPr lang="en-IN" dirty="0"/>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139</TotalTime>
  <Words>775</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BASIC ACCOUNTING TERMS</vt:lpstr>
      <vt:lpstr>Important Accounting Terms</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JOURNAL</dc:title>
  <dc:creator>My</dc:creator>
  <cp:lastModifiedBy>My</cp:lastModifiedBy>
  <cp:revision>30</cp:revision>
  <dcterms:created xsi:type="dcterms:W3CDTF">2020-04-21T13:20:30Z</dcterms:created>
  <dcterms:modified xsi:type="dcterms:W3CDTF">2020-04-21T15:39:42Z</dcterms:modified>
</cp:coreProperties>
</file>