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59" r:id="rId6"/>
    <p:sldId id="260" r:id="rId7"/>
    <p:sldId id="262" r:id="rId8"/>
    <p:sldId id="263" r:id="rId9"/>
    <p:sldId id="264" r:id="rId10"/>
    <p:sldId id="265"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0E82055-BB63-4379-BAB5-31EA8AE0E7E0}" type="datetimeFigureOut">
              <a:rPr lang="en-IN" smtClean="0"/>
              <a:pPr/>
              <a:t>16-06-2020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41E851C-369D-4E9E-81DA-BD9AE8081749}"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0E82055-BB63-4379-BAB5-31EA8AE0E7E0}" type="datetimeFigureOut">
              <a:rPr lang="en-IN" smtClean="0"/>
              <a:pPr/>
              <a:t>16-06-2020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41E851C-369D-4E9E-81DA-BD9AE808174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0E82055-BB63-4379-BAB5-31EA8AE0E7E0}" type="datetimeFigureOut">
              <a:rPr lang="en-IN" smtClean="0"/>
              <a:pPr/>
              <a:t>16-06-2020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41E851C-369D-4E9E-81DA-BD9AE808174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0E82055-BB63-4379-BAB5-31EA8AE0E7E0}" type="datetimeFigureOut">
              <a:rPr lang="en-IN" smtClean="0"/>
              <a:pPr/>
              <a:t>16-06-2020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41E851C-369D-4E9E-81DA-BD9AE8081749}"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E82055-BB63-4379-BAB5-31EA8AE0E7E0}" type="datetimeFigureOut">
              <a:rPr lang="en-IN" smtClean="0"/>
              <a:pPr/>
              <a:t>16-06-2020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41E851C-369D-4E9E-81DA-BD9AE8081749}"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0E82055-BB63-4379-BAB5-31EA8AE0E7E0}" type="datetimeFigureOut">
              <a:rPr lang="en-IN" smtClean="0"/>
              <a:pPr/>
              <a:t>16-06-2020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41E851C-369D-4E9E-81DA-BD9AE808174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0E82055-BB63-4379-BAB5-31EA8AE0E7E0}" type="datetimeFigureOut">
              <a:rPr lang="en-IN" smtClean="0"/>
              <a:pPr/>
              <a:t>16-06-2020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41E851C-369D-4E9E-81DA-BD9AE8081749}"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0E82055-BB63-4379-BAB5-31EA8AE0E7E0}" type="datetimeFigureOut">
              <a:rPr lang="en-IN" smtClean="0"/>
              <a:pPr/>
              <a:t>16-06-2020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41E851C-369D-4E9E-81DA-BD9AE808174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E82055-BB63-4379-BAB5-31EA8AE0E7E0}" type="datetimeFigureOut">
              <a:rPr lang="en-IN" smtClean="0"/>
              <a:pPr/>
              <a:t>16-06-2020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41E851C-369D-4E9E-81DA-BD9AE808174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E82055-BB63-4379-BAB5-31EA8AE0E7E0}" type="datetimeFigureOut">
              <a:rPr lang="en-IN" smtClean="0"/>
              <a:pPr/>
              <a:t>16-06-2020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41E851C-369D-4E9E-81DA-BD9AE8081749}"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E82055-BB63-4379-BAB5-31EA8AE0E7E0}" type="datetimeFigureOut">
              <a:rPr lang="en-IN" smtClean="0"/>
              <a:pPr/>
              <a:t>16-06-2020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41E851C-369D-4E9E-81DA-BD9AE8081749}"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E82055-BB63-4379-BAB5-31EA8AE0E7E0}" type="datetimeFigureOut">
              <a:rPr lang="en-IN" smtClean="0"/>
              <a:pPr/>
              <a:t>16-06-2020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1E851C-369D-4E9E-81DA-BD9AE8081749}"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4784"/>
            <a:ext cx="7772400" cy="1470025"/>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IN" sz="4000" b="1" dirty="0" smtClean="0"/>
              <a:t>Introduction to Venture Capital and Joint Venture</a:t>
            </a:r>
            <a:endParaRPr lang="en-IN" sz="4000" b="1" dirty="0"/>
          </a:p>
        </p:txBody>
      </p:sp>
      <p:sp>
        <p:nvSpPr>
          <p:cNvPr id="3" name="Subtitle 2"/>
          <p:cNvSpPr>
            <a:spLocks noGrp="1"/>
          </p:cNvSpPr>
          <p:nvPr>
            <p:ph type="subTitle" idx="1"/>
          </p:nvPr>
        </p:nvSpPr>
        <p:spPr>
          <a:xfrm>
            <a:off x="1331640" y="3789040"/>
            <a:ext cx="6624736" cy="1752600"/>
          </a:xfrm>
          <a:solidFill>
            <a:schemeClr val="accent6">
              <a:lumMod val="20000"/>
              <a:lumOff val="80000"/>
            </a:schemeClr>
          </a:solidFill>
          <a:ln w="28575" cmpd="sng">
            <a:solidFill>
              <a:srgbClr val="0033CC"/>
            </a:solidFill>
          </a:ln>
        </p:spPr>
        <p:style>
          <a:lnRef idx="1">
            <a:schemeClr val="dk1"/>
          </a:lnRef>
          <a:fillRef idx="2">
            <a:schemeClr val="dk1"/>
          </a:fillRef>
          <a:effectRef idx="1">
            <a:schemeClr val="dk1"/>
          </a:effectRef>
          <a:fontRef idx="minor">
            <a:schemeClr val="dk1"/>
          </a:fontRef>
        </p:style>
        <p:txBody>
          <a:bodyPr>
            <a:normAutofit fontScale="92500" lnSpcReduction="20000"/>
          </a:bodyPr>
          <a:lstStyle/>
          <a:p>
            <a:r>
              <a:rPr lang="en-IN" dirty="0" smtClean="0"/>
              <a:t>ENTREPRENEURSHIP DEVELOPMENT AND INDUSTRIAL CONSULTANCY (DBM-421)</a:t>
            </a:r>
          </a:p>
          <a:p>
            <a:endParaRPr lang="en-IN" dirty="0"/>
          </a:p>
          <a:p>
            <a:r>
              <a:rPr lang="en-IN" dirty="0" smtClean="0">
                <a:solidFill>
                  <a:schemeClr val="tx2"/>
                </a:solidFill>
              </a:rPr>
              <a:t>A K JHA</a:t>
            </a:r>
            <a:endParaRPr lang="en-IN"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20080"/>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r>
              <a:rPr lang="en-IN" sz="3200" b="1" dirty="0" smtClean="0"/>
              <a:t>Important Clauses of Joint Venture Agreement</a:t>
            </a:r>
            <a:endParaRPr lang="en-IN" sz="3200" b="1" dirty="0"/>
          </a:p>
        </p:txBody>
      </p:sp>
      <p:sp>
        <p:nvSpPr>
          <p:cNvPr id="3" name="Content Placeholder 2"/>
          <p:cNvSpPr>
            <a:spLocks noGrp="1"/>
          </p:cNvSpPr>
          <p:nvPr>
            <p:ph idx="1"/>
          </p:nvPr>
        </p:nvSpPr>
        <p:spPr>
          <a:xfrm>
            <a:off x="457200" y="908720"/>
            <a:ext cx="8229600" cy="5760640"/>
          </a:xfrm>
        </p:spPr>
        <p:txBody>
          <a:bodyPr>
            <a:normAutofit fontScale="85000" lnSpcReduction="20000"/>
          </a:bodyPr>
          <a:lstStyle/>
          <a:p>
            <a:pPr marL="514350" indent="-514350">
              <a:buFont typeface="+mj-lt"/>
              <a:buAutoNum type="arabicPeriod"/>
            </a:pPr>
            <a:r>
              <a:rPr lang="en-IN" dirty="0" smtClean="0"/>
              <a:t>The </a:t>
            </a:r>
            <a:r>
              <a:rPr lang="en-IN" dirty="0"/>
              <a:t>proportion of shareholding in the joint venture company</a:t>
            </a:r>
          </a:p>
          <a:p>
            <a:pPr marL="514350" indent="-514350">
              <a:buFont typeface="+mj-lt"/>
              <a:buAutoNum type="arabicPeriod"/>
            </a:pPr>
            <a:r>
              <a:rPr lang="en-IN" dirty="0" smtClean="0"/>
              <a:t>Specify </a:t>
            </a:r>
            <a:r>
              <a:rPr lang="en-IN" dirty="0"/>
              <a:t>nature of shares, indicate their transferability conditions.</a:t>
            </a:r>
          </a:p>
          <a:p>
            <a:pPr marL="514350" indent="-514350">
              <a:buFont typeface="+mj-lt"/>
              <a:buAutoNum type="arabicPeriod"/>
            </a:pPr>
            <a:r>
              <a:rPr lang="en-IN" dirty="0" smtClean="0"/>
              <a:t>Composition </a:t>
            </a:r>
            <a:r>
              <a:rPr lang="en-IN" dirty="0"/>
              <a:t>of the board of directors, appointment of chairman, quorum of board meetings, casting vote provisions.</a:t>
            </a:r>
          </a:p>
          <a:p>
            <a:pPr marL="514350" indent="-514350">
              <a:buFont typeface="+mj-lt"/>
              <a:buAutoNum type="arabicPeriod"/>
            </a:pPr>
            <a:r>
              <a:rPr lang="en-IN" dirty="0" smtClean="0"/>
              <a:t>General </a:t>
            </a:r>
            <a:r>
              <a:rPr lang="en-IN" dirty="0"/>
              <a:t>meeting</a:t>
            </a:r>
          </a:p>
          <a:p>
            <a:pPr marL="514350" indent="-514350">
              <a:buFont typeface="+mj-lt"/>
              <a:buAutoNum type="arabicPeriod"/>
            </a:pPr>
            <a:r>
              <a:rPr lang="en-IN" dirty="0" smtClean="0"/>
              <a:t>Appointment </a:t>
            </a:r>
            <a:r>
              <a:rPr lang="en-IN" dirty="0"/>
              <a:t>of CEO/MD</a:t>
            </a:r>
            <a:r>
              <a:rPr lang="en-IN" dirty="0" smtClean="0"/>
              <a:t>.</a:t>
            </a:r>
          </a:p>
          <a:p>
            <a:pPr marL="514350" indent="-514350">
              <a:buFont typeface="+mj-lt"/>
              <a:buAutoNum type="arabicPeriod"/>
            </a:pPr>
            <a:r>
              <a:rPr lang="en-IN" dirty="0" smtClean="0"/>
              <a:t>Appointment </a:t>
            </a:r>
            <a:r>
              <a:rPr lang="en-IN" dirty="0"/>
              <a:t>of management committee.</a:t>
            </a:r>
          </a:p>
          <a:p>
            <a:pPr marL="514350" indent="-514350">
              <a:buFont typeface="+mj-lt"/>
              <a:buAutoNum type="arabicPeriod"/>
            </a:pPr>
            <a:r>
              <a:rPr lang="en-IN" dirty="0" smtClean="0"/>
              <a:t>Important </a:t>
            </a:r>
            <a:r>
              <a:rPr lang="en-IN" dirty="0"/>
              <a:t>decisions with mutual consent of partners.</a:t>
            </a:r>
          </a:p>
          <a:p>
            <a:pPr marL="514350" indent="-514350">
              <a:buFont typeface="+mj-lt"/>
              <a:buAutoNum type="arabicPeriod"/>
            </a:pPr>
            <a:r>
              <a:rPr lang="en-IN" dirty="0" smtClean="0"/>
              <a:t>Dividend </a:t>
            </a:r>
            <a:r>
              <a:rPr lang="en-IN" dirty="0"/>
              <a:t>policy</a:t>
            </a:r>
          </a:p>
          <a:p>
            <a:pPr marL="514350" indent="-514350">
              <a:buFont typeface="+mj-lt"/>
              <a:buAutoNum type="arabicPeriod"/>
            </a:pPr>
            <a:r>
              <a:rPr lang="en-IN" dirty="0" smtClean="0"/>
              <a:t>Funding </a:t>
            </a:r>
            <a:r>
              <a:rPr lang="en-IN" dirty="0"/>
              <a:t>provision</a:t>
            </a:r>
          </a:p>
          <a:p>
            <a:pPr marL="514350" indent="-514350">
              <a:buFont typeface="+mj-lt"/>
              <a:buAutoNum type="arabicPeriod"/>
            </a:pPr>
            <a:r>
              <a:rPr lang="en-IN" dirty="0" smtClean="0"/>
              <a:t>Change </a:t>
            </a:r>
            <a:r>
              <a:rPr lang="en-IN" dirty="0"/>
              <a:t>of control/exit </a:t>
            </a:r>
            <a:r>
              <a:rPr lang="en-IN" dirty="0" smtClean="0"/>
              <a:t>clause</a:t>
            </a:r>
            <a:endParaRPr lang="en-IN" dirty="0"/>
          </a:p>
          <a:p>
            <a:pPr marL="514350" indent="-514350">
              <a:buFont typeface="+mj-lt"/>
              <a:buAutoNum type="arabicPeriod"/>
            </a:pP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20080"/>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r>
              <a:rPr lang="en-IN" sz="3200" b="1" dirty="0" smtClean="0"/>
              <a:t>Important Clauses of Joint Venture Agreement</a:t>
            </a:r>
            <a:endParaRPr lang="en-IN" sz="3200" b="1" dirty="0"/>
          </a:p>
        </p:txBody>
      </p:sp>
      <p:sp>
        <p:nvSpPr>
          <p:cNvPr id="3" name="Content Placeholder 2"/>
          <p:cNvSpPr>
            <a:spLocks noGrp="1"/>
          </p:cNvSpPr>
          <p:nvPr>
            <p:ph idx="1"/>
          </p:nvPr>
        </p:nvSpPr>
        <p:spPr>
          <a:xfrm>
            <a:off x="457200" y="908720"/>
            <a:ext cx="8147248" cy="5760640"/>
          </a:xfrm>
        </p:spPr>
        <p:txBody>
          <a:bodyPr>
            <a:normAutofit lnSpcReduction="10000"/>
          </a:bodyPr>
          <a:lstStyle/>
          <a:p>
            <a:pPr marL="809625" indent="-809625">
              <a:buFont typeface="+mj-lt"/>
              <a:buAutoNum type="arabicPeriod" startAt="11"/>
            </a:pPr>
            <a:r>
              <a:rPr lang="en-IN" dirty="0" smtClean="0"/>
              <a:t>Anti-compete </a:t>
            </a:r>
            <a:r>
              <a:rPr lang="en-IN" dirty="0"/>
              <a:t>clauses</a:t>
            </a:r>
          </a:p>
          <a:p>
            <a:pPr marL="809625" indent="-809625">
              <a:buFont typeface="+mj-lt"/>
              <a:buAutoNum type="arabicPeriod" startAt="11"/>
            </a:pPr>
            <a:r>
              <a:rPr lang="en-IN" dirty="0" smtClean="0"/>
              <a:t>Access </a:t>
            </a:r>
            <a:r>
              <a:rPr lang="en-IN" dirty="0"/>
              <a:t>condition</a:t>
            </a:r>
          </a:p>
          <a:p>
            <a:pPr marL="809625" indent="-809625">
              <a:buFont typeface="+mj-lt"/>
              <a:buAutoNum type="arabicPeriod" startAt="11"/>
            </a:pPr>
            <a:r>
              <a:rPr lang="en-IN" dirty="0" smtClean="0"/>
              <a:t>Maintaining </a:t>
            </a:r>
            <a:r>
              <a:rPr lang="en-IN" dirty="0"/>
              <a:t>confidentiality</a:t>
            </a:r>
          </a:p>
          <a:p>
            <a:pPr marL="809625" indent="-809625">
              <a:buFont typeface="+mj-lt"/>
              <a:buAutoNum type="arabicPeriod" startAt="11"/>
            </a:pPr>
            <a:r>
              <a:rPr lang="en-IN" dirty="0" smtClean="0"/>
              <a:t>Indemnity </a:t>
            </a:r>
            <a:r>
              <a:rPr lang="en-IN" dirty="0"/>
              <a:t>clauses</a:t>
            </a:r>
          </a:p>
          <a:p>
            <a:pPr marL="809625" indent="-809625">
              <a:buFont typeface="+mj-lt"/>
              <a:buAutoNum type="arabicPeriod" startAt="11"/>
            </a:pPr>
            <a:r>
              <a:rPr lang="en-IN" dirty="0" smtClean="0"/>
              <a:t>Assignment</a:t>
            </a:r>
            <a:endParaRPr lang="en-IN" dirty="0"/>
          </a:p>
          <a:p>
            <a:pPr marL="809625" indent="-809625">
              <a:buFont typeface="+mj-lt"/>
              <a:buAutoNum type="arabicPeriod" startAt="11"/>
            </a:pPr>
            <a:r>
              <a:rPr lang="en-IN" dirty="0" smtClean="0"/>
              <a:t>Break </a:t>
            </a:r>
            <a:r>
              <a:rPr lang="en-IN" dirty="0"/>
              <a:t>of Deadlock</a:t>
            </a:r>
          </a:p>
          <a:p>
            <a:pPr marL="809625" indent="-809625">
              <a:buFont typeface="+mj-lt"/>
              <a:buAutoNum type="arabicPeriod" startAt="11"/>
            </a:pPr>
            <a:r>
              <a:rPr lang="en-IN" dirty="0" smtClean="0"/>
              <a:t>Dispute </a:t>
            </a:r>
            <a:r>
              <a:rPr lang="en-IN" dirty="0"/>
              <a:t>resolution</a:t>
            </a:r>
          </a:p>
          <a:p>
            <a:pPr marL="809625" indent="-809625">
              <a:buFont typeface="+mj-lt"/>
              <a:buAutoNum type="arabicPeriod" startAt="11"/>
            </a:pPr>
            <a:r>
              <a:rPr lang="en-IN" dirty="0" smtClean="0"/>
              <a:t>Applicable law</a:t>
            </a:r>
          </a:p>
          <a:p>
            <a:pPr marL="809625" indent="-809625">
              <a:buFont typeface="+mj-lt"/>
              <a:buAutoNum type="arabicPeriod" startAt="11"/>
            </a:pPr>
            <a:r>
              <a:rPr lang="en-IN" dirty="0" smtClean="0"/>
              <a:t>Force Majeure</a:t>
            </a:r>
          </a:p>
          <a:p>
            <a:pPr marL="809625" indent="-809625">
              <a:buFont typeface="+mj-lt"/>
              <a:buAutoNum type="arabicPeriod" startAt="11"/>
            </a:pPr>
            <a:r>
              <a:rPr lang="en-IN" dirty="0" smtClean="0"/>
              <a:t>Termination </a:t>
            </a:r>
            <a:r>
              <a:rPr lang="en-IN" dirty="0"/>
              <a:t>provisions</a:t>
            </a:r>
          </a:p>
          <a:p>
            <a:pPr marL="514350" indent="-514350">
              <a:buFont typeface="+mj-lt"/>
              <a:buAutoNum type="arabicPeriod" startAt="11"/>
            </a:pP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en-IN" dirty="0" smtClean="0"/>
              <a:t>Venture Capital</a:t>
            </a:r>
            <a:endParaRPr lang="en-IN" dirty="0"/>
          </a:p>
        </p:txBody>
      </p:sp>
      <p:sp>
        <p:nvSpPr>
          <p:cNvPr id="3" name="Content Placeholder 2"/>
          <p:cNvSpPr>
            <a:spLocks noGrp="1"/>
          </p:cNvSpPr>
          <p:nvPr>
            <p:ph idx="1"/>
          </p:nvPr>
        </p:nvSpPr>
        <p:spPr>
          <a:xfrm>
            <a:off x="457200" y="1196752"/>
            <a:ext cx="8229600" cy="5472608"/>
          </a:xfrm>
        </p:spPr>
        <p:txBody>
          <a:bodyPr>
            <a:normAutofit fontScale="62500" lnSpcReduction="20000"/>
          </a:bodyPr>
          <a:lstStyle/>
          <a:p>
            <a:r>
              <a:rPr lang="en-IN" dirty="0" smtClean="0"/>
              <a:t>Entrepreneurs need funds to realize their endeavour</a:t>
            </a:r>
          </a:p>
          <a:p>
            <a:r>
              <a:rPr lang="en-IN" dirty="0" smtClean="0"/>
              <a:t>Venture capital financing is funding provided to companies and entrepreneurs</a:t>
            </a:r>
          </a:p>
          <a:p>
            <a:r>
              <a:rPr lang="en-IN" dirty="0"/>
              <a:t>Venture capital is an important source of financing small scale enterprise and high technology and risky ventures. </a:t>
            </a:r>
            <a:endParaRPr lang="en-IN" dirty="0" smtClean="0"/>
          </a:p>
          <a:p>
            <a:r>
              <a:rPr lang="en-IN" dirty="0" smtClean="0"/>
              <a:t>It </a:t>
            </a:r>
            <a:r>
              <a:rPr lang="en-IN" dirty="0"/>
              <a:t>is often thought of as the early stage financing of new and young enterprises seeking to grow rapidly. </a:t>
            </a:r>
            <a:endParaRPr lang="en-IN" dirty="0" smtClean="0"/>
          </a:p>
          <a:p>
            <a:r>
              <a:rPr lang="en-IN" dirty="0" smtClean="0"/>
              <a:t>In </a:t>
            </a:r>
            <a:r>
              <a:rPr lang="en-IN" dirty="0"/>
              <a:t>this mode there is involvement of venture capitalist in the management of entrepreneurs unit. </a:t>
            </a:r>
            <a:endParaRPr lang="en-IN" dirty="0" smtClean="0"/>
          </a:p>
          <a:p>
            <a:r>
              <a:rPr lang="en-IN" dirty="0" smtClean="0"/>
              <a:t>Traditional </a:t>
            </a:r>
            <a:r>
              <a:rPr lang="en-IN" dirty="0"/>
              <a:t>finances generally provide financial support to the established and proved technology areas only whereas venture capitalist provides financial support to high and new technology based units</a:t>
            </a:r>
            <a:r>
              <a:rPr lang="en-IN" dirty="0" smtClean="0"/>
              <a:t>.</a:t>
            </a:r>
          </a:p>
          <a:p>
            <a:r>
              <a:rPr lang="en-IN" dirty="0" smtClean="0"/>
              <a:t>In </a:t>
            </a:r>
            <a:r>
              <a:rPr lang="en-IN" dirty="0"/>
              <a:t>broad terms, Venture capital is the investment of long term equity finance where the venture capitalist receives his return generally in the form of capital gains. </a:t>
            </a:r>
            <a:endParaRPr lang="en-IN" dirty="0" smtClean="0"/>
          </a:p>
          <a:p>
            <a:pPr lvl="1"/>
            <a:r>
              <a:rPr lang="en-IN" dirty="0" smtClean="0"/>
              <a:t>Under </a:t>
            </a:r>
            <a:r>
              <a:rPr lang="en-IN" dirty="0"/>
              <a:t>this mode, venture capital financer and entrepreneur work together as partners for the benefit of enterprise. </a:t>
            </a:r>
            <a:endParaRPr lang="en-IN" dirty="0" smtClean="0"/>
          </a:p>
          <a:p>
            <a:pPr lvl="1"/>
            <a:r>
              <a:rPr lang="en-IN" dirty="0" smtClean="0"/>
              <a:t>The </a:t>
            </a:r>
            <a:r>
              <a:rPr lang="en-IN" dirty="0"/>
              <a:t>venture capitalist focuses on growth and wants to see small businesses grow in to larger ones.</a:t>
            </a:r>
          </a:p>
          <a:p>
            <a:endParaRPr lang="en-IN" dirty="0" smtClean="0"/>
          </a:p>
          <a:p>
            <a:endParaRPr lang="en-IN" dirty="0" smtClean="0"/>
          </a:p>
          <a:p>
            <a:endParaRPr lang="en-IN" dirty="0" smtClean="0"/>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en-IN" dirty="0" smtClean="0"/>
              <a:t>Venture Capital</a:t>
            </a:r>
            <a:endParaRPr lang="en-IN" dirty="0"/>
          </a:p>
        </p:txBody>
      </p:sp>
      <p:sp>
        <p:nvSpPr>
          <p:cNvPr id="3" name="Content Placeholder 2"/>
          <p:cNvSpPr>
            <a:spLocks noGrp="1"/>
          </p:cNvSpPr>
          <p:nvPr>
            <p:ph idx="1"/>
          </p:nvPr>
        </p:nvSpPr>
        <p:spPr>
          <a:xfrm>
            <a:off x="457200" y="1124744"/>
            <a:ext cx="8229600" cy="5400600"/>
          </a:xfrm>
        </p:spPr>
        <p:txBody>
          <a:bodyPr>
            <a:normAutofit fontScale="77500" lnSpcReduction="20000"/>
          </a:bodyPr>
          <a:lstStyle/>
          <a:p>
            <a:pPr algn="just"/>
            <a:endParaRPr lang="en-IN" dirty="0"/>
          </a:p>
          <a:p>
            <a:pPr algn="just"/>
            <a:r>
              <a:rPr lang="en-IN" dirty="0" smtClean="0"/>
              <a:t>Venture </a:t>
            </a:r>
            <a:r>
              <a:rPr lang="en-IN" dirty="0"/>
              <a:t>capital is a form of private equity and a type of financing that investors provide to </a:t>
            </a:r>
            <a:r>
              <a:rPr lang="en-IN" dirty="0" smtClean="0"/>
              <a:t>start-up</a:t>
            </a:r>
            <a:r>
              <a:rPr lang="en-IN" dirty="0"/>
              <a:t> companies and small businesses that are believed to have long-term</a:t>
            </a:r>
            <a:r>
              <a:rPr lang="en-IN" u="sng" dirty="0"/>
              <a:t> </a:t>
            </a:r>
            <a:r>
              <a:rPr lang="en-IN" dirty="0"/>
              <a:t>growth potential.</a:t>
            </a:r>
          </a:p>
          <a:p>
            <a:pPr algn="just"/>
            <a:r>
              <a:rPr lang="en-IN" b="1" dirty="0"/>
              <a:t>Venture capital funds</a:t>
            </a:r>
            <a:r>
              <a:rPr lang="en-IN" dirty="0"/>
              <a:t> are investment </a:t>
            </a:r>
            <a:r>
              <a:rPr lang="en-IN" b="1" dirty="0"/>
              <a:t>funds</a:t>
            </a:r>
            <a:r>
              <a:rPr lang="en-IN" dirty="0"/>
              <a:t> that manage the money of investors who seek private equity stakes in </a:t>
            </a:r>
            <a:r>
              <a:rPr lang="en-IN" dirty="0" smtClean="0"/>
              <a:t>start-up </a:t>
            </a:r>
            <a:r>
              <a:rPr lang="en-IN" dirty="0"/>
              <a:t>and </a:t>
            </a:r>
            <a:r>
              <a:rPr lang="en-IN" dirty="0" smtClean="0"/>
              <a:t>small &amp; medium enterprises </a:t>
            </a:r>
            <a:r>
              <a:rPr lang="en-IN" dirty="0"/>
              <a:t>with strong growth potential. </a:t>
            </a:r>
            <a:endParaRPr lang="en-IN" dirty="0" smtClean="0"/>
          </a:p>
          <a:p>
            <a:pPr lvl="1" algn="just"/>
            <a:r>
              <a:rPr lang="en-IN" dirty="0" smtClean="0"/>
              <a:t>These </a:t>
            </a:r>
            <a:r>
              <a:rPr lang="en-IN" dirty="0"/>
              <a:t>investments </a:t>
            </a:r>
            <a:r>
              <a:rPr lang="en-IN" dirty="0" smtClean="0"/>
              <a:t>generally involve characterized as </a:t>
            </a:r>
            <a:r>
              <a:rPr lang="en-IN" dirty="0"/>
              <a:t>high-risk/high-return </a:t>
            </a:r>
            <a:r>
              <a:rPr lang="en-IN" dirty="0" smtClean="0"/>
              <a:t>opportunities</a:t>
            </a:r>
          </a:p>
          <a:p>
            <a:pPr algn="just"/>
            <a:r>
              <a:rPr lang="en-IN" dirty="0"/>
              <a:t>Venture Capitalist in India are an essential part of </a:t>
            </a:r>
            <a:r>
              <a:rPr lang="en-IN" dirty="0" smtClean="0"/>
              <a:t>start-up </a:t>
            </a:r>
            <a:r>
              <a:rPr lang="en-IN" dirty="0"/>
              <a:t>ecosystem. </a:t>
            </a:r>
            <a:endParaRPr lang="en-IN" dirty="0" smtClean="0"/>
          </a:p>
          <a:p>
            <a:pPr lvl="1" algn="just"/>
            <a:r>
              <a:rPr lang="en-IN" dirty="0" smtClean="0"/>
              <a:t>Once </a:t>
            </a:r>
            <a:r>
              <a:rPr lang="en-IN" dirty="0"/>
              <a:t>a </a:t>
            </a:r>
            <a:r>
              <a:rPr lang="en-IN" dirty="0" smtClean="0"/>
              <a:t>start-up </a:t>
            </a:r>
            <a:r>
              <a:rPr lang="en-IN" dirty="0"/>
              <a:t>has reached it’s growth stage, it’s most important requirement is undoubtedly the backing by reliable investors and an ample amount of funding to scale up.</a:t>
            </a:r>
            <a:endParaRPr lang="en-IN" dirty="0" smtClean="0"/>
          </a:p>
          <a:p>
            <a:pPr algn="just"/>
            <a:endParaRPr lang="en-IN" dirty="0" smtClean="0"/>
          </a:p>
          <a:p>
            <a:pPr algn="just"/>
            <a:endParaRPr lang="en-IN" dirty="0" smtClean="0"/>
          </a:p>
          <a:p>
            <a:pPr algn="just"/>
            <a:endParaRPr lang="en-IN" dirty="0" smtClean="0"/>
          </a:p>
          <a:p>
            <a:pPr algn="just"/>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IN" sz="3600" b="1" dirty="0" smtClean="0"/>
              <a:t>Characteristics of venture financing</a:t>
            </a:r>
            <a:endParaRPr lang="en-IN" sz="3600" dirty="0"/>
          </a:p>
        </p:txBody>
      </p:sp>
      <p:sp>
        <p:nvSpPr>
          <p:cNvPr id="3" name="Content Placeholder 2"/>
          <p:cNvSpPr>
            <a:spLocks noGrp="1"/>
          </p:cNvSpPr>
          <p:nvPr>
            <p:ph idx="1"/>
          </p:nvPr>
        </p:nvSpPr>
        <p:spPr>
          <a:xfrm>
            <a:off x="457200" y="1600200"/>
            <a:ext cx="8229600" cy="4709120"/>
          </a:xfrm>
        </p:spPr>
        <p:txBody>
          <a:bodyPr>
            <a:normAutofit fontScale="85000" lnSpcReduction="20000"/>
          </a:bodyPr>
          <a:lstStyle/>
          <a:p>
            <a:r>
              <a:rPr lang="en-IN" b="1" dirty="0" smtClean="0"/>
              <a:t>Equity participation</a:t>
            </a:r>
            <a:endParaRPr lang="en-IN" dirty="0" smtClean="0"/>
          </a:p>
          <a:p>
            <a:pPr lvl="1"/>
            <a:r>
              <a:rPr lang="en-IN" dirty="0" smtClean="0"/>
              <a:t>It is </a:t>
            </a:r>
            <a:r>
              <a:rPr lang="en-IN" dirty="0"/>
              <a:t>actual or potential equity participation through direct purchase of shares, options or convertible securities with objectives of making capital gains by selling off the investment when the unit becomes profitable.</a:t>
            </a:r>
          </a:p>
          <a:p>
            <a:r>
              <a:rPr lang="en-IN" b="1" dirty="0" smtClean="0"/>
              <a:t>Long </a:t>
            </a:r>
            <a:r>
              <a:rPr lang="en-IN" b="1" dirty="0"/>
              <a:t>term </a:t>
            </a:r>
            <a:r>
              <a:rPr lang="en-IN" b="1" dirty="0" smtClean="0"/>
              <a:t>investment</a:t>
            </a:r>
            <a:endParaRPr lang="en-IN" dirty="0" smtClean="0"/>
          </a:p>
          <a:p>
            <a:pPr lvl="1"/>
            <a:r>
              <a:rPr lang="en-IN" dirty="0" smtClean="0"/>
              <a:t>Time </a:t>
            </a:r>
            <a:r>
              <a:rPr lang="en-IN" dirty="0"/>
              <a:t>period of investment varies from 5 to 10 years.</a:t>
            </a:r>
          </a:p>
          <a:p>
            <a:r>
              <a:rPr lang="en-IN" b="1" dirty="0" smtClean="0"/>
              <a:t>Managerial participation</a:t>
            </a:r>
            <a:endParaRPr lang="en-IN" dirty="0" smtClean="0"/>
          </a:p>
          <a:p>
            <a:pPr lvl="1"/>
            <a:r>
              <a:rPr lang="en-IN" dirty="0" smtClean="0"/>
              <a:t>There </a:t>
            </a:r>
            <a:r>
              <a:rPr lang="en-IN" dirty="0"/>
              <a:t>is active involvement of venture capitalist in the enterprise. </a:t>
            </a:r>
            <a:endParaRPr lang="en-IN" dirty="0" smtClean="0"/>
          </a:p>
          <a:p>
            <a:pPr lvl="1"/>
            <a:r>
              <a:rPr lang="en-IN" dirty="0" smtClean="0"/>
              <a:t>By </a:t>
            </a:r>
            <a:r>
              <a:rPr lang="en-IN" dirty="0"/>
              <a:t>providing necessary management skills viz., planning, organizing, controlling, leading and functions like finance, marketing etc.</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78098"/>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IN" sz="3200" b="1" dirty="0" smtClean="0"/>
              <a:t>Stages in Venture Capital Financing</a:t>
            </a:r>
            <a:endParaRPr lang="en-IN" sz="3200" b="1" dirty="0"/>
          </a:p>
        </p:txBody>
      </p:sp>
      <p:sp>
        <p:nvSpPr>
          <p:cNvPr id="3" name="Content Placeholder 2"/>
          <p:cNvSpPr>
            <a:spLocks noGrp="1"/>
          </p:cNvSpPr>
          <p:nvPr>
            <p:ph idx="1"/>
          </p:nvPr>
        </p:nvSpPr>
        <p:spPr>
          <a:xfrm>
            <a:off x="251520" y="1124744"/>
            <a:ext cx="8435280" cy="5472608"/>
          </a:xfrm>
        </p:spPr>
        <p:txBody>
          <a:bodyPr>
            <a:noAutofit/>
          </a:bodyPr>
          <a:lstStyle/>
          <a:p>
            <a:pPr marL="0" indent="0">
              <a:buNone/>
            </a:pPr>
            <a:r>
              <a:rPr lang="en-IN" dirty="0"/>
              <a:t>There are five stages in venture capital </a:t>
            </a:r>
            <a:r>
              <a:rPr lang="en-IN" dirty="0" smtClean="0"/>
              <a:t>financing:</a:t>
            </a:r>
            <a:endParaRPr lang="en-IN" sz="3600" dirty="0"/>
          </a:p>
          <a:p>
            <a:pPr marL="90488" lvl="1" indent="-82550">
              <a:buNone/>
            </a:pPr>
            <a:r>
              <a:rPr lang="en-IN" sz="3200" dirty="0" smtClean="0"/>
              <a:t>1. Seed </a:t>
            </a:r>
            <a:r>
              <a:rPr lang="en-IN" sz="3200" dirty="0"/>
              <a:t>Stage</a:t>
            </a:r>
          </a:p>
          <a:p>
            <a:pPr marL="534988" lvl="2" indent="-276225"/>
            <a:r>
              <a:rPr lang="en-IN" sz="2800" dirty="0"/>
              <a:t>At the seed stage, the company is only an idea for a product or service, and the entrepreneur must convince the venture capitalist that their idea is a viable investment opportunity</a:t>
            </a:r>
            <a:r>
              <a:rPr lang="en-IN" sz="2800" dirty="0" smtClean="0"/>
              <a:t>.</a:t>
            </a:r>
          </a:p>
          <a:p>
            <a:pPr marL="992188" lvl="3" indent="-276225"/>
            <a:r>
              <a:rPr lang="en-IN" sz="2400" dirty="0" smtClean="0"/>
              <a:t> </a:t>
            </a:r>
            <a:r>
              <a:rPr lang="en-IN" sz="2400" dirty="0"/>
              <a:t>If the business shows potential for growth, the investor will provide funding to finance early product or service development, market research, business plan development, and setting up a management team. Seed-stage venture capitalists participate in other investment rounds alongside other investors.</a:t>
            </a:r>
          </a:p>
          <a:p>
            <a:endParaRPr lang="en-IN"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922114"/>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IN" sz="3200" b="1" dirty="0" smtClean="0"/>
              <a:t>Stages in Venture Capital Financing</a:t>
            </a:r>
            <a:endParaRPr lang="en-IN" sz="3200" dirty="0"/>
          </a:p>
        </p:txBody>
      </p:sp>
      <p:sp>
        <p:nvSpPr>
          <p:cNvPr id="3" name="Content Placeholder 2"/>
          <p:cNvSpPr>
            <a:spLocks noGrp="1"/>
          </p:cNvSpPr>
          <p:nvPr>
            <p:ph idx="1"/>
          </p:nvPr>
        </p:nvSpPr>
        <p:spPr>
          <a:xfrm>
            <a:off x="457200" y="1196752"/>
            <a:ext cx="8229600" cy="5184576"/>
          </a:xfrm>
        </p:spPr>
        <p:txBody>
          <a:bodyPr>
            <a:noAutofit/>
          </a:bodyPr>
          <a:lstStyle/>
          <a:p>
            <a:pPr algn="just">
              <a:buNone/>
            </a:pPr>
            <a:r>
              <a:rPr lang="en-IN" sz="2400" dirty="0" smtClean="0"/>
              <a:t>2. Start-up </a:t>
            </a:r>
            <a:r>
              <a:rPr lang="en-IN" sz="2400" dirty="0"/>
              <a:t>Stage</a:t>
            </a:r>
          </a:p>
          <a:p>
            <a:pPr marL="449263" indent="-271463" algn="just"/>
            <a:r>
              <a:rPr lang="en-IN" sz="2400" dirty="0"/>
              <a:t>The </a:t>
            </a:r>
            <a:r>
              <a:rPr lang="en-IN" sz="2400" dirty="0" smtClean="0"/>
              <a:t>start-up </a:t>
            </a:r>
            <a:r>
              <a:rPr lang="en-IN" sz="2400" dirty="0"/>
              <a:t>stage requires a significant cash infusion to help in advertising and marketing of new products or services to new customers. At this stage, the company has completed market research, has a business plan in place, and a prototype of their products to show investors. The company brings in other investors at this stage to provide additional financing</a:t>
            </a:r>
            <a:r>
              <a:rPr lang="en-IN" sz="2400" dirty="0" smtClean="0"/>
              <a:t>.</a:t>
            </a:r>
          </a:p>
          <a:p>
            <a:pPr algn="just">
              <a:buNone/>
            </a:pPr>
            <a:r>
              <a:rPr lang="en-IN" sz="2400" dirty="0" smtClean="0"/>
              <a:t>3. First Stage</a:t>
            </a:r>
          </a:p>
          <a:p>
            <a:pPr marL="449263" indent="-269875" algn="just"/>
            <a:r>
              <a:rPr lang="en-IN" sz="2400" dirty="0" smtClean="0"/>
              <a:t>The company is now ready to go into actual manufacturing and sales, and this requires a higher amount of capital than the previous stages. Most first-stage businesses are generally young and have a commercially viable product or service.</a:t>
            </a:r>
          </a:p>
          <a:p>
            <a:pPr marL="177800" indent="0" algn="just">
              <a:buNone/>
            </a:pPr>
            <a:endParaRPr lang="en-IN" sz="2400" dirty="0"/>
          </a:p>
          <a:p>
            <a:pPr algn="just"/>
            <a:endParaRPr lang="en-IN"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34082"/>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IN" sz="3200" b="1" dirty="0" smtClean="0"/>
              <a:t>Stages in Venture Capital Financing</a:t>
            </a:r>
            <a:endParaRPr lang="en-IN" sz="3200" dirty="0"/>
          </a:p>
        </p:txBody>
      </p:sp>
      <p:sp>
        <p:nvSpPr>
          <p:cNvPr id="3" name="Content Placeholder 2"/>
          <p:cNvSpPr>
            <a:spLocks noGrp="1"/>
          </p:cNvSpPr>
          <p:nvPr>
            <p:ph idx="1"/>
          </p:nvPr>
        </p:nvSpPr>
        <p:spPr>
          <a:xfrm>
            <a:off x="457200" y="908720"/>
            <a:ext cx="8229600" cy="5688632"/>
          </a:xfrm>
        </p:spPr>
        <p:txBody>
          <a:bodyPr>
            <a:noAutofit/>
          </a:bodyPr>
          <a:lstStyle/>
          <a:p>
            <a:pPr algn="just">
              <a:spcAft>
                <a:spcPts val="600"/>
              </a:spcAft>
              <a:buNone/>
            </a:pPr>
            <a:r>
              <a:rPr lang="en-IN" sz="2400" dirty="0" smtClean="0"/>
              <a:t>4. Expansion </a:t>
            </a:r>
            <a:r>
              <a:rPr lang="en-IN" sz="2400" dirty="0"/>
              <a:t>Stage</a:t>
            </a:r>
          </a:p>
          <a:p>
            <a:pPr algn="just">
              <a:spcAft>
                <a:spcPts val="600"/>
              </a:spcAft>
            </a:pPr>
            <a:r>
              <a:rPr lang="en-IN" sz="2400" dirty="0"/>
              <a:t>The business has already started selling its products or services and needs additional capital to support the demand. It requires this funding to support market expansion or start another line of business. The funding may also be used for product improvement and plant expansion.</a:t>
            </a:r>
          </a:p>
          <a:p>
            <a:pPr algn="just">
              <a:spcAft>
                <a:spcPts val="600"/>
              </a:spcAft>
              <a:buNone/>
            </a:pPr>
            <a:r>
              <a:rPr lang="en-IN" sz="2400" dirty="0" smtClean="0"/>
              <a:t>5. Bridge </a:t>
            </a:r>
            <a:r>
              <a:rPr lang="en-IN" sz="2400" dirty="0"/>
              <a:t>Stage</a:t>
            </a:r>
          </a:p>
          <a:p>
            <a:pPr algn="just">
              <a:spcAft>
                <a:spcPts val="600"/>
              </a:spcAft>
            </a:pPr>
            <a:r>
              <a:rPr lang="en-IN" sz="2400" dirty="0"/>
              <a:t>The bridge stage represents the transition to a public company. The business has reached maturity, and it requires financing to support acquisitions, mergers, and IPOs. The venture capitalist can exit the company at this stage, sell off his shares, and earn a huge return on his investments in the company. The exit of the venture capitalist allows other investors to come in, hoping to gain from the IPO.</a:t>
            </a:r>
          </a:p>
          <a:p>
            <a:pPr algn="just">
              <a:spcAft>
                <a:spcPts val="600"/>
              </a:spcAft>
            </a:pPr>
            <a:endParaRPr lang="en-IN"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864096"/>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IN" sz="3200" b="1" dirty="0" smtClean="0"/>
              <a:t>Structure of a Venture Capital Firm</a:t>
            </a:r>
            <a:endParaRPr lang="en-IN" sz="3200" dirty="0"/>
          </a:p>
        </p:txBody>
      </p:sp>
      <p:sp>
        <p:nvSpPr>
          <p:cNvPr id="3" name="Content Placeholder 2"/>
          <p:cNvSpPr>
            <a:spLocks noGrp="1"/>
          </p:cNvSpPr>
          <p:nvPr>
            <p:ph idx="1"/>
          </p:nvPr>
        </p:nvSpPr>
        <p:spPr>
          <a:xfrm>
            <a:off x="457200" y="980728"/>
            <a:ext cx="8229600" cy="5616624"/>
          </a:xfrm>
        </p:spPr>
        <p:txBody>
          <a:bodyPr>
            <a:normAutofit fontScale="92500" lnSpcReduction="20000"/>
          </a:bodyPr>
          <a:lstStyle/>
          <a:p>
            <a:pPr algn="just"/>
            <a:r>
              <a:rPr lang="en-IN" dirty="0" smtClean="0"/>
              <a:t>A </a:t>
            </a:r>
            <a:r>
              <a:rPr lang="en-IN" dirty="0"/>
              <a:t>venture capital firm is structured in the form of a partnership, where the venture capital firm serves as the general partners and the investors as the limited partners. </a:t>
            </a:r>
            <a:endParaRPr lang="en-IN" dirty="0" smtClean="0"/>
          </a:p>
          <a:p>
            <a:pPr algn="just"/>
            <a:r>
              <a:rPr lang="en-IN" dirty="0" smtClean="0"/>
              <a:t>The </a:t>
            </a:r>
            <a:r>
              <a:rPr lang="en-IN" dirty="0"/>
              <a:t>limited partners may include insurance companies, wealthy persons, pension funds, university endowment funds, and foundations. </a:t>
            </a:r>
            <a:endParaRPr lang="en-IN" dirty="0" smtClean="0"/>
          </a:p>
          <a:p>
            <a:pPr lvl="1" algn="just"/>
            <a:r>
              <a:rPr lang="en-IN" dirty="0" smtClean="0"/>
              <a:t>All </a:t>
            </a:r>
            <a:r>
              <a:rPr lang="en-IN" dirty="0"/>
              <a:t>the partners have an ownership stake in the venture firm fund, but the general managers serve as the managers and investment advisors to the companies invested in. </a:t>
            </a:r>
            <a:endParaRPr lang="en-IN" dirty="0" smtClean="0"/>
          </a:p>
          <a:p>
            <a:pPr algn="just"/>
            <a:r>
              <a:rPr lang="en-IN" dirty="0" smtClean="0"/>
              <a:t>The </a:t>
            </a:r>
            <a:r>
              <a:rPr lang="en-IN" dirty="0"/>
              <a:t>profits from the investment of the venture capital firm are split between the general partners and limited partners</a:t>
            </a:r>
          </a:p>
          <a:p>
            <a:pPr algn="just"/>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64704"/>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IN" b="1" dirty="0" smtClean="0"/>
              <a:t>Joint Ventures</a:t>
            </a:r>
            <a:endParaRPr lang="en-IN" dirty="0"/>
          </a:p>
        </p:txBody>
      </p:sp>
      <p:sp>
        <p:nvSpPr>
          <p:cNvPr id="3" name="Content Placeholder 2"/>
          <p:cNvSpPr>
            <a:spLocks noGrp="1"/>
          </p:cNvSpPr>
          <p:nvPr>
            <p:ph idx="1"/>
          </p:nvPr>
        </p:nvSpPr>
        <p:spPr>
          <a:xfrm>
            <a:off x="251520" y="980728"/>
            <a:ext cx="8640960" cy="5877272"/>
          </a:xfrm>
        </p:spPr>
        <p:txBody>
          <a:bodyPr>
            <a:normAutofit fontScale="77500" lnSpcReduction="20000"/>
          </a:bodyPr>
          <a:lstStyle/>
          <a:p>
            <a:pPr algn="just"/>
            <a:r>
              <a:rPr lang="en-IN" dirty="0" smtClean="0"/>
              <a:t>A </a:t>
            </a:r>
            <a:r>
              <a:rPr lang="en-IN" dirty="0"/>
              <a:t>joint venture is a contractual business under taking involving equity based single business activity. </a:t>
            </a:r>
            <a:endParaRPr lang="en-IN" dirty="0" smtClean="0"/>
          </a:p>
          <a:p>
            <a:pPr algn="just"/>
            <a:r>
              <a:rPr lang="en-IN" dirty="0" smtClean="0"/>
              <a:t>Joint </a:t>
            </a:r>
            <a:r>
              <a:rPr lang="en-IN" dirty="0"/>
              <a:t>ventures can be set up either in company's own territory or in a new territory generally in a developing country. </a:t>
            </a:r>
            <a:endParaRPr lang="en-IN" dirty="0" smtClean="0"/>
          </a:p>
          <a:p>
            <a:pPr algn="just"/>
            <a:r>
              <a:rPr lang="en-IN" dirty="0" smtClean="0"/>
              <a:t>Joint </a:t>
            </a:r>
            <a:r>
              <a:rPr lang="en-IN" dirty="0"/>
              <a:t>ventures are formed by the parties entering into an agreement. </a:t>
            </a:r>
            <a:endParaRPr lang="en-IN" dirty="0" smtClean="0"/>
          </a:p>
          <a:p>
            <a:pPr lvl="1" algn="just"/>
            <a:r>
              <a:rPr lang="en-IN" dirty="0" smtClean="0"/>
              <a:t>The </a:t>
            </a:r>
            <a:r>
              <a:rPr lang="en-IN" dirty="0"/>
              <a:t>agreement specifies the mutual responsibility and goal of contracting parties. </a:t>
            </a:r>
            <a:endParaRPr lang="en-IN" dirty="0" smtClean="0"/>
          </a:p>
          <a:p>
            <a:pPr algn="just"/>
            <a:r>
              <a:rPr lang="en-IN" dirty="0" smtClean="0"/>
              <a:t>The </a:t>
            </a:r>
            <a:r>
              <a:rPr lang="en-IN" dirty="0"/>
              <a:t>joint venture partners can generate the capital of the joint venture by injecting either cash alone or cash together with assets like technology, land and building. </a:t>
            </a:r>
            <a:endParaRPr lang="en-IN" dirty="0" smtClean="0"/>
          </a:p>
          <a:p>
            <a:pPr lvl="1" algn="just"/>
            <a:r>
              <a:rPr lang="en-IN" dirty="0" smtClean="0"/>
              <a:t>In </a:t>
            </a:r>
            <a:r>
              <a:rPr lang="en-IN" dirty="0"/>
              <a:t>joint ventures the operational details, rights and duties of contracting parties are clearly specified in written form to be helpful in legal controversy. </a:t>
            </a:r>
            <a:endParaRPr lang="en-IN" dirty="0" smtClean="0"/>
          </a:p>
          <a:p>
            <a:pPr algn="just"/>
            <a:r>
              <a:rPr lang="en-IN" dirty="0" smtClean="0"/>
              <a:t>A </a:t>
            </a:r>
            <a:r>
              <a:rPr lang="en-IN" dirty="0"/>
              <a:t>joint venture can be terminated at specified time in the contract or upon death of active partner or on basis of any court decision arrived at to solve any dispute.</a:t>
            </a:r>
          </a:p>
          <a:p>
            <a:pPr algn="just"/>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1006</Words>
  <Application>Microsoft Office PowerPoint</Application>
  <PresentationFormat>On-screen Show (4:3)</PresentationFormat>
  <Paragraphs>83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Introduction to Venture Capital and Joint Venture</vt:lpstr>
      <vt:lpstr>Venture Capital</vt:lpstr>
      <vt:lpstr>Venture Capital</vt:lpstr>
      <vt:lpstr>Characteristics of venture financing</vt:lpstr>
      <vt:lpstr>Stages in Venture Capital Financing</vt:lpstr>
      <vt:lpstr>Stages in Venture Capital Financing</vt:lpstr>
      <vt:lpstr>Stages in Venture Capital Financing</vt:lpstr>
      <vt:lpstr>Structure of a Venture Capital Firm</vt:lpstr>
      <vt:lpstr>Joint Ventures</vt:lpstr>
      <vt:lpstr>Important Clauses of Joint Venture Agreement</vt:lpstr>
      <vt:lpstr>Important Clauses of Joint Venture Agreement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Venture Capital and Joint Venture</dc:title>
  <dc:creator>My</dc:creator>
  <cp:lastModifiedBy>My</cp:lastModifiedBy>
  <cp:revision>22</cp:revision>
  <dcterms:created xsi:type="dcterms:W3CDTF">2020-06-10T14:43:49Z</dcterms:created>
  <dcterms:modified xsi:type="dcterms:W3CDTF">2020-06-16T17:34:42Z</dcterms:modified>
</cp:coreProperties>
</file>