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8" r:id="rId4"/>
    <p:sldId id="256" r:id="rId5"/>
    <p:sldId id="258" r:id="rId6"/>
    <p:sldId id="265" r:id="rId7"/>
    <p:sldId id="259" r:id="rId8"/>
    <p:sldId id="260" r:id="rId9"/>
    <p:sldId id="266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695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866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97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60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581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438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711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70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073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104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714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ABB3C-5D8C-4CE7-A542-9E680BED3E61}" type="datetimeFigureOut">
              <a:rPr lang="en-IN" smtClean="0"/>
              <a:t>24-06-2020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59A96-979C-4EB3-B3AB-B08E1B55FC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433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– III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Principles of Animal Breeding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Theory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Introduction to Animal </a:t>
            </a: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Breeding 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98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Inbreeding:</a:t>
            </a:r>
            <a:r>
              <a:rPr lang="en-IN" sz="3200" dirty="0" smtClean="0">
                <a:latin typeface="Comic Sans MS" panose="030F0702030302020204" pitchFamily="66" charset="0"/>
              </a:rPr>
              <a:t> Mating of individuals which are more closely related to each other than the average relationship of the population concerned.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Related individuals:</a:t>
            </a:r>
            <a:r>
              <a:rPr lang="en-IN" sz="3200" dirty="0" smtClean="0">
                <a:latin typeface="Comic Sans MS" panose="030F0702030302020204" pitchFamily="66" charset="0"/>
              </a:rPr>
              <a:t> Two individuals are said to be related if they have common ancestor in the preceding 4 – 6 generations of their pedigree.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Ancestor:</a:t>
            </a:r>
            <a:r>
              <a:rPr lang="en-IN" sz="3200" dirty="0" smtClean="0">
                <a:latin typeface="Comic Sans MS" panose="030F0702030302020204" pitchFamily="66" charset="0"/>
              </a:rPr>
              <a:t> An individual which transmits its genetic material to the descendants.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Descendant:</a:t>
            </a:r>
            <a:r>
              <a:rPr lang="en-IN" sz="3200" dirty="0" smtClean="0">
                <a:latin typeface="Comic Sans MS" panose="030F0702030302020204" pitchFamily="66" charset="0"/>
              </a:rPr>
              <a:t> An individual who receives some of its genetic material from the ancestor.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6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Common ancestor</a:t>
            </a:r>
            <a:r>
              <a:rPr lang="en-IN" dirty="0" smtClean="0">
                <a:latin typeface="Comic Sans MS" panose="030F0702030302020204" pitchFamily="66" charset="0"/>
              </a:rPr>
              <a:t>: Individual who transmits its genetic materials to the inbred through sire’s and dam’s pedigree of </a:t>
            </a:r>
            <a:r>
              <a:rPr lang="en-IN" dirty="0">
                <a:latin typeface="Comic Sans MS" panose="030F0702030302020204" pitchFamily="66" charset="0"/>
              </a:rPr>
              <a:t>the </a:t>
            </a:r>
            <a:r>
              <a:rPr lang="en-IN" dirty="0" smtClean="0">
                <a:latin typeface="Comic Sans MS" panose="030F0702030302020204" pitchFamily="66" charset="0"/>
              </a:rPr>
              <a:t>inbred individual is known as common ancestor.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Inbred:</a:t>
            </a:r>
            <a:r>
              <a:rPr lang="en-IN" dirty="0" smtClean="0">
                <a:latin typeface="Comic Sans MS" panose="030F0702030302020204" pitchFamily="66" charset="0"/>
              </a:rPr>
              <a:t> The individual which is produced by mating of relatives is known as inbred.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>
                <a:latin typeface="Comic Sans MS" panose="030F0702030302020204" pitchFamily="66" charset="0"/>
              </a:rPr>
              <a:t>Pedigree:</a:t>
            </a:r>
            <a:r>
              <a:rPr lang="en-IN" dirty="0">
                <a:latin typeface="Comic Sans MS" panose="030F0702030302020204" pitchFamily="66" charset="0"/>
              </a:rPr>
              <a:t> Systematic list of all ancestors to which an individual is genetically related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 Application of pedigree: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</a:t>
            </a:r>
            <a:r>
              <a:rPr lang="en-IN" dirty="0" err="1" smtClean="0">
                <a:latin typeface="Comic Sans MS" panose="030F0702030302020204" pitchFamily="66" charset="0"/>
              </a:rPr>
              <a:t>i</a:t>
            </a:r>
            <a:r>
              <a:rPr lang="en-IN" dirty="0" smtClean="0">
                <a:latin typeface="Comic Sans MS" panose="030F0702030302020204" pitchFamily="66" charset="0"/>
              </a:rPr>
              <a:t>) To estimate breeding value based on pedigree record.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(ii) To facilitate early selection based on pedigree </a:t>
            </a:r>
            <a:r>
              <a:rPr lang="en-IN" dirty="0" err="1" smtClean="0">
                <a:latin typeface="Comic Sans MS" panose="030F0702030302020204" pitchFamily="66" charset="0"/>
              </a:rPr>
              <a:t>recor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(iii) To estimate genetic parameter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(iv) To formulate breeding plan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64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9709"/>
            <a:ext cx="10515600" cy="5387254"/>
          </a:xfrm>
        </p:spPr>
        <p:txBody>
          <a:bodyPr/>
          <a:lstStyle/>
          <a:p>
            <a:pPr marL="0" indent="0" algn="ctr">
              <a:buNone/>
            </a:pPr>
            <a:endParaRPr lang="en-IN" sz="11500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IN" sz="11500" b="1" dirty="0" smtClean="0">
                <a:latin typeface="Comic Sans MS" panose="030F0702030302020204" pitchFamily="66" charset="0"/>
              </a:rPr>
              <a:t>THANK 	YOU</a:t>
            </a:r>
            <a:endParaRPr lang="en-IN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07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1164"/>
            <a:ext cx="10515600" cy="55257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Text &amp; reference Books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/>
            </a:pPr>
            <a:r>
              <a:rPr lang="en-IN" dirty="0" smtClean="0">
                <a:latin typeface="Comic Sans MS" panose="030F0702030302020204" pitchFamily="66" charset="0"/>
              </a:rPr>
              <a:t>“Animal Breeding Plan “ by </a:t>
            </a:r>
            <a:r>
              <a:rPr lang="en-IN" dirty="0" err="1" smtClean="0">
                <a:latin typeface="Comic Sans MS" panose="030F0702030302020204" pitchFamily="66" charset="0"/>
              </a:rPr>
              <a:t>Prof.</a:t>
            </a:r>
            <a:r>
              <a:rPr lang="en-IN" dirty="0" smtClean="0">
                <a:latin typeface="Comic Sans MS" panose="030F0702030302020204" pitchFamily="66" charset="0"/>
              </a:rPr>
              <a:t> Jay L. Lush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“Text Book of Animal Breeding” by S. S. </a:t>
            </a:r>
            <a:r>
              <a:rPr lang="en-IN" dirty="0" err="1" smtClean="0">
                <a:latin typeface="Comic Sans MS" panose="030F0702030302020204" pitchFamily="66" charset="0"/>
              </a:rPr>
              <a:t>Tomar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/>
            </a:pPr>
            <a:r>
              <a:rPr lang="en-IN" dirty="0" smtClean="0">
                <a:latin typeface="Comic Sans MS" panose="030F0702030302020204" pitchFamily="66" charset="0"/>
              </a:rPr>
              <a:t> “Breeding &amp; Improvement of Farm Animals” 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by Warwick and Legates</a:t>
            </a: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 startAt="4"/>
            </a:pPr>
            <a:r>
              <a:rPr lang="en-IN" dirty="0" smtClean="0">
                <a:latin typeface="Comic Sans MS" panose="030F0702030302020204" pitchFamily="66" charset="0"/>
              </a:rPr>
              <a:t>“Genetics of Livestock Improvement” by J F </a:t>
            </a:r>
            <a:r>
              <a:rPr lang="en-IN" dirty="0" err="1" smtClean="0">
                <a:latin typeface="Comic Sans MS" panose="030F0702030302020204" pitchFamily="66" charset="0"/>
              </a:rPr>
              <a:t>Lasley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514350" indent="-514350">
              <a:spcBef>
                <a:spcPts val="1800"/>
              </a:spcBef>
              <a:spcAft>
                <a:spcPts val="1200"/>
              </a:spcAft>
              <a:buAutoNum type="arabicPeriod" startAt="4"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“Genetics and Breeding of Farm animals” </a:t>
            </a:r>
          </a:p>
          <a:p>
            <a:pPr marL="0" indent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	by D. P. Mukherjee &amp; G. C. Banerjee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0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Introduction to the subject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Objective / Importance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Origin – historical perspective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Breeding system / Breeding methodology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Random mating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(ii) Assortative mating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(iii) Inbreeding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(iv) Outbreeding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44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1055"/>
            <a:ext cx="9144000" cy="803561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Comic Sans MS" panose="030F0702030302020204" pitchFamily="66" charset="0"/>
              </a:rPr>
              <a:t>Introduction to Animal Breeding</a:t>
            </a:r>
            <a:endParaRPr lang="en-IN" b="1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74617"/>
            <a:ext cx="9144000" cy="4752109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Breeding ?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Application of principles of genetics and  quantitative genetics in particular by using biometric techniques for genetic improvement of plant or animal is known as breeding.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Plant Breeding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Animal Breeding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Poultry Breeding</a:t>
            </a:r>
          </a:p>
          <a:p>
            <a:pPr marL="457200" indent="-457200" algn="l">
              <a:buFont typeface="Wingdings" panose="05000000000000000000" pitchFamily="2" charset="2"/>
              <a:buChar char="v"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algn="l"/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1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87926"/>
            <a:ext cx="10880189" cy="6012873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IN" dirty="0">
                <a:latin typeface="Comic Sans MS" panose="030F0702030302020204" pitchFamily="66" charset="0"/>
              </a:rPr>
              <a:t> Historical perspective of Animal Breeding </a:t>
            </a: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Chronological </a:t>
            </a:r>
            <a:r>
              <a:rPr lang="en-IN" dirty="0">
                <a:latin typeface="Comic Sans MS" panose="030F0702030302020204" pitchFamily="66" charset="0"/>
              </a:rPr>
              <a:t>events:</a:t>
            </a:r>
          </a:p>
          <a:p>
            <a:pPr marL="0" indent="0" algn="just">
              <a:buNone/>
            </a:pPr>
            <a:r>
              <a:rPr lang="en-IN" dirty="0" smtClean="0">
                <a:latin typeface="Comic Sans MS" panose="030F0702030302020204" pitchFamily="66" charset="0"/>
              </a:rPr>
              <a:t>	1</a:t>
            </a:r>
            <a:r>
              <a:rPr lang="en-IN" dirty="0">
                <a:latin typeface="Comic Sans MS" panose="030F0702030302020204" pitchFamily="66" charset="0"/>
              </a:rPr>
              <a:t>. </a:t>
            </a:r>
            <a:r>
              <a:rPr lang="en-IN" b="1" dirty="0">
                <a:latin typeface="Comic Sans MS" panose="030F0702030302020204" pitchFamily="66" charset="0"/>
              </a:rPr>
              <a:t>Robert Bakewell (1760</a:t>
            </a:r>
            <a:r>
              <a:rPr lang="en-IN" b="1" dirty="0" smtClean="0">
                <a:latin typeface="Comic Sans MS" panose="030F0702030302020204" pitchFamily="66" charset="0"/>
              </a:rPr>
              <a:t>),</a:t>
            </a:r>
            <a:r>
              <a:rPr lang="en-IN" dirty="0" smtClean="0">
                <a:latin typeface="Comic Sans MS" panose="030F0702030302020204" pitchFamily="66" charset="0"/>
              </a:rPr>
              <a:t> popularly known as the </a:t>
            </a:r>
            <a:r>
              <a:rPr lang="en-IN" b="1" dirty="0" smtClean="0">
                <a:latin typeface="Comic Sans MS" panose="030F0702030302020204" pitchFamily="66" charset="0"/>
              </a:rPr>
              <a:t>Founder </a:t>
            </a:r>
            <a:r>
              <a:rPr lang="en-IN" b="1" dirty="0">
                <a:latin typeface="Comic Sans MS" panose="030F0702030302020204" pitchFamily="66" charset="0"/>
              </a:rPr>
              <a:t>	</a:t>
            </a:r>
            <a:r>
              <a:rPr lang="en-IN" b="1" dirty="0" smtClean="0">
                <a:latin typeface="Comic Sans MS" panose="030F0702030302020204" pitchFamily="66" charset="0"/>
              </a:rPr>
              <a:t>of Animal 	Breeding</a:t>
            </a:r>
            <a:r>
              <a:rPr lang="en-IN" dirty="0" smtClean="0">
                <a:latin typeface="Comic Sans MS" panose="030F0702030302020204" pitchFamily="66" charset="0"/>
              </a:rPr>
              <a:t>,	 worked on </a:t>
            </a:r>
            <a:r>
              <a:rPr lang="en-IN" b="1" dirty="0">
                <a:latin typeface="Comic Sans MS" panose="030F0702030302020204" pitchFamily="66" charset="0"/>
              </a:rPr>
              <a:t>T</a:t>
            </a:r>
            <a:r>
              <a:rPr lang="en-IN" b="1" dirty="0" smtClean="0">
                <a:latin typeface="Comic Sans MS" panose="030F0702030302020204" pitchFamily="66" charset="0"/>
              </a:rPr>
              <a:t>horough bred horse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smtClean="0">
                <a:latin typeface="Comic Sans MS" panose="030F0702030302020204" pitchFamily="66" charset="0"/>
              </a:rPr>
              <a:t>	</a:t>
            </a:r>
            <a:r>
              <a:rPr lang="en-IN" b="1" dirty="0" smtClean="0">
                <a:latin typeface="Comic Sans MS" panose="030F0702030302020204" pitchFamily="66" charset="0"/>
              </a:rPr>
              <a:t>Shorthorn </a:t>
            </a:r>
            <a:r>
              <a:rPr lang="en-IN" b="1" dirty="0">
                <a:latin typeface="Comic Sans MS" panose="030F0702030302020204" pitchFamily="66" charset="0"/>
              </a:rPr>
              <a:t>cattle </a:t>
            </a:r>
            <a:r>
              <a:rPr lang="en-IN" dirty="0" smtClean="0">
                <a:latin typeface="Comic Sans MS" panose="030F0702030302020204" pitchFamily="66" charset="0"/>
              </a:rPr>
              <a:t>	and 	</a:t>
            </a:r>
            <a:r>
              <a:rPr lang="en-IN" b="1" dirty="0" smtClean="0">
                <a:latin typeface="Comic Sans MS" panose="030F0702030302020204" pitchFamily="66" charset="0"/>
              </a:rPr>
              <a:t>Leicester sheep</a:t>
            </a:r>
            <a:r>
              <a:rPr lang="en-IN" dirty="0" smtClean="0">
                <a:latin typeface="Comic Sans MS" panose="030F0702030302020204" pitchFamily="66" charset="0"/>
              </a:rPr>
              <a:t> 	in his 	farm at </a:t>
            </a:r>
            <a:r>
              <a:rPr lang="en-IN" dirty="0" err="1" smtClean="0">
                <a:latin typeface="Comic Sans MS" panose="030F0702030302020204" pitchFamily="66" charset="0"/>
              </a:rPr>
              <a:t>Dishley</a:t>
            </a:r>
            <a:r>
              <a:rPr lang="en-IN" dirty="0" smtClean="0">
                <a:latin typeface="Comic Sans MS" panose="030F0702030302020204" pitchFamily="66" charset="0"/>
              </a:rPr>
              <a:t>, England and 	became 	successful in animal breeding.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 He developed certain theories, tested them with </a:t>
            </a:r>
            <a:r>
              <a:rPr lang="en-IN" dirty="0" smtClean="0">
                <a:latin typeface="Comic Sans MS" panose="030F0702030302020204" pitchFamily="66" charset="0"/>
              </a:rPr>
              <a:t>	experiment </a:t>
            </a:r>
            <a:r>
              <a:rPr lang="en-IN" dirty="0">
                <a:latin typeface="Comic Sans MS" panose="030F0702030302020204" pitchFamily="66" charset="0"/>
              </a:rPr>
              <a:t>	and laid down the following principles: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(</a:t>
            </a:r>
            <a:r>
              <a:rPr lang="en-IN" dirty="0" err="1">
                <a:latin typeface="Comic Sans MS" panose="030F0702030302020204" pitchFamily="66" charset="0"/>
              </a:rPr>
              <a:t>i</a:t>
            </a:r>
            <a:r>
              <a:rPr lang="en-IN" dirty="0">
                <a:latin typeface="Comic Sans MS" panose="030F0702030302020204" pitchFamily="66" charset="0"/>
              </a:rPr>
              <a:t>) Like begets like – this has led to development of 	</a:t>
            </a:r>
            <a:r>
              <a:rPr lang="en-IN" b="1" dirty="0">
                <a:latin typeface="Comic Sans MS" panose="030F0702030302020204" pitchFamily="66" charset="0"/>
              </a:rPr>
              <a:t>pedigree 	breeding</a:t>
            </a:r>
            <a:r>
              <a:rPr lang="en-IN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>
                <a:latin typeface="Comic Sans MS" panose="030F0702030302020204" pitchFamily="66" charset="0"/>
              </a:rPr>
              <a:t>	</a:t>
            </a:r>
            <a:r>
              <a:rPr lang="en-IN" dirty="0">
                <a:latin typeface="Comic Sans MS" panose="030F0702030302020204" pitchFamily="66" charset="0"/>
              </a:rPr>
              <a:t> (ii) Selected males if they transmitted desirable traits – 	this 	led to the development of </a:t>
            </a:r>
            <a:r>
              <a:rPr lang="en-IN" b="1" dirty="0">
                <a:latin typeface="Comic Sans MS" panose="030F0702030302020204" pitchFamily="66" charset="0"/>
              </a:rPr>
              <a:t>progeny testing.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6815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0506"/>
            <a:ext cx="10515600" cy="599113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(iii) Bred the best to best irrespective of genetic 	relationship. This has led to the </a:t>
            </a:r>
            <a:r>
              <a:rPr lang="en-IN" b="1" dirty="0">
                <a:latin typeface="Comic Sans MS" panose="030F0702030302020204" pitchFamily="66" charset="0"/>
              </a:rPr>
              <a:t>development of </a:t>
            </a:r>
            <a:r>
              <a:rPr lang="en-IN" b="1" dirty="0" smtClean="0">
                <a:latin typeface="Comic Sans MS" panose="030F0702030302020204" pitchFamily="66" charset="0"/>
              </a:rPr>
              <a:t>	inbreeding and </a:t>
            </a:r>
            <a:r>
              <a:rPr lang="en-IN" b="1" dirty="0">
                <a:latin typeface="Comic Sans MS" panose="030F0702030302020204" pitchFamily="66" charset="0"/>
              </a:rPr>
              <a:t>pure breeding stock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dirty="0" smtClean="0">
                <a:latin typeface="Comic Sans MS" panose="030F0702030302020204" pitchFamily="66" charset="0"/>
              </a:rPr>
              <a:t>The greatest contribution of Robert Bakewell to breeding methods was that he appreciated inbreeding as the most effective tool to produce refinement in the breed.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2</a:t>
            </a:r>
            <a:r>
              <a:rPr lang="en-IN" dirty="0">
                <a:latin typeface="Comic Sans MS" panose="030F0702030302020204" pitchFamily="66" charset="0"/>
              </a:rPr>
              <a:t>. </a:t>
            </a:r>
            <a:r>
              <a:rPr lang="en-IN" b="1" dirty="0" err="1">
                <a:latin typeface="Comic Sans MS" panose="030F0702030302020204" pitchFamily="66" charset="0"/>
              </a:rPr>
              <a:t>Spallanzani</a:t>
            </a:r>
            <a:r>
              <a:rPr lang="en-IN" b="1" dirty="0">
                <a:latin typeface="Comic Sans MS" panose="030F0702030302020204" pitchFamily="66" charset="0"/>
              </a:rPr>
              <a:t> (1780)</a:t>
            </a:r>
            <a:r>
              <a:rPr lang="en-IN" dirty="0">
                <a:latin typeface="Comic Sans MS" panose="030F0702030302020204" pitchFamily="66" charset="0"/>
              </a:rPr>
              <a:t> for the first time successfully 		demonstrated AI in 	dog.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3. </a:t>
            </a:r>
            <a:r>
              <a:rPr lang="en-IN" b="1" dirty="0">
                <a:latin typeface="Comic Sans MS" panose="030F0702030302020204" pitchFamily="66" charset="0"/>
              </a:rPr>
              <a:t>Hunter (1799)</a:t>
            </a:r>
            <a:r>
              <a:rPr lang="en-IN" dirty="0">
                <a:latin typeface="Comic Sans MS" panose="030F0702030302020204" pitchFamily="66" charset="0"/>
              </a:rPr>
              <a:t> successfully produced pregnancy in 	women 	through AI.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Added for development of AH and further </a:t>
            </a:r>
            <a:r>
              <a:rPr lang="en-IN" dirty="0" smtClean="0">
                <a:latin typeface="Comic Sans MS" panose="030F0702030302020204" pitchFamily="66" charset="0"/>
              </a:rPr>
              <a:t>	“</a:t>
            </a:r>
            <a:r>
              <a:rPr lang="en-IN" b="1" dirty="0">
                <a:latin typeface="Comic Sans MS" panose="030F0702030302020204" pitchFamily="66" charset="0"/>
              </a:rPr>
              <a:t>Purebred </a:t>
            </a:r>
            <a:r>
              <a:rPr lang="en-IN" b="1" dirty="0" smtClean="0">
                <a:latin typeface="Comic Sans MS" panose="030F0702030302020204" pitchFamily="66" charset="0"/>
              </a:rPr>
              <a:t>	Breed </a:t>
            </a:r>
            <a:r>
              <a:rPr lang="en-IN" b="1" dirty="0">
                <a:latin typeface="Comic Sans MS" panose="030F0702030302020204" pitchFamily="66" charset="0"/>
              </a:rPr>
              <a:t>Association”</a:t>
            </a:r>
            <a:r>
              <a:rPr lang="en-IN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9452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3455"/>
            <a:ext cx="10647218" cy="576349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 4. Formation of Breed Association </a:t>
            </a:r>
            <a:r>
              <a:rPr lang="en-IN" dirty="0" smtClean="0">
                <a:latin typeface="Comic Sans MS" panose="030F0702030302020204" pitchFamily="66" charset="0"/>
              </a:rPr>
              <a:t>	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5. Breed Registration &amp; introduction of herd book: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b="1" dirty="0">
                <a:latin typeface="Comic Sans MS" panose="030F0702030302020204" pitchFamily="66" charset="0"/>
              </a:rPr>
              <a:t> First herd </a:t>
            </a:r>
            <a:r>
              <a:rPr lang="en-IN" dirty="0">
                <a:latin typeface="Comic Sans MS" panose="030F0702030302020204" pitchFamily="66" charset="0"/>
              </a:rPr>
              <a:t> book was “</a:t>
            </a:r>
            <a:r>
              <a:rPr lang="en-IN" b="1" dirty="0">
                <a:latin typeface="Comic Sans MS" panose="030F0702030302020204" pitchFamily="66" charset="0"/>
              </a:rPr>
              <a:t>An introduction to the general  </a:t>
            </a:r>
            <a:r>
              <a:rPr lang="en-IN" b="1" dirty="0" smtClean="0">
                <a:latin typeface="Comic Sans MS" panose="030F0702030302020204" pitchFamily="66" charset="0"/>
              </a:rPr>
              <a:t>	Stud 	Book” </a:t>
            </a:r>
            <a:r>
              <a:rPr lang="en-IN" dirty="0" smtClean="0">
                <a:latin typeface="Comic Sans MS" panose="030F0702030302020204" pitchFamily="66" charset="0"/>
              </a:rPr>
              <a:t>for Thorough bred horse was started in 	the year 1791.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The second herd book was </a:t>
            </a:r>
            <a:r>
              <a:rPr lang="en-IN" b="1" dirty="0" smtClean="0">
                <a:latin typeface="Comic Sans MS" panose="030F0702030302020204" pitchFamily="66" charset="0"/>
              </a:rPr>
              <a:t>Shorthorn herd book 	</a:t>
            </a:r>
            <a:r>
              <a:rPr lang="en-IN" dirty="0" smtClean="0">
                <a:latin typeface="Comic Sans MS" panose="030F0702030302020204" pitchFamily="66" charset="0"/>
              </a:rPr>
              <a:t>published in 1822.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6</a:t>
            </a:r>
            <a:r>
              <a:rPr lang="en-IN" dirty="0" smtClean="0">
                <a:latin typeface="Comic Sans MS" panose="030F0702030302020204" pitchFamily="66" charset="0"/>
              </a:rPr>
              <a:t>. Introduction of pure breeding in </a:t>
            </a:r>
            <a:r>
              <a:rPr lang="en-IN" dirty="0">
                <a:latin typeface="Comic Sans MS" panose="030F0702030302020204" pitchFamily="66" charset="0"/>
              </a:rPr>
              <a:t>India : 1950 – </a:t>
            </a:r>
            <a:r>
              <a:rPr lang="en-IN" dirty="0" smtClean="0">
                <a:latin typeface="Comic Sans MS" panose="030F0702030302020204" pitchFamily="66" charset="0"/>
              </a:rPr>
              <a:t>1964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7</a:t>
            </a:r>
            <a:r>
              <a:rPr lang="en-IN" dirty="0" smtClean="0">
                <a:latin typeface="Comic Sans MS" panose="030F0702030302020204" pitchFamily="66" charset="0"/>
              </a:rPr>
              <a:t>. Cross Breeding was the major policy with 	pure 	breeding in original </a:t>
            </a:r>
            <a:r>
              <a:rPr lang="en-IN" dirty="0">
                <a:latin typeface="Comic Sans MS" panose="030F0702030302020204" pitchFamily="66" charset="0"/>
              </a:rPr>
              <a:t>tract  1964 – </a:t>
            </a:r>
            <a:r>
              <a:rPr lang="en-IN" dirty="0" smtClean="0">
                <a:latin typeface="Comic Sans MS" panose="030F0702030302020204" pitchFamily="66" charset="0"/>
              </a:rPr>
              <a:t>1997.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630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491"/>
            <a:ext cx="10515600" cy="5747472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Breeding System / Mating System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Random mating 			Non-random mating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IN" dirty="0" smtClean="0">
                <a:latin typeface="Comic Sans MS" panose="030F0702030302020204" pitchFamily="66" charset="0"/>
              </a:rPr>
              <a:t>Based on phenotypic resemblance		Based on Genetic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IN" dirty="0" smtClean="0">
                <a:latin typeface="Comic Sans MS" panose="030F0702030302020204" pitchFamily="66" charset="0"/>
              </a:rPr>
              <a:t>	(Assortative mating) 				relationship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Positive		Negative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			Inbreeding		Outbreeding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		Close breeding	Line breeding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793673" y="831273"/>
            <a:ext cx="762000" cy="4433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871855" y="831273"/>
            <a:ext cx="1136072" cy="3463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754582" y="1565564"/>
            <a:ext cx="41563" cy="789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8659091" y="1565564"/>
            <a:ext cx="13854" cy="789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7439891" y="3629891"/>
            <a:ext cx="900546" cy="5818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047018" y="3629891"/>
            <a:ext cx="581891" cy="5818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74327" y="465512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555673" y="4765964"/>
            <a:ext cx="443345" cy="290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442364" y="4765964"/>
            <a:ext cx="429491" cy="290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2327564" y="3422073"/>
            <a:ext cx="401781" cy="2078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45872" y="3283528"/>
            <a:ext cx="342901" cy="3463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1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7624"/>
            <a:ext cx="10515600" cy="60631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 smtClean="0">
                <a:latin typeface="Comic Sans MS" panose="030F0702030302020204" pitchFamily="66" charset="0"/>
              </a:rPr>
              <a:t>Breeding System / Breeding Methodology:</a:t>
            </a: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AutoNum type="alphaUcPeriod"/>
            </a:pPr>
            <a:r>
              <a:rPr lang="en-IN" b="1" dirty="0" smtClean="0">
                <a:latin typeface="Comic Sans MS" panose="030F0702030302020204" pitchFamily="66" charset="0"/>
              </a:rPr>
              <a:t>Random mating:</a:t>
            </a:r>
            <a:r>
              <a:rPr lang="en-IN" dirty="0" smtClean="0">
                <a:latin typeface="Comic Sans MS" panose="030F0702030302020204" pitchFamily="66" charset="0"/>
              </a:rPr>
              <a:t> When each and every individual has equal chance of mating with any one individual of opposite sex in a population is known as random mating. It is also known as </a:t>
            </a:r>
            <a:r>
              <a:rPr lang="en-IN" dirty="0" err="1" smtClean="0">
                <a:latin typeface="Comic Sans MS" panose="030F0702030302020204" pitchFamily="66" charset="0"/>
              </a:rPr>
              <a:t>panmixia</a:t>
            </a:r>
            <a:r>
              <a:rPr lang="en-IN" dirty="0" smtClean="0">
                <a:latin typeface="Comic Sans MS" panose="030F0702030302020204" pitchFamily="66" charset="0"/>
              </a:rPr>
              <a:t>. Breeder has no choice in selection of mated individual.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B. </a:t>
            </a:r>
            <a:r>
              <a:rPr lang="en-IN" b="1" dirty="0" smtClean="0">
                <a:latin typeface="Comic Sans MS" panose="030F0702030302020204" pitchFamily="66" charset="0"/>
              </a:rPr>
              <a:t>Non-random mating: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Both"/>
            </a:pPr>
            <a:r>
              <a:rPr lang="en-IN" b="1" dirty="0" smtClean="0">
                <a:latin typeface="Comic Sans MS" panose="030F0702030302020204" pitchFamily="66" charset="0"/>
              </a:rPr>
              <a:t>Based </a:t>
            </a:r>
            <a:r>
              <a:rPr lang="en-IN" b="1" dirty="0">
                <a:latin typeface="Comic Sans MS" panose="030F0702030302020204" pitchFamily="66" charset="0"/>
              </a:rPr>
              <a:t>on phenotypic </a:t>
            </a:r>
            <a:r>
              <a:rPr lang="en-IN" b="1" dirty="0" smtClean="0">
                <a:latin typeface="Comic Sans MS" panose="030F0702030302020204" pitchFamily="66" charset="0"/>
              </a:rPr>
              <a:t>resemblance :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Assortative mating: Like to like mating.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(a) Positive assortative mating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(b) Negative assortative mating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(ii) </a:t>
            </a:r>
            <a:r>
              <a:rPr lang="en-IN" b="1" dirty="0" smtClean="0">
                <a:latin typeface="Comic Sans MS" panose="030F0702030302020204" pitchFamily="66" charset="0"/>
              </a:rPr>
              <a:t>Based on genetic resemblance: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(a) Inbreeding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(b) Outbreeding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284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  <vt:lpstr>PowerPoint Presentation</vt:lpstr>
      <vt:lpstr>PowerPoint Presentation</vt:lpstr>
      <vt:lpstr>Introduction to Animal Breeding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57</cp:revision>
  <dcterms:created xsi:type="dcterms:W3CDTF">2020-06-23T04:15:55Z</dcterms:created>
  <dcterms:modified xsi:type="dcterms:W3CDTF">2020-06-24T05:24:41Z</dcterms:modified>
</cp:coreProperties>
</file>