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66" r:id="rId5"/>
    <p:sldId id="265" r:id="rId6"/>
    <p:sldId id="276" r:id="rId7"/>
    <p:sldId id="277" r:id="rId8"/>
    <p:sldId id="272" r:id="rId9"/>
    <p:sldId id="274" r:id="rId10"/>
    <p:sldId id="258" r:id="rId11"/>
    <p:sldId id="259" r:id="rId12"/>
    <p:sldId id="260" r:id="rId13"/>
    <p:sldId id="261" r:id="rId14"/>
    <p:sldId id="275" r:id="rId15"/>
    <p:sldId id="262" r:id="rId16"/>
    <p:sldId id="268" r:id="rId17"/>
    <p:sldId id="270" r:id="rId18"/>
    <p:sldId id="264" r:id="rId19"/>
    <p:sldId id="26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42996-CBBF-4529-A9F7-6E327229C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BAE42D-FF83-437D-82BA-3B15045D3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21D45-4573-4856-B38E-BE0E73A82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A4F0-92B2-4D77-80D1-DE9EFBB11BB4}" type="datetimeFigureOut">
              <a:rPr lang="en-IN" smtClean="0"/>
              <a:t>04-06-2020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2CA00-4436-4FB4-BF87-D57A54738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A3EFF-6AFA-46F8-BDA4-EB34512ED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DED42-8B1D-44C7-A5B1-2A861A6E2B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7936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CD4AB-80EC-47EF-8918-08EAC8A49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7FF49E-0574-476A-ACB0-DEF996BB66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82574-0375-4AD7-8976-D66AE9AE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A4F0-92B2-4D77-80D1-DE9EFBB11BB4}" type="datetimeFigureOut">
              <a:rPr lang="en-IN" smtClean="0"/>
              <a:t>04-06-2020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371A6-1AE4-4709-9A1C-F41DE2327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8EE75-769F-4029-BAD4-A30E858CB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DED42-8B1D-44C7-A5B1-2A861A6E2B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9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8BBC13-AF61-4ECD-9C9B-17155D3B55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9E4C2C-6457-4FFA-8202-56F2BB306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D355B-8AA4-4984-A006-3B62FC80B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A4F0-92B2-4D77-80D1-DE9EFBB11BB4}" type="datetimeFigureOut">
              <a:rPr lang="en-IN" smtClean="0"/>
              <a:t>04-06-2020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3A96E-872A-4802-9C4D-1758D7107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B4DB3-BDD5-4784-B2A8-93F2EEFC9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DED42-8B1D-44C7-A5B1-2A861A6E2B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714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580D1-7A60-44B3-AC59-6AEBAC553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30BB4-AC31-4D70-9C34-EDC4E7904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571D2-6B0F-4A14-8E29-FF25DB4E8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A4F0-92B2-4D77-80D1-DE9EFBB11BB4}" type="datetimeFigureOut">
              <a:rPr lang="en-IN" smtClean="0"/>
              <a:t>04-06-2020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D72F3-7FA8-4C8E-9668-324637745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87FEC-E5C8-447B-84A5-66BEF88EF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DED42-8B1D-44C7-A5B1-2A861A6E2B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435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81699-700C-4CAA-BBAD-AFCB8D034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6D5C8-D0DA-4379-8260-F22F6A5E4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5A411-4821-430E-A803-20F0D6115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A4F0-92B2-4D77-80D1-DE9EFBB11BB4}" type="datetimeFigureOut">
              <a:rPr lang="en-IN" smtClean="0"/>
              <a:t>04-06-2020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2EFBD-9203-4F96-A61B-8BB4D223D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87726-4BF1-4F38-9576-339055F82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DED42-8B1D-44C7-A5B1-2A861A6E2B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8907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37D50-8973-4678-A9DE-201596E35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15489-8669-421D-BF74-714BE9404A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BA842-0DC0-40F1-808A-7907AAF37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0F86BC-1F92-4FA2-B792-781727B6F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A4F0-92B2-4D77-80D1-DE9EFBB11BB4}" type="datetimeFigureOut">
              <a:rPr lang="en-IN" smtClean="0"/>
              <a:t>04-06-2020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C897DA-6275-4B13-9DA7-20BE7FB79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9F5B3A-921A-49F5-9465-0EF801C1E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DED42-8B1D-44C7-A5B1-2A861A6E2B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821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E59E4-F46C-4AA4-AA81-C31C5FCF9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CB798-F3C4-4B6A-B30D-BF1B7AE1D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982EFF-0B39-40A8-8F2E-4B3B07967C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3986DF-06C0-4704-AC10-9C1D3028DF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8411E7-41DC-44EF-AB52-7F4C51C84F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EC85ED-8603-4EAD-BBAF-5E10CC33D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A4F0-92B2-4D77-80D1-DE9EFBB11BB4}" type="datetimeFigureOut">
              <a:rPr lang="en-IN" smtClean="0"/>
              <a:t>04-06-2020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9373F3-D65E-42AB-B358-9996AAAE9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4C6B42-2962-4CD9-AB58-031D55642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DED42-8B1D-44C7-A5B1-2A861A6E2B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975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50467-AAAB-476D-A43F-4E5C566E2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84BC1E-7A99-46BA-88FA-672EABE4B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A4F0-92B2-4D77-80D1-DE9EFBB11BB4}" type="datetimeFigureOut">
              <a:rPr lang="en-IN" smtClean="0"/>
              <a:t>04-06-2020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7D2FE1-C413-46A7-8891-D1A59FA4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0B6229-F5A9-4E42-A592-B28129BBD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DED42-8B1D-44C7-A5B1-2A861A6E2B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9205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8C9E47-B2EC-42C8-A160-85F0458BF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A4F0-92B2-4D77-80D1-DE9EFBB11BB4}" type="datetimeFigureOut">
              <a:rPr lang="en-IN" smtClean="0"/>
              <a:t>04-06-2020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0E98AB-1DAF-41CF-AA9E-7D8FB7FE1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A2C75-81F4-4920-BB58-04410E118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DED42-8B1D-44C7-A5B1-2A861A6E2B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6833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1A53C-D93E-4D2D-901C-2B79B1E33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AC5F6-7692-425E-AFF2-826184DB9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CF4390-8007-4BD7-B129-32B4D2360D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D0CBA-EC35-4C2D-8F4B-3CE724372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A4F0-92B2-4D77-80D1-DE9EFBB11BB4}" type="datetimeFigureOut">
              <a:rPr lang="en-IN" smtClean="0"/>
              <a:t>04-06-2020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37A8DD-0511-461D-A3B3-E16525BE2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99085C-0B7C-4C08-8718-A43694E2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DED42-8B1D-44C7-A5B1-2A861A6E2B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2868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A3B19-0D33-4943-93E4-27526D34E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4957D1-DB6C-45B0-AD7B-B5EEF1976F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ED5779-8702-4D66-B2B7-77B8DB625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91839E-9909-4010-8C9A-237BB58B3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A4F0-92B2-4D77-80D1-DE9EFBB11BB4}" type="datetimeFigureOut">
              <a:rPr lang="en-IN" smtClean="0"/>
              <a:t>04-06-2020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1217DE-F2A2-4196-AE34-796020E2B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DD9899-7043-4B2D-BDA8-9A73D16C7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DED42-8B1D-44C7-A5B1-2A861A6E2B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147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8AA7A5-2169-4D07-998F-945A70964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FA153-B8AB-47BC-877A-3F6091C6C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23DD7-B3EF-40E4-8FC6-75C3290CF9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DA4F0-92B2-4D77-80D1-DE9EFBB11BB4}" type="datetimeFigureOut">
              <a:rPr lang="en-IN" smtClean="0"/>
              <a:t>04-06-2020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4D974-153D-4632-A311-CA15EB3B9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D75DA-CD49-4D3D-8BB6-D9D7D02C9E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DED42-8B1D-44C7-A5B1-2A861A6E2B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0970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C2642-882A-498F-BD87-848DEC0C4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0554" y="717453"/>
            <a:ext cx="9144000" cy="1322362"/>
          </a:xfrm>
        </p:spPr>
        <p:txBody>
          <a:bodyPr>
            <a:normAutofit fontScale="90000"/>
          </a:bodyPr>
          <a:lstStyle/>
          <a:p>
            <a:r>
              <a:rPr lang="en-US" dirty="0"/>
              <a:t>INTUSSUSCEPTION AND VULVULUS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453F5-0471-475C-91A2-34CC487CCF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0554" y="2307102"/>
            <a:ext cx="9144000" cy="3105443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IN" dirty="0"/>
              <a:t>                                                   Dr Mithilesh Kumar</a:t>
            </a:r>
          </a:p>
          <a:p>
            <a:r>
              <a:rPr lang="en-IN" dirty="0"/>
              <a:t>                                                            Assistant Professor cum Jr. Scientist</a:t>
            </a:r>
          </a:p>
          <a:p>
            <a:r>
              <a:rPr lang="en-IN" dirty="0"/>
              <a:t>                                                                  Veterinary Surgery and Radiology</a:t>
            </a:r>
          </a:p>
          <a:p>
            <a:r>
              <a:rPr lang="en-IN" dirty="0"/>
              <a:t>                                                             Bihar Veterinary College,</a:t>
            </a:r>
          </a:p>
          <a:p>
            <a:r>
              <a:rPr lang="en-IN" dirty="0"/>
              <a:t>                                                                Patna-14.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40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50CEF-4B51-464A-A61A-5E1C1288A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Usually in jejunum and ileum rarely in colon</a:t>
            </a:r>
          </a:p>
          <a:p>
            <a:r>
              <a:rPr lang="en-US" dirty="0"/>
              <a:t>CAUSE </a:t>
            </a:r>
          </a:p>
          <a:p>
            <a:r>
              <a:rPr lang="en-US" dirty="0"/>
              <a:t> Vigorous bowel movement</a:t>
            </a:r>
          </a:p>
          <a:p>
            <a:r>
              <a:rPr lang="en-US" dirty="0"/>
              <a:t>Abscess or polyp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243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1417D-F908-47FA-B28B-406835FE7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CLINICAL SIGNS </a:t>
            </a:r>
          </a:p>
          <a:p>
            <a:r>
              <a:rPr lang="en-US" dirty="0"/>
              <a:t>Anorexia</a:t>
            </a:r>
          </a:p>
          <a:p>
            <a:r>
              <a:rPr lang="en-US" dirty="0"/>
              <a:t>Colic </a:t>
            </a:r>
          </a:p>
          <a:p>
            <a:r>
              <a:rPr lang="en-US" dirty="0"/>
              <a:t>Depression</a:t>
            </a:r>
          </a:p>
          <a:p>
            <a:r>
              <a:rPr lang="en-US" dirty="0"/>
              <a:t>Feces gradually decrease.</a:t>
            </a:r>
          </a:p>
        </p:txBody>
      </p:sp>
    </p:spTree>
    <p:extLst>
      <p:ext uri="{BB962C8B-B14F-4D97-AF65-F5344CB8AC3E}">
        <p14:creationId xmlns:p14="http://schemas.microsoft.com/office/powerpoint/2010/main" val="1843208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E0301-BCF1-4581-A5F2-07EB4AA9B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Rectal temperature and respiration rate normal</a:t>
            </a:r>
          </a:p>
          <a:p>
            <a:r>
              <a:rPr lang="en-US" dirty="0"/>
              <a:t>Pulse rate accelerated</a:t>
            </a:r>
          </a:p>
          <a:p>
            <a:r>
              <a:rPr lang="en-US" dirty="0"/>
              <a:t>Rectum-Empty and contains blood tinged mucus</a:t>
            </a:r>
          </a:p>
          <a:p>
            <a:r>
              <a:rPr lang="en-US" dirty="0"/>
              <a:t>Rectally palpated sausage shaped mass</a:t>
            </a:r>
          </a:p>
          <a:p>
            <a:r>
              <a:rPr lang="en-US" dirty="0"/>
              <a:t>Rt flank laparotomy</a:t>
            </a:r>
          </a:p>
        </p:txBody>
      </p:sp>
    </p:spTree>
    <p:extLst>
      <p:ext uri="{BB962C8B-B14F-4D97-AF65-F5344CB8AC3E}">
        <p14:creationId xmlns:p14="http://schemas.microsoft.com/office/powerpoint/2010/main" val="3354301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95946-6EC0-4906-AD45-8F1BB7E4D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TREATMENT</a:t>
            </a:r>
          </a:p>
          <a:p>
            <a:r>
              <a:rPr lang="en-US" dirty="0"/>
              <a:t>Rt flank laparotomy</a:t>
            </a:r>
          </a:p>
          <a:p>
            <a:r>
              <a:rPr lang="en-US" dirty="0"/>
              <a:t>Invaginated segment of the intestine located and resected</a:t>
            </a:r>
          </a:p>
          <a:p>
            <a:r>
              <a:rPr lang="en-US" dirty="0"/>
              <a:t>Anastomosis of healthy ends of intestine</a:t>
            </a:r>
          </a:p>
          <a:p>
            <a:r>
              <a:rPr lang="en-US" dirty="0"/>
              <a:t>Fluid therapy</a:t>
            </a:r>
          </a:p>
          <a:p>
            <a:r>
              <a:rPr lang="en-US" dirty="0"/>
              <a:t>Antibiotics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117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C10A07B-CC27-413E-B5D3-75764124B8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74" y="281354"/>
            <a:ext cx="9312812" cy="6576646"/>
          </a:xfrm>
        </p:spPr>
      </p:pic>
    </p:spTree>
    <p:extLst>
      <p:ext uri="{BB962C8B-B14F-4D97-AF65-F5344CB8AC3E}">
        <p14:creationId xmlns:p14="http://schemas.microsoft.com/office/powerpoint/2010/main" val="2856437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AAD4D-6694-4C55-B59E-DB93C881A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Volvulus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18F18-78F1-417D-99C9-0EF0C0F71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Axial rotation of the mesentery and attached small intestine</a:t>
            </a:r>
          </a:p>
          <a:p>
            <a:r>
              <a:rPr lang="en-US" dirty="0"/>
              <a:t>Found in cattle and dog</a:t>
            </a:r>
          </a:p>
          <a:p>
            <a:r>
              <a:rPr lang="en-US" dirty="0"/>
              <a:t>Whole or part of mesentery rotated.</a:t>
            </a:r>
          </a:p>
          <a:p>
            <a:r>
              <a:rPr lang="en-US" dirty="0"/>
              <a:t>Distal jejunum and proximal ileum are prone.</a:t>
            </a:r>
          </a:p>
          <a:p>
            <a:r>
              <a:rPr lang="en-US" dirty="0"/>
              <a:t>Rolling the animal.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8362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BC182-3A2A-4889-B586-F3BC879E2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/>
              <a:t>Volvulus -</a:t>
            </a:r>
            <a:r>
              <a:rPr lang="en-IN" sz="3600" dirty="0"/>
              <a:t>Mesenteric volvulus from a German Shepherd Dog.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62E3018-BE47-4F1F-8D5B-171B8DE8DB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975" y="1858169"/>
            <a:ext cx="4210050" cy="4286250"/>
          </a:xfrm>
        </p:spPr>
      </p:pic>
    </p:spTree>
    <p:extLst>
      <p:ext uri="{BB962C8B-B14F-4D97-AF65-F5344CB8AC3E}">
        <p14:creationId xmlns:p14="http://schemas.microsoft.com/office/powerpoint/2010/main" val="3795819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66A80CA-AEAC-4F98-ACB9-FB884867FE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399" y="1825625"/>
            <a:ext cx="3313201" cy="4351338"/>
          </a:xfrm>
        </p:spPr>
      </p:pic>
    </p:spTree>
    <p:extLst>
      <p:ext uri="{BB962C8B-B14F-4D97-AF65-F5344CB8AC3E}">
        <p14:creationId xmlns:p14="http://schemas.microsoft.com/office/powerpoint/2010/main" val="517757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55615-A640-4713-B451-16D6CEC72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Rt flank laparotomy </a:t>
            </a:r>
          </a:p>
          <a:p>
            <a:r>
              <a:rPr lang="en-US" dirty="0"/>
              <a:t>Palpation, location and direction of rotation detached and corrected</a:t>
            </a:r>
          </a:p>
          <a:p>
            <a:r>
              <a:rPr lang="en-US" dirty="0"/>
              <a:t>The segment of intestine exteriorized and decompressed for correction</a:t>
            </a:r>
          </a:p>
          <a:p>
            <a:r>
              <a:rPr lang="en-US" dirty="0"/>
              <a:t>Antibiotics</a:t>
            </a:r>
          </a:p>
          <a:p>
            <a:r>
              <a:rPr lang="en-US" dirty="0"/>
              <a:t>Fluid therapy.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08129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F5D31-6F44-436F-810C-45FD13605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PARALYTIC ILEUS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35FCA-7FC8-4B12-ADD2-7C5215F41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 obstruction in the flow of ingesta simulates mechanical obstruction</a:t>
            </a:r>
          </a:p>
          <a:p>
            <a:r>
              <a:rPr lang="en-US" dirty="0"/>
              <a:t>Restoration of motility of intestine</a:t>
            </a:r>
          </a:p>
          <a:p>
            <a:r>
              <a:rPr lang="en-US" dirty="0"/>
              <a:t>Calcium solution, neostigmine, saline purgative and rumen cud transplants, </a:t>
            </a:r>
          </a:p>
        </p:txBody>
      </p:sp>
    </p:spTree>
    <p:extLst>
      <p:ext uri="{BB962C8B-B14F-4D97-AF65-F5344CB8AC3E}">
        <p14:creationId xmlns:p14="http://schemas.microsoft.com/office/powerpoint/2010/main" val="1563893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14786-AF4F-4357-BD52-090281970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Invagination of part of intestine distally</a:t>
            </a:r>
          </a:p>
          <a:p>
            <a:r>
              <a:rPr lang="en-US" dirty="0"/>
              <a:t>Intussusceptum</a:t>
            </a:r>
          </a:p>
          <a:p>
            <a:r>
              <a:rPr lang="en-US" dirty="0"/>
              <a:t>Intussuscipiens </a:t>
            </a:r>
          </a:p>
          <a:p>
            <a:r>
              <a:rPr lang="en-US" dirty="0"/>
              <a:t>Three layer </a:t>
            </a:r>
          </a:p>
          <a:p>
            <a:r>
              <a:rPr lang="en-US" dirty="0"/>
              <a:t>Entering layer</a:t>
            </a:r>
          </a:p>
          <a:p>
            <a:r>
              <a:rPr lang="en-US" dirty="0"/>
              <a:t>Middle layer</a:t>
            </a:r>
          </a:p>
          <a:p>
            <a:r>
              <a:rPr lang="en-US" dirty="0"/>
              <a:t>Ensheathing layer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7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C4E1E5B-1EC6-4BDB-9A11-4E46E75CD7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37" y="2560320"/>
            <a:ext cx="6274191" cy="2757268"/>
          </a:xfrm>
        </p:spPr>
      </p:pic>
    </p:spTree>
    <p:extLst>
      <p:ext uri="{BB962C8B-B14F-4D97-AF65-F5344CB8AC3E}">
        <p14:creationId xmlns:p14="http://schemas.microsoft.com/office/powerpoint/2010/main" val="3345382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F39F2-37CD-4A2A-B056-DCD9EB399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IN" dirty="0"/>
            </a:br>
            <a:r>
              <a:rPr lang="en-IN" sz="3100" dirty="0"/>
              <a:t>Intestinal strangulation (cutting off of the blood supply to the intestine) usually results from one of three causes.</a:t>
            </a:r>
          </a:p>
        </p:txBody>
      </p:sp>
      <p:pic>
        <p:nvPicPr>
          <p:cNvPr id="3074" name="Picture 2" descr="Intestinal Obstruction - Digestive Disorders - Merck Manuals ...">
            <a:extLst>
              <a:ext uri="{FF2B5EF4-FFF2-40B4-BE49-F238E27FC236}">
                <a16:creationId xmlns:a16="http://schemas.microsoft.com/office/drawing/2014/main" id="{B3BC68D7-735A-432B-91C2-BA155D87642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62312" y="2958306"/>
            <a:ext cx="5667375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446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D08DD-60F0-431D-B564-78F79000F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/>
              <a:t>Transverse axis view of the ileocolic junction of a dog diagnosed with an ileocolic intussusception (</a:t>
            </a:r>
            <a:r>
              <a:rPr lang="en-IN" sz="2800" dirty="0" err="1"/>
              <a:t>calipers</a:t>
            </a:r>
            <a:r>
              <a:rPr lang="en-IN" sz="2800" dirty="0"/>
              <a:t>) with focal muscularis thickening (white arrow).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46C9987-A072-422E-9550-B779756B8E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2624931"/>
            <a:ext cx="2857500" cy="2752725"/>
          </a:xfrm>
        </p:spPr>
      </p:pic>
    </p:spTree>
    <p:extLst>
      <p:ext uri="{BB962C8B-B14F-4D97-AF65-F5344CB8AC3E}">
        <p14:creationId xmlns:p14="http://schemas.microsoft.com/office/powerpoint/2010/main" val="2497554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6702384-FA7B-4CCA-9AE3-92C2259DA6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3532" y="1814732"/>
            <a:ext cx="4951828" cy="4290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213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0E81-E611-43D9-B68E-BEA6CE719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Intussusception observed longitudinally by USG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5E953B-C854-44F5-9E10-3A081BA999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193" y="2082018"/>
            <a:ext cx="5233181" cy="3868616"/>
          </a:xfrm>
        </p:spPr>
      </p:pic>
    </p:spTree>
    <p:extLst>
      <p:ext uri="{BB962C8B-B14F-4D97-AF65-F5344CB8AC3E}">
        <p14:creationId xmlns:p14="http://schemas.microsoft.com/office/powerpoint/2010/main" val="4038995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187C7-4E9C-4F30-9D13-C03ADC61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 </a:t>
            </a:r>
            <a:r>
              <a:rPr lang="en-IN" sz="3100" dirty="0"/>
              <a:t>Longitudinal axis view of a segment of jejunum of a normal dog demarcating the different layers of the small intestines.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2514398-655E-4C11-A3ED-3BAEB51433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2910681"/>
            <a:ext cx="2857500" cy="2181225"/>
          </a:xfrm>
        </p:spPr>
      </p:pic>
    </p:spTree>
    <p:extLst>
      <p:ext uri="{BB962C8B-B14F-4D97-AF65-F5344CB8AC3E}">
        <p14:creationId xmlns:p14="http://schemas.microsoft.com/office/powerpoint/2010/main" val="3915271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B144EBB-40D0-46C9-88EC-F5892E7811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085" y="815975"/>
            <a:ext cx="6935829" cy="5360988"/>
          </a:xfrm>
        </p:spPr>
      </p:pic>
    </p:spTree>
    <p:extLst>
      <p:ext uri="{BB962C8B-B14F-4D97-AF65-F5344CB8AC3E}">
        <p14:creationId xmlns:p14="http://schemas.microsoft.com/office/powerpoint/2010/main" val="19938124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244</Words>
  <Application>Microsoft Office PowerPoint</Application>
  <PresentationFormat>Widescreen</PresentationFormat>
  <Paragraphs>57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1_Office Theme</vt:lpstr>
      <vt:lpstr>INTUSSUSCEPTION AND VULVULUS </vt:lpstr>
      <vt:lpstr>PowerPoint Presentation</vt:lpstr>
      <vt:lpstr>PowerPoint Presentation</vt:lpstr>
      <vt:lpstr> Intestinal strangulation (cutting off of the blood supply to the intestine) usually results from one of three causes.</vt:lpstr>
      <vt:lpstr>Transverse axis view of the ileocolic junction of a dog diagnosed with an ileocolic intussusception (calipers) with focal muscularis thickening (white arrow).</vt:lpstr>
      <vt:lpstr>PowerPoint Presentation</vt:lpstr>
      <vt:lpstr>Intussusception observed longitudinally by USG</vt:lpstr>
      <vt:lpstr> Longitudinal axis view of a segment of jejunum of a normal dog demarcating the different layers of the small intestines.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Volvulus </vt:lpstr>
      <vt:lpstr>Volvulus -Mesenteric volvulus from a German Shepherd Dog.</vt:lpstr>
      <vt:lpstr>PowerPoint Presentation</vt:lpstr>
      <vt:lpstr>PowerPoint Presentation</vt:lpstr>
      <vt:lpstr>PARALYTIC ILEUS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INTUSSUSCEPTION</dc:title>
  <dc:creator>hp</dc:creator>
  <cp:lastModifiedBy>hp</cp:lastModifiedBy>
  <cp:revision>23</cp:revision>
  <dcterms:created xsi:type="dcterms:W3CDTF">2020-05-24T00:54:40Z</dcterms:created>
  <dcterms:modified xsi:type="dcterms:W3CDTF">2020-06-04T13:38:04Z</dcterms:modified>
</cp:coreProperties>
</file>