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9" r:id="rId4"/>
    <p:sldId id="260" r:id="rId5"/>
    <p:sldId id="258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7" d="100"/>
          <a:sy n="77" d="100"/>
        </p:scale>
        <p:origin x="306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DCAC-1368-4CD0-976A-035D78420210}" type="datetimeFigureOut">
              <a:rPr lang="en-IN" smtClean="0"/>
              <a:pPr/>
              <a:t>04-06-2020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38CC-5025-49B1-9859-A349BA7EC79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7282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DCAC-1368-4CD0-976A-035D78420210}" type="datetimeFigureOut">
              <a:rPr lang="en-IN" smtClean="0"/>
              <a:pPr/>
              <a:t>04-06-2020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38CC-5025-49B1-9859-A349BA7EC79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2187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DCAC-1368-4CD0-976A-035D78420210}" type="datetimeFigureOut">
              <a:rPr lang="en-IN" smtClean="0"/>
              <a:pPr/>
              <a:t>04-06-2020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38CC-5025-49B1-9859-A349BA7EC79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096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DCAC-1368-4CD0-976A-035D78420210}" type="datetimeFigureOut">
              <a:rPr lang="en-IN" smtClean="0"/>
              <a:pPr/>
              <a:t>04-06-2020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38CC-5025-49B1-9859-A349BA7EC79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9695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DCAC-1368-4CD0-976A-035D78420210}" type="datetimeFigureOut">
              <a:rPr lang="en-IN" smtClean="0"/>
              <a:pPr/>
              <a:t>04-06-2020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38CC-5025-49B1-9859-A349BA7EC79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9844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DCAC-1368-4CD0-976A-035D78420210}" type="datetimeFigureOut">
              <a:rPr lang="en-IN" smtClean="0"/>
              <a:pPr/>
              <a:t>04-06-2020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38CC-5025-49B1-9859-A349BA7EC79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3255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DCAC-1368-4CD0-976A-035D78420210}" type="datetimeFigureOut">
              <a:rPr lang="en-IN" smtClean="0"/>
              <a:pPr/>
              <a:t>04-06-2020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38CC-5025-49B1-9859-A349BA7EC79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0306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DCAC-1368-4CD0-976A-035D78420210}" type="datetimeFigureOut">
              <a:rPr lang="en-IN" smtClean="0"/>
              <a:pPr/>
              <a:t>04-06-2020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38CC-5025-49B1-9859-A349BA7EC79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0372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DCAC-1368-4CD0-976A-035D78420210}" type="datetimeFigureOut">
              <a:rPr lang="en-IN" smtClean="0"/>
              <a:pPr/>
              <a:t>04-06-2020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38CC-5025-49B1-9859-A349BA7EC79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7267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DCAC-1368-4CD0-976A-035D78420210}" type="datetimeFigureOut">
              <a:rPr lang="en-IN" smtClean="0"/>
              <a:pPr/>
              <a:t>04-06-2020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38CC-5025-49B1-9859-A349BA7EC79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2079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DCAC-1368-4CD0-976A-035D78420210}" type="datetimeFigureOut">
              <a:rPr lang="en-IN" smtClean="0"/>
              <a:pPr/>
              <a:t>04-06-2020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38CC-5025-49B1-9859-A349BA7EC79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805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7DCAC-1368-4CD0-976A-035D78420210}" type="datetimeFigureOut">
              <a:rPr lang="en-IN" smtClean="0"/>
              <a:pPr/>
              <a:t>04-06-2020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638CC-5025-49B1-9859-A349BA7EC79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632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42411" y="1732546"/>
            <a:ext cx="8025063" cy="393432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b="1" i="1" dirty="0" smtClean="0">
                <a:solidFill>
                  <a:schemeClr val="tx1"/>
                </a:solidFill>
                <a:latin typeface="Algerian" panose="04020705040A02060702" pitchFamily="82" charset="0"/>
              </a:rPr>
              <a:t>Leptospirosis</a:t>
            </a:r>
          </a:p>
          <a:p>
            <a:endParaRPr lang="en-IN" sz="2000" b="1" i="1" dirty="0" smtClean="0">
              <a:solidFill>
                <a:schemeClr val="tx1"/>
              </a:solidFill>
              <a:latin typeface="Algerian" panose="04020705040A02060702" pitchFamily="82" charset="0"/>
            </a:endParaRPr>
          </a:p>
          <a:p>
            <a:endParaRPr lang="en-IN" sz="2000" b="1" i="1" dirty="0">
              <a:solidFill>
                <a:schemeClr val="tx1"/>
              </a:solidFill>
              <a:latin typeface="Algerian" panose="04020705040A02060702" pitchFamily="82" charset="0"/>
            </a:endParaRPr>
          </a:p>
          <a:p>
            <a:r>
              <a:rPr lang="en-IN" sz="2000" b="1" i="1" dirty="0" smtClean="0">
                <a:solidFill>
                  <a:schemeClr val="tx1"/>
                </a:solidFill>
                <a:latin typeface="Algerian" panose="04020705040A02060702" pitchFamily="82" charset="0"/>
              </a:rPr>
              <a:t>Unit-5					   </a:t>
            </a:r>
            <a:r>
              <a:rPr lang="en-IN" sz="2000" b="1" i="1" dirty="0" err="1" smtClean="0">
                <a:solidFill>
                  <a:schemeClr val="tx1"/>
                </a:solidFill>
                <a:latin typeface="Algerian" panose="04020705040A02060702" pitchFamily="82" charset="0"/>
              </a:rPr>
              <a:t>Dr.</a:t>
            </a:r>
            <a:r>
              <a:rPr lang="en-IN" sz="2000" b="1" i="1" dirty="0" smtClean="0">
                <a:solidFill>
                  <a:schemeClr val="tx1"/>
                </a:solidFill>
                <a:latin typeface="Algerian" panose="04020705040A02060702" pitchFamily="82" charset="0"/>
              </a:rPr>
              <a:t> Anil Kumar</a:t>
            </a:r>
          </a:p>
          <a:p>
            <a:r>
              <a:rPr lang="en-IN" sz="2000" b="1" i="1" dirty="0" smtClean="0">
                <a:solidFill>
                  <a:schemeClr val="tx1"/>
                </a:solidFill>
                <a:latin typeface="Algerian" panose="04020705040A02060702" pitchFamily="82" charset="0"/>
              </a:rPr>
              <a:t>4</a:t>
            </a:r>
            <a:r>
              <a:rPr lang="en-IN" sz="2000" b="1" i="1" baseline="30000" dirty="0" smtClean="0">
                <a:solidFill>
                  <a:schemeClr val="tx1"/>
                </a:solidFill>
              </a:rPr>
              <a:t>th</a:t>
            </a:r>
            <a:r>
              <a:rPr lang="en-IN" sz="2000" b="1" i="1" dirty="0" smtClean="0">
                <a:solidFill>
                  <a:schemeClr val="tx1"/>
                </a:solidFill>
              </a:rPr>
              <a:t> </a:t>
            </a:r>
            <a:r>
              <a:rPr lang="en-IN" sz="2000" b="1" i="1" dirty="0" smtClean="0">
                <a:solidFill>
                  <a:schemeClr val="tx1"/>
                </a:solidFill>
                <a:latin typeface="Algerian" panose="04020705040A02060702" pitchFamily="82" charset="0"/>
              </a:rPr>
              <a:t>Professional		               </a:t>
            </a:r>
            <a:r>
              <a:rPr lang="en-IN" sz="2000" b="1" i="1" dirty="0" err="1" smtClean="0">
                <a:solidFill>
                  <a:schemeClr val="tx1"/>
                </a:solidFill>
                <a:latin typeface="Algerian" panose="04020705040A02060702" pitchFamily="82" charset="0"/>
              </a:rPr>
              <a:t>Asstt</a:t>
            </a:r>
            <a:r>
              <a:rPr lang="en-IN" sz="2000" b="1" i="1" dirty="0" smtClean="0">
                <a:solidFill>
                  <a:schemeClr val="tx1"/>
                </a:solidFill>
                <a:latin typeface="Algerian" panose="04020705040A02060702" pitchFamily="82" charset="0"/>
              </a:rPr>
              <a:t>. Professor</a:t>
            </a:r>
          </a:p>
          <a:p>
            <a:r>
              <a:rPr lang="en-IN" sz="2000" b="1" i="1" dirty="0">
                <a:solidFill>
                  <a:schemeClr val="tx1"/>
                </a:solidFill>
                <a:latin typeface="Algerian" panose="04020705040A02060702" pitchFamily="82" charset="0"/>
              </a:rPr>
              <a:t>	</a:t>
            </a:r>
            <a:r>
              <a:rPr lang="en-IN" sz="2000" b="1" i="1" dirty="0" smtClean="0">
                <a:solidFill>
                  <a:schemeClr val="tx1"/>
                </a:solidFill>
                <a:latin typeface="Algerian" panose="04020705040A02060702" pitchFamily="82" charset="0"/>
              </a:rPr>
              <a:t>			                   </a:t>
            </a:r>
            <a:r>
              <a:rPr lang="en-IN" sz="2000" b="1" i="1" dirty="0" err="1" smtClean="0">
                <a:solidFill>
                  <a:schemeClr val="tx1"/>
                </a:solidFill>
                <a:latin typeface="Algerian" panose="04020705040A02060702" pitchFamily="82" charset="0"/>
              </a:rPr>
              <a:t>Deptt</a:t>
            </a:r>
            <a:r>
              <a:rPr lang="en-IN" sz="2000" b="1" i="1" dirty="0" smtClean="0">
                <a:solidFill>
                  <a:schemeClr val="tx1"/>
                </a:solidFill>
                <a:latin typeface="Algerian" panose="04020705040A02060702" pitchFamily="82" charset="0"/>
              </a:rPr>
              <a:t>. of  VCC</a:t>
            </a:r>
            <a:endParaRPr lang="en-IN" sz="2000" b="1" i="1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566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0514"/>
            <a:ext cx="12192000" cy="456911"/>
          </a:xfrm>
        </p:spPr>
        <p:txBody>
          <a:bodyPr>
            <a:noAutofit/>
          </a:bodyPr>
          <a:lstStyle/>
          <a:p>
            <a:pPr algn="ctr"/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LEPTOSPIROSIS</a:t>
            </a:r>
            <a:endParaRPr lang="en-IN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271849"/>
            <a:ext cx="8282224" cy="6586151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Synonyms: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Weill's disease/Infectious Jaundice/Rice field worker's disease/Sugarcane worker's disease</a:t>
            </a:r>
          </a:p>
          <a:p>
            <a:pPr algn="just"/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Traditionally(Serological reaction),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Leptospira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were divided into two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groups 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i.e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pathogenic </a:t>
            </a:r>
            <a:r>
              <a:rPr lang="en-I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Leptospira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IN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interrogans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saprophytic </a:t>
            </a:r>
            <a:r>
              <a:rPr lang="en-I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Leptospira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IN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biflexa</a:t>
            </a:r>
            <a:r>
              <a:rPr lang="en-I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O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the basis of antigenic composition and serological reactions, more than 250 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serovars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23 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sero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-groups defined.</a:t>
            </a:r>
          </a:p>
          <a:p>
            <a:pPr algn="just"/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usually visualized using </a:t>
            </a:r>
            <a:r>
              <a:rPr lang="en-I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dark-field microscopy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Silver impregnation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immunological staining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techniques.</a:t>
            </a:r>
          </a:p>
          <a:p>
            <a:pPr algn="just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Leptospirosis is an occupational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disease.</a:t>
            </a:r>
          </a:p>
          <a:p>
            <a:pPr marL="0" indent="0" algn="just">
              <a:buNone/>
            </a:pP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Host Affected: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domestic animals and human.</a:t>
            </a:r>
          </a:p>
          <a:p>
            <a:pPr marL="0" indent="0" algn="just">
              <a:buNone/>
            </a:pP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disease is common in areas where climate is warm, humid and alkaline soil with abundance of surface water.</a:t>
            </a:r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b="0" i="0" u="none" strike="noStrike" baseline="0" dirty="0" smtClean="0">
                <a:latin typeface="Times New Roman" panose="02020603050405020304" pitchFamily="18" charset="0"/>
              </a:rPr>
              <a:t>Pathogenic </a:t>
            </a:r>
            <a:r>
              <a:rPr lang="en-IN" sz="2400" b="0" i="0" u="none" strike="noStrike" baseline="0" dirty="0" err="1" smtClean="0">
                <a:latin typeface="Times New Roman" panose="02020603050405020304" pitchFamily="18" charset="0"/>
              </a:rPr>
              <a:t>leptospires</a:t>
            </a:r>
            <a:r>
              <a:rPr lang="en-IN" sz="2400" b="0" i="0" u="none" strike="noStrike" baseline="0" dirty="0" smtClean="0">
                <a:latin typeface="Times New Roman" panose="02020603050405020304" pitchFamily="18" charset="0"/>
              </a:rPr>
              <a:t> can persist in the renal</a:t>
            </a:r>
            <a:r>
              <a:rPr lang="en-IN" sz="2400" b="0" i="0" u="none" strike="noStrike" dirty="0" smtClean="0">
                <a:latin typeface="Times New Roman" panose="02020603050405020304" pitchFamily="18" charset="0"/>
              </a:rPr>
              <a:t> </a:t>
            </a:r>
            <a:r>
              <a:rPr lang="en-IN" sz="2400" b="0" i="0" u="none" strike="noStrike" baseline="0" dirty="0" smtClean="0">
                <a:latin typeface="Times New Roman" panose="02020603050405020304" pitchFamily="18" charset="0"/>
              </a:rPr>
              <a:t>tubules or in the genital tract of carrier animals. </a:t>
            </a:r>
          </a:p>
          <a:p>
            <a:pPr algn="just"/>
            <a:r>
              <a:rPr lang="en-IN" sz="2400" b="0" i="0" u="none" strike="noStrike" baseline="0" dirty="0" smtClean="0">
                <a:latin typeface="Times New Roman" panose="02020603050405020304" pitchFamily="18" charset="0"/>
              </a:rPr>
              <a:t>Although</a:t>
            </a:r>
            <a:r>
              <a:rPr lang="en-IN" sz="2400" dirty="0">
                <a:latin typeface="Times New Roman" panose="02020603050405020304" pitchFamily="18" charset="0"/>
              </a:rPr>
              <a:t> </a:t>
            </a:r>
            <a:r>
              <a:rPr lang="en-IN" sz="2400" b="0" i="0" u="none" strike="noStrike" baseline="0" dirty="0" smtClean="0">
                <a:latin typeface="Times New Roman" panose="02020603050405020304" pitchFamily="18" charset="0"/>
              </a:rPr>
              <a:t>indirect transmission can occur when </a:t>
            </a:r>
            <a:r>
              <a:rPr lang="en-IN" sz="2400" b="0" i="0" u="none" strike="noStrike" baseline="0" dirty="0" smtClean="0">
                <a:latin typeface="Times New Roman" panose="02020603050405020304" pitchFamily="18" charset="0"/>
              </a:rPr>
              <a:t>environmental</a:t>
            </a:r>
            <a:r>
              <a:rPr lang="en-IN" sz="2400" b="0" i="0" u="none" strike="noStrike" dirty="0" smtClean="0">
                <a:latin typeface="Times New Roman" panose="02020603050405020304" pitchFamily="18" charset="0"/>
              </a:rPr>
              <a:t> </a:t>
            </a:r>
            <a:r>
              <a:rPr lang="en-IN" sz="2400" b="0" i="0" u="none" strike="noStrike" baseline="0" dirty="0" smtClean="0">
                <a:latin typeface="Times New Roman" panose="02020603050405020304" pitchFamily="18" charset="0"/>
              </a:rPr>
              <a:t>conditions </a:t>
            </a:r>
            <a:r>
              <a:rPr lang="en-IN" sz="2400" b="0" i="0" u="none" strike="noStrike" baseline="0" dirty="0" smtClean="0">
                <a:latin typeface="Times New Roman" panose="02020603050405020304" pitchFamily="18" charset="0"/>
              </a:rPr>
              <a:t>are favourable, these fragile organisms are</a:t>
            </a:r>
            <a:r>
              <a:rPr lang="en-IN" sz="2400" b="0" i="0" u="none" strike="noStrike" dirty="0" smtClean="0">
                <a:latin typeface="Times New Roman" panose="02020603050405020304" pitchFamily="18" charset="0"/>
              </a:rPr>
              <a:t> </a:t>
            </a:r>
            <a:r>
              <a:rPr lang="en-IN" sz="2400" b="0" i="0" u="none" strike="noStrike" baseline="0" dirty="0" smtClean="0">
                <a:latin typeface="Times New Roman" panose="02020603050405020304" pitchFamily="18" charset="0"/>
              </a:rPr>
              <a:t>transmitted most effectively by direct contact.</a:t>
            </a:r>
          </a:p>
          <a:p>
            <a:pPr marL="0" indent="0" algn="just"/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Urine is the chief source of contamination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/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Pig and Cattle are may pass the organism after recovery for a </a:t>
            </a:r>
            <a:r>
              <a:rPr lang="en-I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longer duration.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282223" y="9993"/>
            <a:ext cx="3909777" cy="23922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800" y="2261937"/>
            <a:ext cx="3200399" cy="601579"/>
          </a:xfrm>
          <a:prstGeom prst="rect">
            <a:avLst/>
          </a:prstGeom>
        </p:spPr>
      </p:pic>
      <p:pic>
        <p:nvPicPr>
          <p:cNvPr id="7" name="Content Placeholder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0"/>
          <a:stretch/>
        </p:blipFill>
        <p:spPr>
          <a:xfrm>
            <a:off x="8434136" y="2863516"/>
            <a:ext cx="3757863" cy="2161312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8686800" y="5086084"/>
            <a:ext cx="3505200" cy="400050"/>
          </a:xfrm>
          <a:prstGeom prst="rect">
            <a:avLst/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G Times" pitchFamily="18" charset="0"/>
                <a:ea typeface="+mn-ea"/>
                <a:cs typeface="+mn-cs"/>
              </a:rPr>
              <a:t>Dark Field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G Times" pitchFamily="18" charset="0"/>
                <a:ea typeface="+mn-ea"/>
                <a:cs typeface="+mn-cs"/>
              </a:rPr>
              <a:t>Microscopy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G Times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335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18109" cy="6779491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just"/>
            <a:r>
              <a:rPr lang="en-IN" sz="2400" b="1" i="1" dirty="0">
                <a:latin typeface="Times New Roman" panose="02020603050405020304" pitchFamily="18" charset="0"/>
              </a:rPr>
              <a:t>Maintenance </a:t>
            </a:r>
            <a:r>
              <a:rPr lang="en-IN" sz="2400" b="1" i="1" dirty="0" smtClean="0">
                <a:latin typeface="Times New Roman" panose="02020603050405020304" pitchFamily="18" charset="0"/>
              </a:rPr>
              <a:t>hosts </a:t>
            </a:r>
            <a:r>
              <a:rPr lang="en-IN" sz="2400" dirty="0">
                <a:latin typeface="Times New Roman" panose="02020603050405020304" pitchFamily="18" charset="0"/>
              </a:rPr>
              <a:t>are the </a:t>
            </a:r>
            <a:r>
              <a:rPr lang="en-IN" sz="2400" dirty="0" smtClean="0">
                <a:latin typeface="Times New Roman" panose="02020603050405020304" pitchFamily="18" charset="0"/>
              </a:rPr>
              <a:t>main source </a:t>
            </a:r>
            <a:r>
              <a:rPr lang="en-IN" sz="2400" dirty="0">
                <a:latin typeface="Times New Roman" panose="02020603050405020304" pitchFamily="18" charset="0"/>
              </a:rPr>
              <a:t>of environmental contamination and of </a:t>
            </a:r>
            <a:r>
              <a:rPr lang="en-IN" sz="2400" dirty="0" smtClean="0">
                <a:latin typeface="Times New Roman" panose="02020603050405020304" pitchFamily="18" charset="0"/>
              </a:rPr>
              <a:t>natural transmission </a:t>
            </a:r>
            <a:r>
              <a:rPr lang="en-IN" sz="2400" dirty="0">
                <a:latin typeface="Times New Roman" panose="02020603050405020304" pitchFamily="18" charset="0"/>
              </a:rPr>
              <a:t>to other animal species which are </a:t>
            </a:r>
            <a:r>
              <a:rPr lang="en-IN" sz="2400" dirty="0" smtClean="0">
                <a:latin typeface="Times New Roman" panose="02020603050405020304" pitchFamily="18" charset="0"/>
              </a:rPr>
              <a:t>termed incidental </a:t>
            </a:r>
            <a:r>
              <a:rPr lang="en-IN" sz="2400" dirty="0">
                <a:latin typeface="Times New Roman" panose="02020603050405020304" pitchFamily="18" charset="0"/>
              </a:rPr>
              <a:t>hosts</a:t>
            </a:r>
            <a:r>
              <a:rPr lang="en-IN" sz="2400" dirty="0" smtClean="0"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en-IN" sz="2400" b="1" i="1" dirty="0">
                <a:latin typeface="Times New Roman" panose="02020603050405020304" pitchFamily="18" charset="0"/>
              </a:rPr>
              <a:t>Incidental host </a:t>
            </a:r>
            <a:r>
              <a:rPr lang="en-IN" sz="2400" dirty="0">
                <a:latin typeface="Times New Roman" panose="02020603050405020304" pitchFamily="18" charset="0"/>
              </a:rPr>
              <a:t>species usually </a:t>
            </a:r>
            <a:r>
              <a:rPr lang="en-IN" sz="2400" dirty="0" smtClean="0">
                <a:latin typeface="Times New Roman" panose="02020603050405020304" pitchFamily="18" charset="0"/>
              </a:rPr>
              <a:t>exhibit low </a:t>
            </a:r>
            <a:r>
              <a:rPr lang="en-IN" sz="2400" dirty="0">
                <a:latin typeface="Times New Roman" panose="02020603050405020304" pitchFamily="18" charset="0"/>
              </a:rPr>
              <a:t>susceptibility to infection, develop severe disease </a:t>
            </a:r>
            <a:r>
              <a:rPr lang="en-IN" sz="2400" dirty="0" smtClean="0">
                <a:latin typeface="Times New Roman" panose="02020603050405020304" pitchFamily="18" charset="0"/>
              </a:rPr>
              <a:t>and are inefficient </a:t>
            </a:r>
            <a:r>
              <a:rPr lang="en-IN" sz="2400" dirty="0">
                <a:latin typeface="Times New Roman" panose="02020603050405020304" pitchFamily="18" charset="0"/>
              </a:rPr>
              <a:t>transmitters of </a:t>
            </a:r>
            <a:r>
              <a:rPr lang="en-IN" sz="2400" dirty="0" err="1">
                <a:latin typeface="Times New Roman" panose="02020603050405020304" pitchFamily="18" charset="0"/>
              </a:rPr>
              <a:t>leptospires</a:t>
            </a:r>
            <a:r>
              <a:rPr lang="en-IN" sz="2400" dirty="0">
                <a:latin typeface="Times New Roman" panose="02020603050405020304" pitchFamily="18" charset="0"/>
              </a:rPr>
              <a:t> to other animals</a:t>
            </a:r>
            <a:r>
              <a:rPr lang="en-IN" sz="2400" dirty="0" smtClean="0"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en-IN" sz="2400" dirty="0">
                <a:latin typeface="Times New Roman" panose="02020603050405020304" pitchFamily="18" charset="0"/>
              </a:rPr>
              <a:t>The source of </a:t>
            </a:r>
            <a:r>
              <a:rPr lang="en-IN" sz="2400" dirty="0" smtClean="0">
                <a:latin typeface="Times New Roman" panose="02020603050405020304" pitchFamily="18" charset="0"/>
              </a:rPr>
              <a:t>infection is </a:t>
            </a:r>
            <a:r>
              <a:rPr lang="en-IN" sz="2400" dirty="0">
                <a:latin typeface="Times New Roman" panose="02020603050405020304" pitchFamily="18" charset="0"/>
              </a:rPr>
              <a:t>an infected animal which contaminates pasture, drinking water </a:t>
            </a:r>
            <a:r>
              <a:rPr lang="en-IN" sz="2400" dirty="0" smtClean="0">
                <a:latin typeface="Times New Roman" panose="02020603050405020304" pitchFamily="18" charset="0"/>
              </a:rPr>
              <a:t>and feed </a:t>
            </a:r>
            <a:r>
              <a:rPr lang="en-IN" sz="2400" dirty="0">
                <a:latin typeface="Times New Roman" panose="02020603050405020304" pitchFamily="18" charset="0"/>
              </a:rPr>
              <a:t>by infected urine, aborted foetuses, and infected uterine </a:t>
            </a:r>
            <a:r>
              <a:rPr lang="en-IN" sz="2400" dirty="0" smtClean="0">
                <a:latin typeface="Times New Roman" panose="02020603050405020304" pitchFamily="18" charset="0"/>
              </a:rPr>
              <a:t>discharges.</a:t>
            </a:r>
          </a:p>
          <a:p>
            <a:pPr marL="0" indent="0" algn="ctr">
              <a:buNone/>
            </a:pPr>
            <a:r>
              <a:rPr lang="en-IN" sz="2400" b="1" dirty="0">
                <a:latin typeface="Times New Roman" panose="02020603050405020304" pitchFamily="18" charset="0"/>
              </a:rPr>
              <a:t>Maintenance and incidental hosts for </a:t>
            </a:r>
            <a:r>
              <a:rPr lang="en-IN" sz="2400" b="1" dirty="0" smtClean="0">
                <a:latin typeface="Times New Roman" panose="02020603050405020304" pitchFamily="18" charset="0"/>
              </a:rPr>
              <a:t>important </a:t>
            </a:r>
            <a:r>
              <a:rPr lang="en-IN" sz="2400" b="1" dirty="0" err="1" smtClean="0">
                <a:latin typeface="Times New Roman" panose="02020603050405020304" pitchFamily="18" charset="0"/>
              </a:rPr>
              <a:t>serovars</a:t>
            </a:r>
            <a:r>
              <a:rPr lang="en-IN" sz="2400" b="1" dirty="0" smtClean="0">
                <a:latin typeface="Times New Roman" panose="02020603050405020304" pitchFamily="18" charset="0"/>
              </a:rPr>
              <a:t> </a:t>
            </a:r>
            <a:r>
              <a:rPr lang="en-IN" sz="2400" b="1" dirty="0">
                <a:latin typeface="Times New Roman" panose="02020603050405020304" pitchFamily="18" charset="0"/>
              </a:rPr>
              <a:t>of </a:t>
            </a:r>
            <a:r>
              <a:rPr lang="en-IN" sz="2400" b="1" i="1" dirty="0" err="1">
                <a:latin typeface="Times New Roman" panose="02020603050405020304" pitchFamily="18" charset="0"/>
              </a:rPr>
              <a:t>Leptospira</a:t>
            </a:r>
            <a:r>
              <a:rPr lang="en-IN" sz="2400" b="1" i="1" dirty="0">
                <a:latin typeface="Times New Roman" panose="02020603050405020304" pitchFamily="18" charset="0"/>
              </a:rPr>
              <a:t> </a:t>
            </a:r>
            <a:r>
              <a:rPr lang="en-IN" sz="2400" b="1" i="1" dirty="0" err="1" smtClean="0">
                <a:latin typeface="Times New Roman" panose="02020603050405020304" pitchFamily="18" charset="0"/>
              </a:rPr>
              <a:t>interrogans</a:t>
            </a:r>
            <a:r>
              <a:rPr lang="en-IN" sz="2400" b="1" i="1" dirty="0" smtClean="0">
                <a:latin typeface="Times New Roman" panose="02020603050405020304" pitchFamily="18" charset="0"/>
              </a:rPr>
              <a:t>:</a:t>
            </a:r>
            <a:endParaRPr lang="en-IN" sz="2400" b="1" i="1" dirty="0" smtClean="0"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018888"/>
              </p:ext>
            </p:extLst>
          </p:nvPr>
        </p:nvGraphicFramePr>
        <p:xfrm>
          <a:off x="25762" y="2853267"/>
          <a:ext cx="12118110" cy="392622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11600">
                  <a:extLst>
                    <a:ext uri="{9D8B030D-6E8A-4147-A177-3AD203B41FA5}">
                      <a16:colId xmlns:a16="http://schemas.microsoft.com/office/drawing/2014/main" xmlns="" val="4009921647"/>
                    </a:ext>
                  </a:extLst>
                </a:gridCol>
                <a:gridCol w="4167140">
                  <a:extLst>
                    <a:ext uri="{9D8B030D-6E8A-4147-A177-3AD203B41FA5}">
                      <a16:colId xmlns:a16="http://schemas.microsoft.com/office/drawing/2014/main" xmlns="" val="1469837591"/>
                    </a:ext>
                  </a:extLst>
                </a:gridCol>
                <a:gridCol w="4039370">
                  <a:extLst>
                    <a:ext uri="{9D8B030D-6E8A-4147-A177-3AD203B41FA5}">
                      <a16:colId xmlns:a16="http://schemas.microsoft.com/office/drawing/2014/main" xmlns="" val="1478468802"/>
                    </a:ext>
                  </a:extLst>
                </a:gridCol>
              </a:tblGrid>
              <a:tr h="393195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SEROVAR</a:t>
                      </a:r>
                      <a:endParaRPr lang="en-IN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MAINTANENCE HOST</a:t>
                      </a:r>
                      <a:endParaRPr lang="en-IN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INCIDENTAL HOST</a:t>
                      </a:r>
                      <a:endParaRPr lang="en-IN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52636023"/>
                  </a:ext>
                </a:extLst>
              </a:tr>
              <a:tr h="518789">
                <a:tc>
                  <a:txBody>
                    <a:bodyPr/>
                    <a:lstStyle/>
                    <a:p>
                      <a:r>
                        <a:rPr lang="en-IN" sz="1800" u="none" strike="noStrike" baseline="0" dirty="0" err="1" smtClean="0"/>
                        <a:t>bratislava</a:t>
                      </a:r>
                      <a:endParaRPr lang="en-IN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u="none" strike="noStrike" baseline="0" dirty="0" smtClean="0"/>
                        <a:t>Pigs, hedgehogs</a:t>
                      </a:r>
                      <a:endParaRPr lang="en-IN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u="none" strike="noStrike" kern="1200" baseline="0" dirty="0" smtClean="0"/>
                        <a:t>Horses, dogs</a:t>
                      </a:r>
                      <a:endParaRPr lang="en-IN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96507539"/>
                  </a:ext>
                </a:extLst>
              </a:tr>
              <a:tr h="857002">
                <a:tc>
                  <a:txBody>
                    <a:bodyPr/>
                    <a:lstStyle/>
                    <a:p>
                      <a:r>
                        <a:rPr lang="en-IN" sz="1800" u="none" strike="noStrike" kern="1200" baseline="0" dirty="0" err="1" smtClean="0"/>
                        <a:t>canicola</a:t>
                      </a:r>
                      <a:endParaRPr lang="en-IN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u="none" strike="noStrike" kern="1200" baseline="0" dirty="0" smtClean="0"/>
                        <a:t>Dogs</a:t>
                      </a:r>
                      <a:endParaRPr lang="en-IN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u="none" strike="noStrike" kern="1200" baseline="0" dirty="0" smtClean="0"/>
                        <a:t>Pigs, cattle</a:t>
                      </a:r>
                      <a:endParaRPr lang="en-IN" dirty="0" smtClean="0"/>
                    </a:p>
                    <a:p>
                      <a:endParaRPr lang="en-IN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74429835"/>
                  </a:ext>
                </a:extLst>
              </a:tr>
              <a:tr h="688092">
                <a:tc>
                  <a:txBody>
                    <a:bodyPr/>
                    <a:lstStyle/>
                    <a:p>
                      <a:r>
                        <a:rPr lang="en-IN" sz="1800" u="none" strike="noStrike" kern="1200" baseline="0" dirty="0" err="1" smtClean="0"/>
                        <a:t>grippotyphosa</a:t>
                      </a:r>
                      <a:endParaRPr lang="en-IN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u="none" strike="noStrike" kern="1200" baseline="0" dirty="0" smtClean="0"/>
                        <a:t>Rodents</a:t>
                      </a:r>
                      <a:endParaRPr lang="en-IN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u="none" strike="noStrike" kern="1200" baseline="0" dirty="0" smtClean="0"/>
                        <a:t>Cattle, pigs, horses, dogs</a:t>
                      </a:r>
                      <a:endParaRPr lang="en-IN" dirty="0" smtClean="0"/>
                    </a:p>
                    <a:p>
                      <a:endParaRPr lang="en-IN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5568678"/>
                  </a:ext>
                </a:extLst>
              </a:tr>
              <a:tr h="489715">
                <a:tc>
                  <a:txBody>
                    <a:bodyPr/>
                    <a:lstStyle/>
                    <a:p>
                      <a:r>
                        <a:rPr lang="en-IN" sz="1800" u="none" strike="noStrike" kern="1200" baseline="0" dirty="0" err="1" smtClean="0"/>
                        <a:t>hardjo</a:t>
                      </a:r>
                      <a:endParaRPr lang="en-IN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u="none" strike="noStrike" kern="1200" baseline="0" dirty="0" smtClean="0"/>
                        <a:t>Cattle. (sheep occasionally)</a:t>
                      </a:r>
                      <a:endParaRPr lang="en-IN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u="none" strike="noStrike" kern="1200" baseline="0" dirty="0" smtClean="0"/>
                        <a:t>Humans</a:t>
                      </a:r>
                      <a:endParaRPr lang="en-IN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0862891"/>
                  </a:ext>
                </a:extLst>
              </a:tr>
              <a:tr h="489715"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icterohaemorrhagiae</a:t>
                      </a:r>
                      <a:endParaRPr lang="en-IN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Brown</a:t>
                      </a:r>
                      <a:r>
                        <a:rPr lang="en-IN" baseline="0" dirty="0" smtClean="0"/>
                        <a:t> Rat</a:t>
                      </a:r>
                      <a:endParaRPr lang="en-IN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Domestic animals,</a:t>
                      </a:r>
                      <a:r>
                        <a:rPr lang="en-IN" baseline="0" dirty="0" smtClean="0"/>
                        <a:t> </a:t>
                      </a:r>
                      <a:r>
                        <a:rPr lang="en-IN" dirty="0" smtClean="0"/>
                        <a:t>humans</a:t>
                      </a:r>
                      <a:endParaRPr lang="en-IN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3855589"/>
                  </a:ext>
                </a:extLst>
              </a:tr>
              <a:tr h="489715"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pomona</a:t>
                      </a:r>
                      <a:endParaRPr lang="en-IN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Pigs, cattle</a:t>
                      </a:r>
                      <a:endParaRPr lang="en-IN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Sheep, horses, dogs</a:t>
                      </a:r>
                      <a:endParaRPr lang="en-IN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8073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2120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83127"/>
            <a:ext cx="11988800" cy="6659418"/>
          </a:xfrm>
        </p:spPr>
        <p:txBody>
          <a:bodyPr/>
          <a:lstStyle/>
          <a:p>
            <a:pPr marL="0" indent="0">
              <a:buNone/>
            </a:pP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Pathogenesis:       </a:t>
            </a:r>
            <a:r>
              <a:rPr lang="en-IN" dirty="0" smtClean="0"/>
              <a:t>	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101600" y="748145"/>
            <a:ext cx="3380509" cy="923330"/>
          </a:xfrm>
          <a:prstGeom prst="rec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IN" dirty="0" smtClean="0"/>
              <a:t>Organism enters to the body through mucous membranes and damaged skin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3808072" y="784784"/>
            <a:ext cx="3082256" cy="1323439"/>
          </a:xfrm>
          <a:prstGeom prst="rec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IN" sz="2000" dirty="0" smtClean="0"/>
              <a:t>Affecting epithelial tissues through motility </a:t>
            </a:r>
            <a:r>
              <a:rPr lang="en-IN" sz="2000" dirty="0" err="1" smtClean="0"/>
              <a:t>andchemotaxis</a:t>
            </a:r>
            <a:r>
              <a:rPr lang="en-IN" sz="2000" dirty="0" smtClean="0"/>
              <a:t>(</a:t>
            </a:r>
            <a:r>
              <a:rPr lang="en-IN" sz="2000" dirty="0" err="1" smtClean="0"/>
              <a:t>Hyalunornidase</a:t>
            </a:r>
            <a:r>
              <a:rPr lang="en-IN" sz="2000" dirty="0" smtClean="0"/>
              <a:t>)</a:t>
            </a:r>
            <a:endParaRPr lang="en-IN" sz="2000" dirty="0"/>
          </a:p>
        </p:txBody>
      </p:sp>
      <p:sp>
        <p:nvSpPr>
          <p:cNvPr id="6" name="Right Arrow 5"/>
          <p:cNvSpPr/>
          <p:nvPr/>
        </p:nvSpPr>
        <p:spPr>
          <a:xfrm>
            <a:off x="3482108" y="967494"/>
            <a:ext cx="360687" cy="297888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/>
          <p:cNvSpPr txBox="1"/>
          <p:nvPr/>
        </p:nvSpPr>
        <p:spPr>
          <a:xfrm flipH="1">
            <a:off x="7148943" y="748145"/>
            <a:ext cx="5043056" cy="1200329"/>
          </a:xfrm>
          <a:prstGeom prst="rec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IN" dirty="0"/>
              <a:t>haematogenous spread with localization and </a:t>
            </a:r>
            <a:r>
              <a:rPr lang="en-IN" dirty="0" smtClean="0"/>
              <a:t>proliferation in </a:t>
            </a:r>
            <a:r>
              <a:rPr lang="en-IN" dirty="0" err="1" smtClean="0"/>
              <a:t>parenchymatous</a:t>
            </a:r>
            <a:r>
              <a:rPr lang="en-IN" dirty="0"/>
              <a:t> </a:t>
            </a:r>
            <a:r>
              <a:rPr lang="en-IN" dirty="0" smtClean="0"/>
              <a:t>organs(Liver/Spleen/Kidneys/Eyes/</a:t>
            </a:r>
            <a:r>
              <a:rPr lang="en-IN" dirty="0" err="1" smtClean="0"/>
              <a:t>Meninges</a:t>
            </a:r>
            <a:r>
              <a:rPr lang="en-IN" dirty="0" smtClean="0"/>
              <a:t>/</a:t>
            </a:r>
            <a:r>
              <a:rPr lang="en-IN" dirty="0" err="1" smtClean="0"/>
              <a:t>fetuses</a:t>
            </a:r>
            <a:r>
              <a:rPr lang="en-IN" dirty="0" smtClean="0"/>
              <a:t>)</a:t>
            </a:r>
            <a:endParaRPr lang="en-IN" dirty="0"/>
          </a:p>
        </p:txBody>
      </p:sp>
      <p:sp>
        <p:nvSpPr>
          <p:cNvPr id="8" name="U-Turn Arrow 7"/>
          <p:cNvSpPr/>
          <p:nvPr/>
        </p:nvSpPr>
        <p:spPr>
          <a:xfrm>
            <a:off x="4424218" y="120165"/>
            <a:ext cx="5486400" cy="627980"/>
          </a:xfrm>
          <a:prstGeom prst="utur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25818" y="166408"/>
            <a:ext cx="504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E</a:t>
            </a:r>
            <a:r>
              <a:rPr lang="en-IN" dirty="0" smtClean="0"/>
              <a:t>nzymes </a:t>
            </a:r>
            <a:r>
              <a:rPr lang="en-IN" dirty="0"/>
              <a:t>capable of degrading host cell membranes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64728" y="2314936"/>
            <a:ext cx="5027271" cy="1477328"/>
          </a:xfrm>
          <a:prstGeom prst="rec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IN" dirty="0" smtClean="0"/>
              <a:t>Infection is cleared within 10 days after bacteraemia due to phagocytosis by macrophages in presence of Ab production but, some may escape and </a:t>
            </a:r>
            <a:r>
              <a:rPr lang="en-IN" dirty="0"/>
              <a:t>tend to persist in sites such as </a:t>
            </a:r>
            <a:r>
              <a:rPr lang="en-IN" b="1" i="1" dirty="0"/>
              <a:t>renal </a:t>
            </a:r>
            <a:r>
              <a:rPr lang="en-IN" b="1" i="1" dirty="0" smtClean="0"/>
              <a:t>tubules</a:t>
            </a:r>
            <a:r>
              <a:rPr lang="en-IN" dirty="0" smtClean="0"/>
              <a:t>, </a:t>
            </a:r>
            <a:r>
              <a:rPr lang="en-IN" b="1" i="1" dirty="0" smtClean="0"/>
              <a:t>eyes and uterus </a:t>
            </a:r>
            <a:r>
              <a:rPr lang="en-IN" dirty="0" smtClean="0"/>
              <a:t>where Ab action in minimal</a:t>
            </a:r>
            <a:endParaRPr lang="en-IN" dirty="0"/>
          </a:p>
        </p:txBody>
      </p:sp>
      <p:sp>
        <p:nvSpPr>
          <p:cNvPr id="12" name="Down Arrow 11"/>
          <p:cNvSpPr/>
          <p:nvPr/>
        </p:nvSpPr>
        <p:spPr>
          <a:xfrm>
            <a:off x="9568873" y="1671475"/>
            <a:ext cx="484632" cy="430303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TextBox 12"/>
          <p:cNvSpPr txBox="1"/>
          <p:nvPr/>
        </p:nvSpPr>
        <p:spPr>
          <a:xfrm>
            <a:off x="101601" y="2006498"/>
            <a:ext cx="338050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IN" dirty="0" smtClean="0"/>
              <a:t>Affecting vascular endothelium leading to haemorrhages</a:t>
            </a:r>
            <a:endParaRPr lang="en-IN" dirty="0"/>
          </a:p>
        </p:txBody>
      </p:sp>
      <p:sp>
        <p:nvSpPr>
          <p:cNvPr id="14" name="Down Arrow 13"/>
          <p:cNvSpPr/>
          <p:nvPr/>
        </p:nvSpPr>
        <p:spPr>
          <a:xfrm>
            <a:off x="1512871" y="1671474"/>
            <a:ext cx="484632" cy="335023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TextBox 14"/>
          <p:cNvSpPr txBox="1"/>
          <p:nvPr/>
        </p:nvSpPr>
        <p:spPr>
          <a:xfrm>
            <a:off x="198306" y="3103418"/>
            <a:ext cx="3380508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IN" dirty="0" smtClean="0"/>
              <a:t>Due </a:t>
            </a:r>
            <a:r>
              <a:rPr lang="en-IN" dirty="0"/>
              <a:t>to production of </a:t>
            </a:r>
            <a:r>
              <a:rPr lang="en-IN" dirty="0" smtClean="0"/>
              <a:t>haemolysin, it causes haemoglobinuria in young calves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166255" y="4378589"/>
            <a:ext cx="11924145" cy="230832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IN" i="1" dirty="0" smtClean="0"/>
              <a:t>Important:</a:t>
            </a:r>
          </a:p>
          <a:p>
            <a:endParaRPr lang="en-IN" dirty="0"/>
          </a:p>
          <a:p>
            <a:pPr marL="342900" indent="-342900">
              <a:buAutoNum type="arabicPeriod"/>
            </a:pPr>
            <a:r>
              <a:rPr lang="en-IN" i="1" dirty="0" smtClean="0"/>
              <a:t>Equine recurrent uveitis(Moon blindness or periodic </a:t>
            </a:r>
            <a:r>
              <a:rPr lang="en-IN" i="1" dirty="0" err="1" smtClean="0"/>
              <a:t>opthamia</a:t>
            </a:r>
            <a:r>
              <a:rPr lang="en-IN" i="1" dirty="0" smtClean="0"/>
              <a:t>) </a:t>
            </a:r>
            <a:r>
              <a:rPr lang="en-IN" i="1" dirty="0"/>
              <a:t>is thought to involve the production of </a:t>
            </a:r>
            <a:r>
              <a:rPr lang="en-IN" i="1" dirty="0" smtClean="0"/>
              <a:t>antibodies against </a:t>
            </a:r>
            <a:r>
              <a:rPr lang="en-IN" i="1" dirty="0" err="1"/>
              <a:t>leptospiral</a:t>
            </a:r>
            <a:r>
              <a:rPr lang="en-IN" i="1" dirty="0"/>
              <a:t> antigens, probably membrane </a:t>
            </a:r>
            <a:r>
              <a:rPr lang="en-IN" i="1" dirty="0" smtClean="0"/>
              <a:t>proteins, which </a:t>
            </a:r>
            <a:r>
              <a:rPr lang="en-IN" i="1" dirty="0"/>
              <a:t>cross-react with ocular </a:t>
            </a:r>
            <a:r>
              <a:rPr lang="en-IN" i="1" dirty="0" smtClean="0"/>
              <a:t>tissues and abortion is the common manifestations .</a:t>
            </a:r>
          </a:p>
          <a:p>
            <a:pPr marL="342900" indent="-342900">
              <a:buAutoNum type="arabicPeriod"/>
            </a:pPr>
            <a:r>
              <a:rPr lang="en-IN" i="1" dirty="0" smtClean="0"/>
              <a:t>In canine leptospirosis manifestations are </a:t>
            </a:r>
            <a:r>
              <a:rPr lang="en-IN" i="1" dirty="0" err="1" smtClean="0"/>
              <a:t>septicaemic</a:t>
            </a:r>
            <a:r>
              <a:rPr lang="en-IN" i="1" dirty="0" smtClean="0"/>
              <a:t>, hepatic and renal disease.</a:t>
            </a:r>
          </a:p>
          <a:p>
            <a:pPr marL="342900" indent="-342900">
              <a:buAutoNum type="arabicPeriod"/>
            </a:pPr>
            <a:r>
              <a:rPr lang="en-IN" i="1" dirty="0" smtClean="0"/>
              <a:t>In cattle and Swine septic illness is confined to young and abortion is main manifestation in Adult.</a:t>
            </a:r>
          </a:p>
          <a:p>
            <a:pPr marL="342900" indent="-342900">
              <a:buAutoNum type="arabicPeriod"/>
            </a:pPr>
            <a:endParaRPr lang="en-IN" i="1" dirty="0"/>
          </a:p>
        </p:txBody>
      </p:sp>
      <p:sp>
        <p:nvSpPr>
          <p:cNvPr id="18" name="Right Arrow 17"/>
          <p:cNvSpPr/>
          <p:nvPr/>
        </p:nvSpPr>
        <p:spPr>
          <a:xfrm>
            <a:off x="6890327" y="1099126"/>
            <a:ext cx="332510" cy="35067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Down Arrow 18"/>
          <p:cNvSpPr/>
          <p:nvPr/>
        </p:nvSpPr>
        <p:spPr>
          <a:xfrm>
            <a:off x="1403928" y="2652829"/>
            <a:ext cx="484632" cy="450589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5190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6138"/>
            <a:ext cx="11233727" cy="567748"/>
          </a:xfrm>
        </p:spPr>
        <p:txBody>
          <a:bodyPr>
            <a:normAutofit/>
          </a:bodyPr>
          <a:lstStyle/>
          <a:p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Pathogenesis:</a:t>
            </a:r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073" y="508000"/>
            <a:ext cx="11924145" cy="6349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99055" y="2309782"/>
            <a:ext cx="2918690" cy="95410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IN" sz="2400" dirty="0" smtClean="0"/>
              <a:t>FEVER/PYREXIA</a:t>
            </a:r>
          </a:p>
          <a:p>
            <a:endParaRPr lang="en-IN" sz="3200" dirty="0" smtClean="0"/>
          </a:p>
        </p:txBody>
      </p:sp>
    </p:spTree>
    <p:extLst>
      <p:ext uri="{BB962C8B-B14F-4D97-AF65-F5344CB8AC3E}">
        <p14:creationId xmlns:p14="http://schemas.microsoft.com/office/powerpoint/2010/main" val="660761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27" y="0"/>
            <a:ext cx="12034982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507567"/>
              </p:ext>
            </p:extLst>
          </p:nvPr>
        </p:nvGraphicFramePr>
        <p:xfrm>
          <a:off x="-1" y="1"/>
          <a:ext cx="12192000" cy="802843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xmlns="" val="375354322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255274773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252708332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2597654936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3238661317"/>
                    </a:ext>
                  </a:extLst>
                </a:gridCol>
              </a:tblGrid>
              <a:tr h="447765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IN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Clinical Signs: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56632559"/>
                  </a:ext>
                </a:extLst>
              </a:tr>
              <a:tr h="356914"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/>
                        <a:t>CATTLE</a:t>
                      </a:r>
                      <a:endParaRPr lang="en-IN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/>
                        <a:t>PIGS</a:t>
                      </a:r>
                      <a:endParaRPr lang="en-IN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/>
                        <a:t>DOGS</a:t>
                      </a:r>
                      <a:endParaRPr lang="en-IN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/>
                        <a:t>HORSES</a:t>
                      </a:r>
                      <a:endParaRPr lang="en-IN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/>
                        <a:t>SHEEP</a:t>
                      </a:r>
                      <a:endParaRPr lang="en-IN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04045414"/>
                  </a:ext>
                </a:extLst>
              </a:tr>
              <a:tr h="6067544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IN" sz="1800" u="none" strike="noStrike" kern="1200" baseline="0" dirty="0" smtClean="0"/>
                        <a:t>Subclinical with or without </a:t>
                      </a:r>
                      <a:r>
                        <a:rPr lang="en-IN" sz="1800" u="none" strike="noStrike" kern="1200" baseline="0" dirty="0" err="1" smtClean="0"/>
                        <a:t>leptospiruria</a:t>
                      </a:r>
                      <a:endParaRPr lang="en-IN" sz="1800" u="none" strike="noStrike" kern="1200" baseline="0" dirty="0" smtClean="0"/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IN" sz="1800" u="none" strike="noStrike" kern="1200" baseline="0" dirty="0" smtClean="0"/>
                        <a:t> Milk-drop syndrome, with or without any other clinical signs (often </a:t>
                      </a:r>
                      <a:r>
                        <a:rPr lang="en-IN" sz="1800" u="none" strike="noStrike" kern="1200" baseline="0" dirty="0" err="1" smtClean="0"/>
                        <a:t>Hardjo</a:t>
                      </a:r>
                      <a:r>
                        <a:rPr lang="en-IN" sz="1800" u="none" strike="noStrike" kern="1200" baseline="0" dirty="0" smtClean="0"/>
                        <a:t>)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IN" sz="1800" u="none" strike="noStrike" kern="1200" baseline="0" dirty="0" smtClean="0"/>
                        <a:t>Abortion and neonatal mortality: abortion ‘storms’ (Pomona) and sporadic abortions (</a:t>
                      </a:r>
                      <a:r>
                        <a:rPr lang="en-IN" sz="1800" u="none" strike="noStrike" kern="1200" baseline="0" dirty="0" err="1" smtClean="0"/>
                        <a:t>Hardjo</a:t>
                      </a:r>
                      <a:r>
                        <a:rPr lang="en-IN" sz="1800" u="none" strike="noStrike" kern="1200" baseline="0" dirty="0" smtClean="0"/>
                        <a:t>)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IN" sz="1800" u="none" strike="noStrike" kern="1200" baseline="0" dirty="0" smtClean="0"/>
                        <a:t> Haemoglobinuria, jaundice and fever in calves, and less commonly, in young adults.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IN" sz="1800" u="none" strike="noStrike" kern="1200" baseline="0" dirty="0" err="1" smtClean="0"/>
                        <a:t>Serovars</a:t>
                      </a:r>
                      <a:r>
                        <a:rPr lang="en-IN" sz="1800" u="none" strike="noStrike" kern="1200" baseline="0" dirty="0" smtClean="0"/>
                        <a:t> commonly involved are Pomona, </a:t>
                      </a:r>
                      <a:r>
                        <a:rPr lang="en-IN" sz="1800" u="none" strike="noStrike" kern="1200" baseline="0" dirty="0" err="1" smtClean="0"/>
                        <a:t>Grippotyphosa</a:t>
                      </a:r>
                      <a:r>
                        <a:rPr lang="en-IN" sz="1800" u="none" strike="noStrike" kern="1200" baseline="0" dirty="0" smtClean="0"/>
                        <a:t> and </a:t>
                      </a:r>
                      <a:r>
                        <a:rPr lang="en-IN" sz="1800" u="none" strike="noStrike" kern="1200" baseline="0" dirty="0" err="1" smtClean="0"/>
                        <a:t>Icterohaemorrhagiae</a:t>
                      </a:r>
                      <a:r>
                        <a:rPr lang="en-IN" sz="1800" u="none" strike="noStrike" kern="1200" baseline="0" dirty="0" smtClean="0"/>
                        <a:t>. Occasionally, some animals show signs of meningitis</a:t>
                      </a:r>
                      <a:endParaRPr lang="en-IN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IN" sz="1800" u="none" strike="noStrike" kern="1200" baseline="0" dirty="0" smtClean="0"/>
                        <a:t>Subclinical, often with </a:t>
                      </a:r>
                      <a:r>
                        <a:rPr lang="en-IN" sz="1800" u="none" strike="noStrike" kern="1200" baseline="0" dirty="0" err="1" smtClean="0"/>
                        <a:t>leptospiruria</a:t>
                      </a:r>
                      <a:r>
                        <a:rPr lang="en-IN" sz="1800" u="none" strike="noStrike" kern="1200" baseline="0" dirty="0" smtClean="0"/>
                        <a:t> (especially Pomona)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IN" sz="1800" u="none" strike="noStrike" kern="1200" baseline="0" dirty="0" smtClean="0"/>
                        <a:t>Fever and focal non-</a:t>
                      </a:r>
                      <a:r>
                        <a:rPr lang="en-IN" sz="1800" u="none" strike="noStrike" kern="1200" baseline="0" dirty="0" err="1" smtClean="0"/>
                        <a:t>suppurative</a:t>
                      </a:r>
                      <a:r>
                        <a:rPr lang="en-IN" sz="1800" u="none" strike="noStrike" kern="1200" baseline="0" dirty="0" smtClean="0"/>
                        <a:t> mastitis and </a:t>
                      </a:r>
                      <a:r>
                        <a:rPr lang="en-IN" sz="1800" u="none" strike="noStrike" kern="1200" baseline="0" dirty="0" err="1" smtClean="0"/>
                        <a:t>leptospiruria</a:t>
                      </a:r>
                      <a:endParaRPr lang="en-IN" sz="1800" u="none" strike="noStrike" kern="1200" baseline="0" dirty="0" smtClean="0"/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IN" sz="1800" u="none" strike="noStrike" kern="1200" baseline="0" dirty="0" smtClean="0"/>
                        <a:t>Infertility, abortions and stillbirths (</a:t>
                      </a:r>
                      <a:r>
                        <a:rPr lang="en-IN" sz="1800" u="none" strike="noStrike" kern="1200" baseline="0" dirty="0" err="1" smtClean="0"/>
                        <a:t>Canicola</a:t>
                      </a:r>
                      <a:r>
                        <a:rPr lang="en-IN" sz="1800" u="none" strike="noStrike" kern="1200" baseline="0" dirty="0" smtClean="0"/>
                        <a:t>, </a:t>
                      </a:r>
                      <a:r>
                        <a:rPr lang="en-IN" sz="1800" u="none" strike="noStrike" kern="1200" baseline="0" dirty="0" err="1" smtClean="0"/>
                        <a:t>Pomona,Icterohaemorrhagiae</a:t>
                      </a:r>
                      <a:r>
                        <a:rPr lang="en-IN" sz="1800" u="none" strike="noStrike" kern="1200" baseline="0" dirty="0" smtClean="0"/>
                        <a:t> or Bratislava)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IN" sz="1800" u="none" strike="noStrike" kern="1200" baseline="0" dirty="0" smtClean="0"/>
                        <a:t> Fever, anorexia, jaundice, haemoglobinuria and high mortality in young pigs (often </a:t>
                      </a:r>
                      <a:r>
                        <a:rPr lang="en-IN" sz="1800" u="none" strike="noStrike" kern="1200" baseline="0" dirty="0" err="1" smtClean="0"/>
                        <a:t>Icterohaemmorhagiae</a:t>
                      </a:r>
                      <a:endParaRPr lang="en-IN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IN" sz="1800" dirty="0" smtClean="0"/>
                        <a:t>Subclinical with </a:t>
                      </a:r>
                      <a:r>
                        <a:rPr lang="en-IN" sz="1800" dirty="0" err="1" smtClean="0"/>
                        <a:t>leptospiruria</a:t>
                      </a:r>
                      <a:r>
                        <a:rPr lang="en-IN" sz="1800" dirty="0" smtClean="0"/>
                        <a:t> (often </a:t>
                      </a:r>
                      <a:r>
                        <a:rPr lang="en-IN" sz="1800" dirty="0" err="1" smtClean="0"/>
                        <a:t>Canicola</a:t>
                      </a:r>
                      <a:r>
                        <a:rPr lang="en-IN" sz="1800" dirty="0" smtClean="0"/>
                        <a:t>)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IN" sz="1800" dirty="0" smtClean="0"/>
                        <a:t>Acute haemorrhagic disease: high fever, vomiting, prostration and often early death (usually </a:t>
                      </a:r>
                      <a:r>
                        <a:rPr lang="en-IN" sz="1800" dirty="0" err="1" smtClean="0"/>
                        <a:t>Icterohaemorrhagiae</a:t>
                      </a:r>
                      <a:r>
                        <a:rPr lang="en-IN" sz="1800" dirty="0" smtClean="0"/>
                        <a:t>)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IN" sz="1800" dirty="0" smtClean="0"/>
                        <a:t>Acute renal failure (many </a:t>
                      </a:r>
                      <a:r>
                        <a:rPr lang="en-IN" sz="1800" dirty="0" err="1" smtClean="0"/>
                        <a:t>serovars</a:t>
                      </a:r>
                      <a:r>
                        <a:rPr lang="en-IN" sz="1800" dirty="0" smtClean="0"/>
                        <a:t> including </a:t>
                      </a:r>
                      <a:r>
                        <a:rPr lang="en-IN" sz="1800" dirty="0" err="1" smtClean="0"/>
                        <a:t>Canicola</a:t>
                      </a:r>
                      <a:r>
                        <a:rPr lang="en-IN" sz="1800" dirty="0" smtClean="0"/>
                        <a:t>, </a:t>
                      </a:r>
                      <a:r>
                        <a:rPr lang="en-IN" sz="1800" dirty="0" err="1" smtClean="0"/>
                        <a:t>Icterohaemorrhagiae</a:t>
                      </a:r>
                      <a:r>
                        <a:rPr lang="en-IN" sz="1800" dirty="0" smtClean="0"/>
                        <a:t>, </a:t>
                      </a:r>
                      <a:r>
                        <a:rPr lang="en-IN" sz="1800" dirty="0" err="1" smtClean="0"/>
                        <a:t>Grippotyphosa</a:t>
                      </a:r>
                      <a:r>
                        <a:rPr lang="en-IN" sz="1800" dirty="0" smtClean="0"/>
                        <a:t> and Bratislava)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IN" sz="1800" dirty="0" smtClean="0"/>
                        <a:t> Infertility, abortions and stillbirths (Bratislava)</a:t>
                      </a:r>
                      <a:endParaRPr lang="en-IN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IN" sz="1800" u="none" strike="noStrike" kern="1200" baseline="0" dirty="0" smtClean="0"/>
                        <a:t>Recurrent </a:t>
                      </a:r>
                      <a:r>
                        <a:rPr lang="en-IN" sz="1800" u="none" strike="noStrike" kern="1200" baseline="0" dirty="0" err="1" smtClean="0"/>
                        <a:t>iridocyclitis</a:t>
                      </a:r>
                      <a:r>
                        <a:rPr lang="en-IN" sz="1800" u="none" strike="noStrike" kern="1200" baseline="0" dirty="0" smtClean="0"/>
                        <a:t> (‘periodic </a:t>
                      </a:r>
                      <a:r>
                        <a:rPr lang="en-IN" sz="1800" u="none" strike="noStrike" kern="1200" baseline="0" dirty="0" err="1" smtClean="0"/>
                        <a:t>ophthalmia</a:t>
                      </a:r>
                      <a:r>
                        <a:rPr lang="en-IN" sz="1800" u="none" strike="noStrike" kern="1200" baseline="0" dirty="0" smtClean="0"/>
                        <a:t>’ or ‘moon blindness’) which can result in blindness</a:t>
                      </a:r>
                    </a:p>
                    <a:p>
                      <a:pPr algn="just"/>
                      <a:r>
                        <a:rPr lang="en-IN" sz="1800" u="none" strike="noStrike" kern="1200" baseline="0" dirty="0" smtClean="0"/>
                        <a:t>• Occasionally abortion with foetuses of six months to term</a:t>
                      </a:r>
                    </a:p>
                    <a:p>
                      <a:pPr algn="just"/>
                      <a:r>
                        <a:rPr lang="en-IN" sz="1800" u="none" strike="noStrike" kern="1200" baseline="0" dirty="0" smtClean="0"/>
                        <a:t>• Rarely fever, anorexia, depression and icterus</a:t>
                      </a:r>
                      <a:endParaRPr lang="en-IN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IN" sz="1800" u="none" strike="noStrike" kern="1200" baseline="0" dirty="0" smtClean="0"/>
                        <a:t>Mainly subclinical infections with </a:t>
                      </a:r>
                      <a:r>
                        <a:rPr lang="en-IN" sz="1800" u="none" strike="noStrike" kern="1200" baseline="0" dirty="0" err="1" smtClean="0"/>
                        <a:t>leptospiruria</a:t>
                      </a:r>
                      <a:r>
                        <a:rPr lang="en-IN" sz="1800" u="none" strike="noStrike" kern="1200" baseline="0" dirty="0" smtClean="0"/>
                        <a:t> (</a:t>
                      </a:r>
                      <a:r>
                        <a:rPr lang="en-IN" sz="1800" u="none" strike="noStrike" kern="1200" baseline="0" dirty="0" err="1" smtClean="0"/>
                        <a:t>serovars</a:t>
                      </a:r>
                      <a:r>
                        <a:rPr lang="en-IN" sz="1800" u="none" strike="noStrike" kern="1200" baseline="0" dirty="0" smtClean="0"/>
                        <a:t> such as </a:t>
                      </a:r>
                      <a:r>
                        <a:rPr lang="en-IN" sz="1800" u="none" strike="noStrike" kern="1200" baseline="0" dirty="0" err="1" smtClean="0"/>
                        <a:t>Hardjo</a:t>
                      </a:r>
                      <a:r>
                        <a:rPr lang="en-IN" sz="1800" u="none" strike="noStrike" kern="1200" baseline="0" dirty="0" smtClean="0"/>
                        <a:t>)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IN" sz="1800" u="none" strike="noStrike" kern="1200" baseline="0" dirty="0" smtClean="0"/>
                        <a:t> Occasionally, acute </a:t>
                      </a:r>
                      <a:r>
                        <a:rPr lang="en-IN" sz="1800" u="none" strike="noStrike" kern="1200" baseline="0" dirty="0" err="1" smtClean="0"/>
                        <a:t>leptopirosis</a:t>
                      </a:r>
                      <a:r>
                        <a:rPr lang="en-IN" sz="1800" u="none" strike="noStrike" kern="1200" baseline="0" dirty="0" smtClean="0"/>
                        <a:t> with depression, dyspnoea, haemoglobinuria, anaemia and high mortality in lambs (often Pomona</a:t>
                      </a:r>
                      <a:endParaRPr lang="en-IN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20171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5229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Diagnosis:</a:t>
            </a:r>
          </a:p>
          <a:p>
            <a:pPr algn="just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signs, together with a history suggestive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exposure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contaminated urine, may suggest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acute leptospirosis. </a:t>
            </a:r>
          </a:p>
          <a:p>
            <a:pPr algn="just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Organisms may be detected in fresh urine by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dark-field microscopy, which is relatively insensitive.</a:t>
            </a: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Serological tests: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Microscopic agglutination test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(MAT)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ELISA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Tests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detection of both IgM and IgG are available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include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tests which can be performed ‘in the field’.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Complement fixation test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Fluorescent antibody procedures are often used for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demonstration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leptospires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tissues.</a:t>
            </a:r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Animal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inoculation:Weanling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gerbils, hamsters and guinea pigs can be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inoculated 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intraperitoneally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0.5–1.0 mL of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neutralized urine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unclotted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blood or a 10% tissue suspension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EMJH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1% BSA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Molecular diagnosis and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typing(PCR)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255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5418"/>
            <a:ext cx="12192000" cy="6733309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marL="0" indent="0">
              <a:buNone/>
            </a:pP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and control: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be save the liver and Kidney before irreparable damage.</a:t>
            </a:r>
            <a:endParaRPr lang="en-I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Doxycycline and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tetracycline,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agents.</a:t>
            </a: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Streptomycin@12mg/Kg IM /Penicillin@44000 IU/ Kg IM.</a:t>
            </a: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Antibiotics + Corticosteroids used to remove urea and shedding of organism.</a:t>
            </a: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haemolytic anaemia, blood transfusion.</a:t>
            </a:r>
          </a:p>
          <a:p>
            <a:pPr>
              <a:buNone/>
            </a:pP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Prevention/Control:</a:t>
            </a: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Isolation of diseased animals for at least 2 weeks and premises, tool etc. should thoroughly disinfected.</a:t>
            </a: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animal who continued shedding of organism should preferably be slaughtered and buried/burnt.</a:t>
            </a: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control carrier (Rodents) chemical (Zinc 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phosphide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is effective.</a:t>
            </a: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animal sheds should be covered with wire nets to check entry of carrier animals.</a:t>
            </a: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microscopically fresh water/Ponds and KMnO4 may be used.</a:t>
            </a: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vaccination; </a:t>
            </a:r>
            <a:r>
              <a:rPr lang="en-I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L. </a:t>
            </a:r>
            <a:r>
              <a:rPr lang="en-IN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canicola</a:t>
            </a:r>
            <a:r>
              <a:rPr lang="en-I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I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L. </a:t>
            </a:r>
            <a:r>
              <a:rPr lang="en-IN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icterohaemorrhagica</a:t>
            </a:r>
            <a:r>
              <a:rPr lang="en-I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used against canine 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leptospirosis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37030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832</Words>
  <Application>Microsoft Office PowerPoint</Application>
  <PresentationFormat>Widescreen</PresentationFormat>
  <Paragraphs>108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Algerian</vt:lpstr>
      <vt:lpstr>Arial</vt:lpstr>
      <vt:lpstr>Calibri</vt:lpstr>
      <vt:lpstr>Calibri Light</vt:lpstr>
      <vt:lpstr>CG Times</vt:lpstr>
      <vt:lpstr>Times New Roman</vt:lpstr>
      <vt:lpstr>Wingdings</vt:lpstr>
      <vt:lpstr>Office Theme</vt:lpstr>
      <vt:lpstr>PowerPoint Presentation</vt:lpstr>
      <vt:lpstr>LEPTOSPIROSIS</vt:lpstr>
      <vt:lpstr>PowerPoint Presentation</vt:lpstr>
      <vt:lpstr>PowerPoint Presentation</vt:lpstr>
      <vt:lpstr>Pathogenesis: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LEPTOSPIROSIS</dc:title>
  <dc:creator>HP</dc:creator>
  <cp:lastModifiedBy>anil kumar</cp:lastModifiedBy>
  <cp:revision>42</cp:revision>
  <dcterms:created xsi:type="dcterms:W3CDTF">2019-07-30T05:38:42Z</dcterms:created>
  <dcterms:modified xsi:type="dcterms:W3CDTF">2020-06-04T17:29:31Z</dcterms:modified>
</cp:coreProperties>
</file>